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5"/>
  </p:notesMasterIdLst>
  <p:handoutMasterIdLst>
    <p:handoutMasterId r:id="rId96"/>
  </p:handoutMasterIdLst>
  <p:sldIdLst>
    <p:sldId id="393" r:id="rId3"/>
    <p:sldId id="409" r:id="rId4"/>
    <p:sldId id="257" r:id="rId5"/>
    <p:sldId id="437" r:id="rId6"/>
    <p:sldId id="443" r:id="rId7"/>
    <p:sldId id="394" r:id="rId8"/>
    <p:sldId id="438" r:id="rId9"/>
    <p:sldId id="536" r:id="rId10"/>
    <p:sldId id="537" r:id="rId11"/>
    <p:sldId id="442" r:id="rId12"/>
    <p:sldId id="415" r:id="rId13"/>
    <p:sldId id="412" r:id="rId14"/>
    <p:sldId id="441" r:id="rId15"/>
    <p:sldId id="414" r:id="rId16"/>
    <p:sldId id="420" r:id="rId17"/>
    <p:sldId id="418" r:id="rId18"/>
    <p:sldId id="535" r:id="rId19"/>
    <p:sldId id="538" r:id="rId20"/>
    <p:sldId id="539" r:id="rId21"/>
    <p:sldId id="540" r:id="rId22"/>
    <p:sldId id="421" r:id="rId23"/>
    <p:sldId id="422" r:id="rId24"/>
    <p:sldId id="444" r:id="rId25"/>
    <p:sldId id="445" r:id="rId26"/>
    <p:sldId id="541" r:id="rId27"/>
    <p:sldId id="542" r:id="rId28"/>
    <p:sldId id="543" r:id="rId29"/>
    <p:sldId id="425" r:id="rId30"/>
    <p:sldId id="446" r:id="rId31"/>
    <p:sldId id="447" r:id="rId32"/>
    <p:sldId id="428" r:id="rId33"/>
    <p:sldId id="474" r:id="rId34"/>
    <p:sldId id="471" r:id="rId35"/>
    <p:sldId id="475" r:id="rId36"/>
    <p:sldId id="476" r:id="rId37"/>
    <p:sldId id="477" r:id="rId38"/>
    <p:sldId id="479" r:id="rId39"/>
    <p:sldId id="478" r:id="rId40"/>
    <p:sldId id="486" r:id="rId41"/>
    <p:sldId id="480" r:id="rId42"/>
    <p:sldId id="481" r:id="rId43"/>
    <p:sldId id="448" r:id="rId44"/>
    <p:sldId id="482" r:id="rId45"/>
    <p:sldId id="483" r:id="rId46"/>
    <p:sldId id="484" r:id="rId47"/>
    <p:sldId id="485" r:id="rId48"/>
    <p:sldId id="487" r:id="rId49"/>
    <p:sldId id="488" r:id="rId50"/>
    <p:sldId id="489" r:id="rId51"/>
    <p:sldId id="430" r:id="rId52"/>
    <p:sldId id="449" r:id="rId53"/>
    <p:sldId id="490" r:id="rId54"/>
    <p:sldId id="492" r:id="rId55"/>
    <p:sldId id="493" r:id="rId56"/>
    <p:sldId id="494" r:id="rId57"/>
    <p:sldId id="495" r:id="rId58"/>
    <p:sldId id="450" r:id="rId59"/>
    <p:sldId id="491" r:id="rId60"/>
    <p:sldId id="496" r:id="rId61"/>
    <p:sldId id="497" r:id="rId62"/>
    <p:sldId id="498" r:id="rId63"/>
    <p:sldId id="431" r:id="rId64"/>
    <p:sldId id="432" r:id="rId65"/>
    <p:sldId id="451" r:id="rId66"/>
    <p:sldId id="452" r:id="rId67"/>
    <p:sldId id="453" r:id="rId68"/>
    <p:sldId id="456" r:id="rId69"/>
    <p:sldId id="454" r:id="rId70"/>
    <p:sldId id="455" r:id="rId71"/>
    <p:sldId id="530" r:id="rId72"/>
    <p:sldId id="436" r:id="rId73"/>
    <p:sldId id="502" r:id="rId74"/>
    <p:sldId id="500" r:id="rId75"/>
    <p:sldId id="503" r:id="rId76"/>
    <p:sldId id="457" r:id="rId77"/>
    <p:sldId id="458" r:id="rId78"/>
    <p:sldId id="459" r:id="rId79"/>
    <p:sldId id="460" r:id="rId80"/>
    <p:sldId id="461" r:id="rId81"/>
    <p:sldId id="462" r:id="rId82"/>
    <p:sldId id="463" r:id="rId83"/>
    <p:sldId id="464" r:id="rId84"/>
    <p:sldId id="465" r:id="rId85"/>
    <p:sldId id="466" r:id="rId86"/>
    <p:sldId id="511" r:id="rId87"/>
    <p:sldId id="468" r:id="rId88"/>
    <p:sldId id="469" r:id="rId89"/>
    <p:sldId id="533" r:id="rId90"/>
    <p:sldId id="532" r:id="rId91"/>
    <p:sldId id="531" r:id="rId92"/>
    <p:sldId id="534" r:id="rId93"/>
    <p:sldId id="467" r:id="rId94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0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FF"/>
    <a:srgbClr val="FFFFCC"/>
    <a:srgbClr val="FFCC99"/>
    <a:srgbClr val="CCFF99"/>
    <a:srgbClr val="CCCCFF"/>
    <a:srgbClr val="FFFF99"/>
    <a:srgbClr val="FFCCFF"/>
    <a:srgbClr val="FFFFFF"/>
    <a:srgbClr val="0000CC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1058" autoAdjust="0"/>
  </p:normalViewPr>
  <p:slideViewPr>
    <p:cSldViewPr showGuides="1">
      <p:cViewPr varScale="1">
        <p:scale>
          <a:sx n="86" d="100"/>
          <a:sy n="86" d="100"/>
        </p:scale>
        <p:origin x="66" y="147"/>
      </p:cViewPr>
      <p:guideLst>
        <p:guide orient="horz" pos="290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740"/>
    </p:cViewPr>
  </p:sorterViewPr>
  <p:notesViewPr>
    <p:cSldViewPr>
      <p:cViewPr varScale="1">
        <p:scale>
          <a:sx n="37" d="100"/>
          <a:sy n="37" d="100"/>
        </p:scale>
        <p:origin x="-1090" y="-58"/>
      </p:cViewPr>
      <p:guideLst>
        <p:guide orient="horz" pos="2880"/>
        <p:guide pos="217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tableStyles" Target="tableStyles.xml"/><Relationship Id="rId98" Type="http://schemas.openxmlformats.org/officeDocument/2006/relationships/viewProps" Target="viewProps.xml"/><Relationship Id="rId97" Type="http://schemas.openxmlformats.org/officeDocument/2006/relationships/presProps" Target="presProps.xml"/><Relationship Id="rId96" Type="http://schemas.openxmlformats.org/officeDocument/2006/relationships/handoutMaster" Target="handoutMasters/handoutMaster1.xml"/><Relationship Id="rId95" Type="http://schemas.openxmlformats.org/officeDocument/2006/relationships/notesMaster" Target="notesMasters/notesMaster1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CEBD1789-4991-4012-AA0B-0311859506BA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0900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单击以编辑母版文本样式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25CEE83-8A2A-48C4-91B1-F00C976E2AEA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"/>
          <p:cNvGrpSpPr/>
          <p:nvPr/>
        </p:nvGrpSpPr>
        <p:grpSpPr bwMode="auto">
          <a:xfrm>
            <a:off x="-12700" y="2708276"/>
            <a:ext cx="12244917" cy="1501775"/>
            <a:chOff x="-23" y="1319"/>
            <a:chExt cx="5799" cy="946"/>
          </a:xfrm>
        </p:grpSpPr>
        <p:sp>
          <p:nvSpPr>
            <p:cNvPr id="5" name="Freeform 18"/>
            <p:cNvSpPr/>
            <p:nvPr/>
          </p:nvSpPr>
          <p:spPr bwMode="gray">
            <a:xfrm>
              <a:off x="-20" y="1319"/>
              <a:ext cx="5779" cy="946"/>
            </a:xfrm>
            <a:custGeom>
              <a:avLst/>
              <a:gdLst>
                <a:gd name="T0" fmla="*/ 6 w 5779"/>
                <a:gd name="T1" fmla="*/ 454 h 946"/>
                <a:gd name="T2" fmla="*/ 355 w 5779"/>
                <a:gd name="T3" fmla="*/ 454 h 946"/>
                <a:gd name="T4" fmla="*/ 757 w 5779"/>
                <a:gd name="T5" fmla="*/ 1 h 946"/>
                <a:gd name="T6" fmla="*/ 2511 w 5779"/>
                <a:gd name="T7" fmla="*/ 0 h 946"/>
                <a:gd name="T8" fmla="*/ 2646 w 5779"/>
                <a:gd name="T9" fmla="*/ 144 h 946"/>
                <a:gd name="T10" fmla="*/ 5779 w 5779"/>
                <a:gd name="T11" fmla="*/ 137 h 946"/>
                <a:gd name="T12" fmla="*/ 5779 w 5779"/>
                <a:gd name="T13" fmla="*/ 772 h 946"/>
                <a:gd name="T14" fmla="*/ 2899 w 5779"/>
                <a:gd name="T15" fmla="*/ 765 h 946"/>
                <a:gd name="T16" fmla="*/ 2757 w 5779"/>
                <a:gd name="T17" fmla="*/ 946 h 946"/>
                <a:gd name="T18" fmla="*/ 1883 w 5779"/>
                <a:gd name="T19" fmla="*/ 946 h 946"/>
                <a:gd name="T20" fmla="*/ 1663 w 5779"/>
                <a:gd name="T21" fmla="*/ 687 h 946"/>
                <a:gd name="T22" fmla="*/ 0 w 5779"/>
                <a:gd name="T23" fmla="*/ 687 h 946"/>
                <a:gd name="T24" fmla="*/ 35 w 5779"/>
                <a:gd name="T25" fmla="*/ 480 h 9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779" h="946">
                  <a:moveTo>
                    <a:pt x="6" y="454"/>
                  </a:moveTo>
                  <a:lnTo>
                    <a:pt x="355" y="454"/>
                  </a:lnTo>
                  <a:lnTo>
                    <a:pt x="757" y="1"/>
                  </a:lnTo>
                  <a:lnTo>
                    <a:pt x="2511" y="0"/>
                  </a:lnTo>
                  <a:lnTo>
                    <a:pt x="2646" y="144"/>
                  </a:lnTo>
                  <a:lnTo>
                    <a:pt x="5779" y="137"/>
                  </a:lnTo>
                  <a:lnTo>
                    <a:pt x="5779" y="772"/>
                  </a:lnTo>
                  <a:lnTo>
                    <a:pt x="2899" y="765"/>
                  </a:lnTo>
                  <a:lnTo>
                    <a:pt x="2757" y="946"/>
                  </a:lnTo>
                  <a:lnTo>
                    <a:pt x="1883" y="946"/>
                  </a:lnTo>
                  <a:lnTo>
                    <a:pt x="1663" y="687"/>
                  </a:lnTo>
                  <a:lnTo>
                    <a:pt x="0" y="687"/>
                  </a:lnTo>
                  <a:lnTo>
                    <a:pt x="35" y="480"/>
                  </a:lnTo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  <a:effectLst>
              <a:outerShdw dist="77251" dir="4832261" algn="ctr" rotWithShape="0">
                <a:srgbClr val="000066">
                  <a:alpha val="18999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" name="Freeform 19" descr="01_img(Global Digtal Desigm(imageState)"/>
            <p:cNvSpPr/>
            <p:nvPr/>
          </p:nvSpPr>
          <p:spPr bwMode="gray">
            <a:xfrm>
              <a:off x="-23" y="1344"/>
              <a:ext cx="5799" cy="895"/>
            </a:xfrm>
            <a:custGeom>
              <a:avLst/>
              <a:gdLst>
                <a:gd name="T0" fmla="*/ 0 w 5799"/>
                <a:gd name="T1" fmla="*/ 455 h 895"/>
                <a:gd name="T2" fmla="*/ 369 w 5799"/>
                <a:gd name="T3" fmla="*/ 454 h 895"/>
                <a:gd name="T4" fmla="*/ 776 w 5799"/>
                <a:gd name="T5" fmla="*/ 0 h 895"/>
                <a:gd name="T6" fmla="*/ 2496 w 5799"/>
                <a:gd name="T7" fmla="*/ 0 h 895"/>
                <a:gd name="T8" fmla="*/ 2632 w 5799"/>
                <a:gd name="T9" fmla="*/ 136 h 895"/>
                <a:gd name="T10" fmla="*/ 5799 w 5799"/>
                <a:gd name="T11" fmla="*/ 136 h 895"/>
                <a:gd name="T12" fmla="*/ 5788 w 5799"/>
                <a:gd name="T13" fmla="*/ 727 h 895"/>
                <a:gd name="T14" fmla="*/ 2883 w 5799"/>
                <a:gd name="T15" fmla="*/ 708 h 895"/>
                <a:gd name="T16" fmla="*/ 2747 w 5799"/>
                <a:gd name="T17" fmla="*/ 895 h 895"/>
                <a:gd name="T18" fmla="*/ 1899 w 5799"/>
                <a:gd name="T19" fmla="*/ 895 h 895"/>
                <a:gd name="T20" fmla="*/ 1681 w 5799"/>
                <a:gd name="T21" fmla="*/ 635 h 895"/>
                <a:gd name="T22" fmla="*/ 7 w 5799"/>
                <a:gd name="T23" fmla="*/ 635 h 895"/>
                <a:gd name="T24" fmla="*/ 7 w 5799"/>
                <a:gd name="T25" fmla="*/ 454 h 89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799" h="895">
                  <a:moveTo>
                    <a:pt x="0" y="455"/>
                  </a:moveTo>
                  <a:lnTo>
                    <a:pt x="369" y="454"/>
                  </a:lnTo>
                  <a:lnTo>
                    <a:pt x="776" y="0"/>
                  </a:lnTo>
                  <a:lnTo>
                    <a:pt x="2496" y="0"/>
                  </a:lnTo>
                  <a:lnTo>
                    <a:pt x="2632" y="136"/>
                  </a:lnTo>
                  <a:lnTo>
                    <a:pt x="5799" y="136"/>
                  </a:lnTo>
                  <a:lnTo>
                    <a:pt x="5788" y="727"/>
                  </a:lnTo>
                  <a:lnTo>
                    <a:pt x="2883" y="708"/>
                  </a:lnTo>
                  <a:lnTo>
                    <a:pt x="2747" y="895"/>
                  </a:lnTo>
                  <a:lnTo>
                    <a:pt x="1899" y="895"/>
                  </a:lnTo>
                  <a:lnTo>
                    <a:pt x="1681" y="635"/>
                  </a:lnTo>
                  <a:lnTo>
                    <a:pt x="7" y="635"/>
                  </a:lnTo>
                  <a:lnTo>
                    <a:pt x="7" y="454"/>
                  </a:lnTo>
                </a:path>
              </a:pathLst>
            </a:custGeom>
            <a:blipFill dpi="0" rotWithShape="1">
              <a:blip r:embed="rId2" cstate="print"/>
              <a:srcRect/>
              <a:stretch>
                <a:fillRect/>
              </a:stretch>
            </a:blipFill>
            <a:ln w="9525">
              <a:noFill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7987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27351" y="4365625"/>
            <a:ext cx="8534400" cy="1752600"/>
          </a:xfr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 sz="3200"/>
            </a:lvl1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798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00151" y="1196975"/>
            <a:ext cx="10363200" cy="1470025"/>
          </a:xfrm>
        </p:spPr>
        <p:txBody>
          <a:bodyPr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579439"/>
            <a:ext cx="2743200" cy="590073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579439"/>
            <a:ext cx="8026400" cy="590073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800" y="579438"/>
            <a:ext cx="10464800" cy="56356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343025"/>
            <a:ext cx="5384800" cy="51371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343025"/>
            <a:ext cx="5384800" cy="51371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800" y="579438"/>
            <a:ext cx="10464800" cy="56356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343025"/>
            <a:ext cx="5384800" cy="51371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343026"/>
            <a:ext cx="5384800" cy="24923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7600" y="3987801"/>
            <a:ext cx="5384800" cy="24923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800" y="579438"/>
            <a:ext cx="10464800" cy="56356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343025"/>
            <a:ext cx="5384800" cy="51371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343026"/>
            <a:ext cx="5384800" cy="24923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7600" y="3987801"/>
            <a:ext cx="5384800" cy="24923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19200" y="1676400"/>
            <a:ext cx="8839200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19200" y="3695700"/>
            <a:ext cx="8839200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812800" y="579438"/>
            <a:ext cx="10464800" cy="56356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43026"/>
            <a:ext cx="5384800" cy="24923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343026"/>
            <a:ext cx="5384800" cy="24923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09600" y="3987801"/>
            <a:ext cx="5384800" cy="24923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7600" y="3987801"/>
            <a:ext cx="5384800" cy="24923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/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914400" y="1981200"/>
            <a:ext cx="10363200" cy="4114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FC6AE96-43E9-4D4A-B7B7-8F9A2F2ADEF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343025"/>
            <a:ext cx="5384800" cy="5137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343025"/>
            <a:ext cx="5384800" cy="5137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3.jpeg"/><Relationship Id="rId18" Type="http://schemas.openxmlformats.org/officeDocument/2006/relationships/image" Target="../media/image2.jpe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8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Freeform 16"/>
          <p:cNvSpPr/>
          <p:nvPr/>
        </p:nvSpPr>
        <p:spPr bwMode="gray">
          <a:xfrm>
            <a:off x="1" y="360363"/>
            <a:ext cx="12198351" cy="900112"/>
          </a:xfrm>
          <a:custGeom>
            <a:avLst/>
            <a:gdLst>
              <a:gd name="T0" fmla="*/ 0 w 5763"/>
              <a:gd name="T1" fmla="*/ 584200 h 567"/>
              <a:gd name="T2" fmla="*/ 698500 w 5763"/>
              <a:gd name="T3" fmla="*/ 584200 h 567"/>
              <a:gd name="T4" fmla="*/ 1233488 w 5763"/>
              <a:gd name="T5" fmla="*/ 0 h 567"/>
              <a:gd name="T6" fmla="*/ 3432175 w 5763"/>
              <a:gd name="T7" fmla="*/ 0 h 567"/>
              <a:gd name="T8" fmla="*/ 3595688 w 5763"/>
              <a:gd name="T9" fmla="*/ 184150 h 567"/>
              <a:gd name="T10" fmla="*/ 9137650 w 5763"/>
              <a:gd name="T11" fmla="*/ 177800 h 567"/>
              <a:gd name="T12" fmla="*/ 9148763 w 5763"/>
              <a:gd name="T13" fmla="*/ 900112 h 567"/>
              <a:gd name="T14" fmla="*/ 9525 w 5763"/>
              <a:gd name="T15" fmla="*/ 882650 h 56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763" h="567">
                <a:moveTo>
                  <a:pt x="0" y="368"/>
                </a:moveTo>
                <a:lnTo>
                  <a:pt x="440" y="368"/>
                </a:lnTo>
                <a:lnTo>
                  <a:pt x="777" y="0"/>
                </a:lnTo>
                <a:lnTo>
                  <a:pt x="2162" y="0"/>
                </a:lnTo>
                <a:lnTo>
                  <a:pt x="2265" y="116"/>
                </a:lnTo>
                <a:lnTo>
                  <a:pt x="5756" y="112"/>
                </a:lnTo>
                <a:lnTo>
                  <a:pt x="5763" y="567"/>
                </a:lnTo>
                <a:lnTo>
                  <a:pt x="6" y="556"/>
                </a:lnTo>
              </a:path>
            </a:pathLst>
          </a:custGeom>
          <a:solidFill>
            <a:schemeClr val="bg2"/>
          </a:solidFill>
          <a:ln w="9525">
            <a:noFill/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27" name="Freeform 15" descr="01b_img(Global Digtal Desigm(imageState)"/>
          <p:cNvSpPr/>
          <p:nvPr/>
        </p:nvSpPr>
        <p:spPr bwMode="gray">
          <a:xfrm>
            <a:off x="-12700" y="336550"/>
            <a:ext cx="12242800" cy="838200"/>
          </a:xfrm>
          <a:custGeom>
            <a:avLst/>
            <a:gdLst>
              <a:gd name="T0" fmla="*/ 712788 w 5784"/>
              <a:gd name="T1" fmla="*/ 587375 h 528"/>
              <a:gd name="T2" fmla="*/ 1219200 w 5784"/>
              <a:gd name="T3" fmla="*/ 1588 h 528"/>
              <a:gd name="T4" fmla="*/ 3425825 w 5784"/>
              <a:gd name="T5" fmla="*/ 0 h 528"/>
              <a:gd name="T6" fmla="*/ 3584575 w 5784"/>
              <a:gd name="T7" fmla="*/ 182563 h 528"/>
              <a:gd name="T8" fmla="*/ 9182100 w 5784"/>
              <a:gd name="T9" fmla="*/ 182563 h 528"/>
              <a:gd name="T10" fmla="*/ 9174163 w 5784"/>
              <a:gd name="T11" fmla="*/ 838200 h 528"/>
              <a:gd name="T12" fmla="*/ 0 w 5784"/>
              <a:gd name="T13" fmla="*/ 823913 h 528"/>
              <a:gd name="T14" fmla="*/ 0 w 5784"/>
              <a:gd name="T15" fmla="*/ 588963 h 52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784" h="528">
                <a:moveTo>
                  <a:pt x="449" y="370"/>
                </a:moveTo>
                <a:lnTo>
                  <a:pt x="768" y="1"/>
                </a:lnTo>
                <a:lnTo>
                  <a:pt x="2158" y="0"/>
                </a:lnTo>
                <a:lnTo>
                  <a:pt x="2258" y="115"/>
                </a:lnTo>
                <a:lnTo>
                  <a:pt x="5784" y="115"/>
                </a:lnTo>
                <a:lnTo>
                  <a:pt x="5779" y="528"/>
                </a:lnTo>
                <a:lnTo>
                  <a:pt x="0" y="519"/>
                </a:lnTo>
                <a:lnTo>
                  <a:pt x="0" y="371"/>
                </a:lnTo>
              </a:path>
            </a:pathLst>
          </a:custGeom>
          <a:blipFill dpi="0" rotWithShape="1">
            <a:blip r:embed="rId19" cstate="print"/>
            <a:srcRect/>
            <a:stretch>
              <a:fillRect/>
            </a:stretch>
          </a:blipFill>
          <a:ln w="9525">
            <a:noFill/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343025"/>
            <a:ext cx="10972800" cy="51371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812800" y="579438"/>
            <a:ext cx="10464800" cy="5635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pitchFamily="34" charset="0"/>
          <a:ea typeface="黑体" panose="0201060906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pitchFamily="34" charset="0"/>
          <a:ea typeface="黑体" panose="0201060906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pitchFamily="34" charset="0"/>
          <a:ea typeface="黑体" panose="0201060906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pitchFamily="34" charset="0"/>
          <a:ea typeface="黑体" panose="0201060906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pitchFamily="34" charset="0"/>
          <a:ea typeface="黑体" panose="0201060906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pitchFamily="34" charset="0"/>
          <a:ea typeface="黑体" panose="0201060906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pitchFamily="34" charset="0"/>
          <a:ea typeface="黑体" panose="0201060906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pitchFamily="34" charset="0"/>
          <a:ea typeface="黑体" panose="0201060906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l"/>
        <a:defRPr sz="28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l"/>
        <a:defRPr sz="28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–"/>
        <a:defRPr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l"/>
        <a:defRPr sz="1600" b="1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l"/>
        <a:defRPr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l"/>
        <a:defRPr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l"/>
        <a:defRPr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l"/>
        <a:defRPr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37.xml"/><Relationship Id="rId10" Type="http://schemas.openxmlformats.org/officeDocument/2006/relationships/image" Target="../media/image9.png"/><Relationship Id="rId1" Type="http://schemas.openxmlformats.org/officeDocument/2006/relationships/tags" Target="../tags/tag28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47.xml"/><Relationship Id="rId10" Type="http://schemas.openxmlformats.org/officeDocument/2006/relationships/image" Target="../media/image9.png"/><Relationship Id="rId1" Type="http://schemas.openxmlformats.org/officeDocument/2006/relationships/tags" Target="../tags/tag38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56.xml"/><Relationship Id="rId8" Type="http://schemas.openxmlformats.org/officeDocument/2006/relationships/tags" Target="../tags/tag55.xml"/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57.xml"/><Relationship Id="rId10" Type="http://schemas.openxmlformats.org/officeDocument/2006/relationships/image" Target="../media/image9.png"/><Relationship Id="rId1" Type="http://schemas.openxmlformats.org/officeDocument/2006/relationships/tags" Target="../tags/tag4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tags" Target="../tags/tag65.xml"/><Relationship Id="rId7" Type="http://schemas.openxmlformats.org/officeDocument/2006/relationships/tags" Target="../tags/tag64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74.xml"/><Relationship Id="rId17" Type="http://schemas.openxmlformats.org/officeDocument/2006/relationships/image" Target="../media/image9.png"/><Relationship Id="rId16" Type="http://schemas.openxmlformats.org/officeDocument/2006/relationships/tags" Target="../tags/tag73.xml"/><Relationship Id="rId15" Type="http://schemas.openxmlformats.org/officeDocument/2006/relationships/tags" Target="../tags/tag72.xml"/><Relationship Id="rId14" Type="http://schemas.openxmlformats.org/officeDocument/2006/relationships/tags" Target="../tags/tag71.xml"/><Relationship Id="rId13" Type="http://schemas.openxmlformats.org/officeDocument/2006/relationships/tags" Target="../tags/tag70.xml"/><Relationship Id="rId12" Type="http://schemas.openxmlformats.org/officeDocument/2006/relationships/tags" Target="../tags/tag69.xml"/><Relationship Id="rId11" Type="http://schemas.openxmlformats.org/officeDocument/2006/relationships/tags" Target="../tags/tag68.xml"/><Relationship Id="rId10" Type="http://schemas.openxmlformats.org/officeDocument/2006/relationships/tags" Target="../tags/tag67.xml"/><Relationship Id="rId1" Type="http://schemas.openxmlformats.org/officeDocument/2006/relationships/tags" Target="../tags/tag5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91.xml"/><Relationship Id="rId17" Type="http://schemas.openxmlformats.org/officeDocument/2006/relationships/image" Target="../media/image9.png"/><Relationship Id="rId16" Type="http://schemas.openxmlformats.org/officeDocument/2006/relationships/tags" Target="../tags/tag90.xml"/><Relationship Id="rId15" Type="http://schemas.openxmlformats.org/officeDocument/2006/relationships/tags" Target="../tags/tag89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tags" Target="../tags/tag75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100.xml"/><Relationship Id="rId8" Type="http://schemas.openxmlformats.org/officeDocument/2006/relationships/tags" Target="../tags/tag99.xml"/><Relationship Id="rId7" Type="http://schemas.openxmlformats.org/officeDocument/2006/relationships/tags" Target="../tags/tag98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108.xml"/><Relationship Id="rId17" Type="http://schemas.openxmlformats.org/officeDocument/2006/relationships/image" Target="../media/image9.png"/><Relationship Id="rId16" Type="http://schemas.openxmlformats.org/officeDocument/2006/relationships/tags" Target="../tags/tag107.xml"/><Relationship Id="rId15" Type="http://schemas.openxmlformats.org/officeDocument/2006/relationships/tags" Target="../tags/tag106.xml"/><Relationship Id="rId14" Type="http://schemas.openxmlformats.org/officeDocument/2006/relationships/tags" Target="../tags/tag105.xml"/><Relationship Id="rId13" Type="http://schemas.openxmlformats.org/officeDocument/2006/relationships/tags" Target="../tags/tag104.xml"/><Relationship Id="rId12" Type="http://schemas.openxmlformats.org/officeDocument/2006/relationships/tags" Target="../tags/tag103.xml"/><Relationship Id="rId11" Type="http://schemas.openxmlformats.org/officeDocument/2006/relationships/tags" Target="../tags/tag102.xml"/><Relationship Id="rId10" Type="http://schemas.openxmlformats.org/officeDocument/2006/relationships/tags" Target="../tags/tag101.xml"/><Relationship Id="rId1" Type="http://schemas.openxmlformats.org/officeDocument/2006/relationships/tags" Target="../tags/tag92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117.xml"/><Relationship Id="rId8" Type="http://schemas.openxmlformats.org/officeDocument/2006/relationships/tags" Target="../tags/tag116.xml"/><Relationship Id="rId7" Type="http://schemas.openxmlformats.org/officeDocument/2006/relationships/tags" Target="../tags/tag115.xml"/><Relationship Id="rId6" Type="http://schemas.openxmlformats.org/officeDocument/2006/relationships/tags" Target="../tags/tag114.xml"/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125.xml"/><Relationship Id="rId17" Type="http://schemas.openxmlformats.org/officeDocument/2006/relationships/image" Target="../media/image9.png"/><Relationship Id="rId16" Type="http://schemas.openxmlformats.org/officeDocument/2006/relationships/tags" Target="../tags/tag124.xml"/><Relationship Id="rId15" Type="http://schemas.openxmlformats.org/officeDocument/2006/relationships/tags" Target="../tags/tag123.xml"/><Relationship Id="rId14" Type="http://schemas.openxmlformats.org/officeDocument/2006/relationships/tags" Target="../tags/tag122.xml"/><Relationship Id="rId13" Type="http://schemas.openxmlformats.org/officeDocument/2006/relationships/tags" Target="../tags/tag121.xml"/><Relationship Id="rId12" Type="http://schemas.openxmlformats.org/officeDocument/2006/relationships/tags" Target="../tags/tag120.xml"/><Relationship Id="rId11" Type="http://schemas.openxmlformats.org/officeDocument/2006/relationships/tags" Target="../tags/tag119.xml"/><Relationship Id="rId10" Type="http://schemas.openxmlformats.org/officeDocument/2006/relationships/tags" Target="../tags/tag118.xml"/><Relationship Id="rId1" Type="http://schemas.openxmlformats.org/officeDocument/2006/relationships/tags" Target="../tags/tag10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17.xml"/><Relationship Id="rId17" Type="http://schemas.openxmlformats.org/officeDocument/2006/relationships/image" Target="../media/image9.png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27.xml"/><Relationship Id="rId10" Type="http://schemas.openxmlformats.org/officeDocument/2006/relationships/image" Target="../media/image9.png"/><Relationship Id="rId1" Type="http://schemas.openxmlformats.org/officeDocument/2006/relationships/tags" Target="../tags/tag1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第五章 自底向上的分析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>
                <a:latin typeface="宋体" panose="02010600030101010101" pitchFamily="2" charset="-122"/>
              </a:rPr>
              <a:t>规范归约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/>
          <a:lstStyle/>
          <a:p>
            <a:pPr>
              <a:lnSpc>
                <a:spcPct val="150000"/>
              </a:lnSpc>
              <a:tabLst>
                <a:tab pos="1158875" algn="l"/>
              </a:tabLst>
            </a:pPr>
            <a:r>
              <a:rPr lang="zh-CN" altLang="en-US" noProof="1">
                <a:latin typeface="宋体" panose="02010600030101010101" pitchFamily="2" charset="-122"/>
              </a:rPr>
              <a:t>通过前面的例子可以看出移进的策略相对简单：</a:t>
            </a:r>
            <a:r>
              <a:rPr lang="zh-CN" altLang="en-US" noProof="1">
                <a:solidFill>
                  <a:srgbClr val="FF0000"/>
                </a:solidFill>
                <a:latin typeface="宋体" panose="02010600030101010101" pitchFamily="2" charset="-122"/>
              </a:rPr>
              <a:t>不能归约就移进</a:t>
            </a:r>
            <a:r>
              <a:rPr lang="zh-CN" altLang="en-US" noProof="1">
                <a:latin typeface="宋体" panose="02010600030101010101" pitchFamily="2" charset="-122"/>
              </a:rPr>
              <a:t>。</a:t>
            </a:r>
            <a:endParaRPr lang="en-US" altLang="zh-CN" noProof="1">
              <a:latin typeface="宋体" panose="02010600030101010101" pitchFamily="2" charset="-122"/>
            </a:endParaRPr>
          </a:p>
          <a:p>
            <a:pPr>
              <a:lnSpc>
                <a:spcPct val="150000"/>
              </a:lnSpc>
              <a:tabLst>
                <a:tab pos="1158875" algn="l"/>
              </a:tabLst>
            </a:pPr>
            <a:r>
              <a:rPr kumimoji="1" lang="zh-CN" altLang="en-US" noProof="1">
                <a:latin typeface="宋体" panose="02010600030101010101" pitchFamily="2" charset="-122"/>
              </a:rPr>
              <a:t>那么关键问题来了：</a:t>
            </a:r>
            <a:endParaRPr kumimoji="1" lang="en-US" altLang="zh-CN" noProof="1">
              <a:latin typeface="宋体" panose="02010600030101010101" pitchFamily="2" charset="-122"/>
            </a:endParaRPr>
          </a:p>
          <a:p>
            <a:pPr lvl="1">
              <a:lnSpc>
                <a:spcPct val="150000"/>
              </a:lnSpc>
              <a:tabLst>
                <a:tab pos="1158875" algn="l"/>
              </a:tabLst>
            </a:pPr>
            <a:r>
              <a:rPr kumimoji="1" lang="zh-CN" altLang="en-US" noProof="1">
                <a:solidFill>
                  <a:srgbClr val="FF0000"/>
                </a:solidFill>
                <a:latin typeface="宋体" panose="02010600030101010101" pitchFamily="2" charset="-122"/>
              </a:rPr>
              <a:t>何时归约？</a:t>
            </a:r>
            <a:endParaRPr kumimoji="1" lang="en-US" altLang="zh-CN" noProof="1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lvl="1">
              <a:lnSpc>
                <a:spcPct val="150000"/>
              </a:lnSpc>
              <a:tabLst>
                <a:tab pos="1158875" algn="l"/>
              </a:tabLst>
            </a:pPr>
            <a:r>
              <a:rPr kumimoji="1" lang="zh-CN" altLang="en-US" noProof="1">
                <a:solidFill>
                  <a:srgbClr val="FF0000"/>
                </a:solidFill>
                <a:latin typeface="宋体" panose="02010600030101010101" pitchFamily="2" charset="-122"/>
              </a:rPr>
              <a:t>怎么归约？</a:t>
            </a:r>
            <a:endParaRPr kumimoji="1" lang="zh-CN" altLang="en-US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>
              <a:lnSpc>
                <a:spcPct val="150000"/>
              </a:lnSpc>
              <a:tabLst>
                <a:tab pos="1158875" algn="l"/>
              </a:tabLst>
            </a:pPr>
            <a:endParaRPr lang="zh-CN" altLang="en-US" dirty="0">
              <a:latin typeface="宋体" panose="02010600030101010101" pitchFamily="2" charset="-122"/>
            </a:endParaRPr>
          </a:p>
          <a:p>
            <a:pPr>
              <a:lnSpc>
                <a:spcPct val="150000"/>
              </a:lnSpc>
              <a:tabLst>
                <a:tab pos="1158875" algn="l"/>
              </a:tabLst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510" y="3861048"/>
            <a:ext cx="7299694" cy="252725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33600" y="579438"/>
            <a:ext cx="4178424" cy="563562"/>
          </a:xfrm>
        </p:spPr>
        <p:txBody>
          <a:bodyPr/>
          <a:lstStyle/>
          <a:p>
            <a:r>
              <a:rPr lang="zh-CN" altLang="en-US" dirty="0"/>
              <a:t>示例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767408" y="1340768"/>
                <a:ext cx="6444456" cy="2232248"/>
              </a:xfrm>
              <a:solidFill>
                <a:schemeClr val="bg1"/>
              </a:solid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pPr>
                  <a:spcBef>
                    <a:spcPct val="0"/>
                  </a:spcBef>
                </a:pPr>
                <a:r>
                  <a:rPr lang="zh-CN" altLang="en-US" dirty="0">
                    <a:latin typeface="宋体" panose="02010600030101010101" pitchFamily="2" charset="-122"/>
                  </a:rPr>
                  <a:t>试对串</a:t>
                </a:r>
                <a:r>
                  <a:rPr lang="en-US" altLang="zh-CN" dirty="0" err="1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abbcde</a:t>
                </a:r>
                <a:r>
                  <a:rPr lang="zh-CN" altLang="en-US" dirty="0">
                    <a:latin typeface="宋体" panose="02010600030101010101" pitchFamily="2" charset="-122"/>
                  </a:rPr>
                  <a:t>进行分析，文法如下：</a:t>
                </a:r>
                <a:endParaRPr lang="en-US" altLang="zh-CN" dirty="0"/>
              </a:p>
              <a:p>
                <a:pPr marL="0" indent="0">
                  <a:spcBef>
                    <a:spcPct val="0"/>
                  </a:spcBef>
                  <a:buNone/>
                </a:pPr>
                <a:r>
                  <a:rPr lang="en-US" altLang="zh-CN" dirty="0">
                    <a:latin typeface="Times New Roman" panose="02020603050405020304" pitchFamily="18" charset="0"/>
                    <a:ea typeface="楷体_GB2312" pitchFamily="49" charset="-122"/>
                  </a:rPr>
                  <a:t>          	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楷体_GB2312" pitchFamily="49" charset="-122"/>
                        <a:cs typeface="Arial" panose="020B0604020202020204" pitchFamily="34" charset="0"/>
                        <a:sym typeface="Symbol" panose="05050102010706020507" pitchFamily="18" charset="2"/>
                      </a:rPr>
                      <m:t>𝑺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  <a:sym typeface="Symbol" panose="05050102010706020507" pitchFamily="18" charset="2"/>
                      </a:rPr>
                      <m:t>𝒂𝑨𝒄𝑩𝒆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  <a:sym typeface="Symbol" panose="05050102010706020507" pitchFamily="18" charset="2"/>
                </a:endParaRPr>
              </a:p>
              <a:p>
                <a:pPr>
                  <a:spcBef>
                    <a:spcPct val="0"/>
                  </a:spcBef>
                  <a:buNone/>
                </a:pPr>
                <a:r>
                  <a:rPr lang="en-US" altLang="zh-CN" dirty="0">
                    <a:latin typeface="Arial" panose="020B0604020202020204" pitchFamily="34" charset="0"/>
                    <a:ea typeface="楷体_GB2312" pitchFamily="49" charset="-122"/>
                    <a:cs typeface="Arial" panose="020B0604020202020204" pitchFamily="34" charset="0"/>
                    <a:sym typeface="Symbol" panose="05050102010706020507" pitchFamily="18" charset="2"/>
                  </a:rPr>
                  <a:t>     	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楷体_GB2312" pitchFamily="49" charset="-122"/>
                        <a:cs typeface="Arial" panose="020B0604020202020204" pitchFamily="34" charset="0"/>
                        <a:sym typeface="Symbol" panose="05050102010706020507" pitchFamily="18" charset="2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  <a:sym typeface="Symbol" panose="05050102010706020507" pitchFamily="18" charset="2"/>
                      </a:rPr>
                      <m:t>𝒃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  <a:sym typeface="Symbol" panose="05050102010706020507" pitchFamily="18" charset="2"/>
                </a:endParaRPr>
              </a:p>
              <a:p>
                <a:pPr>
                  <a:spcBef>
                    <a:spcPct val="0"/>
                  </a:spcBef>
                  <a:buNone/>
                </a:pPr>
                <a:r>
                  <a:rPr lang="en-US" altLang="zh-CN" dirty="0">
                    <a:latin typeface="Arial" panose="020B0604020202020204" pitchFamily="34" charset="0"/>
                    <a:ea typeface="楷体_GB2312" pitchFamily="49" charset="-122"/>
                    <a:cs typeface="Arial" panose="020B0604020202020204" pitchFamily="34" charset="0"/>
                    <a:sym typeface="Symbol" panose="05050102010706020507" pitchFamily="18" charset="2"/>
                  </a:rPr>
                  <a:t>     	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楷体_GB2312" pitchFamily="49" charset="-122"/>
                        <a:cs typeface="Arial" panose="020B0604020202020204" pitchFamily="34" charset="0"/>
                        <a:sym typeface="Symbol" panose="05050102010706020507" pitchFamily="18" charset="2"/>
                      </a:rPr>
                      <m:t>𝑨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  <a:sym typeface="Symbol" panose="05050102010706020507" pitchFamily="18" charset="2"/>
                      </a:rPr>
                      <m:t>𝑨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  <a:sym typeface="Symbol" panose="05050102010706020507" pitchFamily="18" charset="2"/>
                      </a:rPr>
                      <m:t>𝒃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  <a:sym typeface="Symbol" panose="05050102010706020507" pitchFamily="18" charset="2"/>
                </a:endParaRPr>
              </a:p>
              <a:p>
                <a:pPr>
                  <a:spcBef>
                    <a:spcPct val="0"/>
                  </a:spcBef>
                  <a:buNone/>
                </a:pPr>
                <a:r>
                  <a:rPr lang="en-US" altLang="zh-CN" dirty="0">
                    <a:latin typeface="Arial" panose="020B0604020202020204" pitchFamily="34" charset="0"/>
                    <a:ea typeface="楷体_GB2312" pitchFamily="49" charset="-122"/>
                    <a:cs typeface="Arial" panose="020B0604020202020204" pitchFamily="34" charset="0"/>
                    <a:sym typeface="Symbol" panose="05050102010706020507" pitchFamily="18" charset="2"/>
                  </a:rPr>
                  <a:t>     	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楷体_GB2312" pitchFamily="49" charset="-122"/>
                        <a:cs typeface="Arial" panose="020B0604020202020204" pitchFamily="34" charset="0"/>
                        <a:sym typeface="Symbol" panose="05050102010706020507" pitchFamily="18" charset="2"/>
                      </a:rPr>
                      <m:t>𝑩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  <a:sym typeface="Symbol" panose="05050102010706020507" pitchFamily="18" charset="2"/>
                      </a:rPr>
                      <m:t>𝒅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7408" y="1340768"/>
                <a:ext cx="6444456" cy="2232248"/>
              </a:xfrm>
              <a:blipFill rotWithShape="1">
                <a:blip r:embed="rId2"/>
                <a:stretch>
                  <a:fillRect l="-222" t="-667" r="-214" b="-632"/>
                </a:stretch>
              </a:blip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组合 31"/>
          <p:cNvGrpSpPr/>
          <p:nvPr/>
        </p:nvGrpSpPr>
        <p:grpSpPr>
          <a:xfrm>
            <a:off x="7536160" y="469701"/>
            <a:ext cx="3816424" cy="3212199"/>
            <a:chOff x="5076056" y="675284"/>
            <a:chExt cx="3960440" cy="3800572"/>
          </a:xfrm>
        </p:grpSpPr>
        <p:sp>
          <p:nvSpPr>
            <p:cNvPr id="31" name="Rectangle 3"/>
            <p:cNvSpPr txBox="1">
              <a:spLocks noChangeArrowheads="1"/>
            </p:cNvSpPr>
            <p:nvPr/>
          </p:nvSpPr>
          <p:spPr bwMode="auto">
            <a:xfrm>
              <a:off x="5076056" y="675284"/>
              <a:ext cx="3960440" cy="362897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999FF"/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–"/>
                <a:defRPr sz="2000" b="1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l"/>
                <a:defRPr sz="1600" b="1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l"/>
                <a:defRPr sz="1600" b="1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l"/>
                <a:defRPr sz="1600" b="1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l"/>
                <a:defRPr sz="1600" b="1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l"/>
                <a:defRPr sz="1600" b="1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>
                <a:lnSpc>
                  <a:spcPct val="90000"/>
                </a:lnSpc>
                <a:buNone/>
              </a:pPr>
              <a:endParaRPr lang="zh-CN" altLang="en-US" sz="1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 2"/>
            <p:cNvSpPr>
              <a:spLocks noChangeArrowheads="1"/>
            </p:cNvSpPr>
            <p:nvPr/>
          </p:nvSpPr>
          <p:spPr bwMode="auto">
            <a:xfrm>
              <a:off x="5588753" y="3816894"/>
              <a:ext cx="224912" cy="6589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just" eaLnBrk="0" hangingPunct="0"/>
              <a:r>
                <a:rPr kumimoji="1" lang="en-US" altLang="zh-CN" sz="2800" b="1" dirty="0">
                  <a:latin typeface="Times New Roman" panose="02020603050405020304" pitchFamily="18" charset="0"/>
                </a:rPr>
                <a:t>b</a:t>
              </a:r>
              <a:endParaRPr kumimoji="1" lang="en-US" altLang="zh-CN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7928728" y="2750095"/>
              <a:ext cx="224912" cy="658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just" eaLnBrk="0" hangingPunct="0"/>
              <a:r>
                <a:rPr kumimoji="1" lang="en-US" altLang="zh-CN" sz="2800" b="1" dirty="0">
                  <a:latin typeface="Times New Roman" panose="02020603050405020304" pitchFamily="18" charset="0"/>
                </a:rPr>
                <a:t>d</a:t>
              </a:r>
              <a:endParaRPr kumimoji="1" lang="en-US" altLang="zh-CN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6922253" y="2750095"/>
              <a:ext cx="224912" cy="658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just" eaLnBrk="0" hangingPunct="0"/>
              <a:r>
                <a:rPr kumimoji="1" lang="en-US" altLang="zh-CN" sz="2800" b="1" dirty="0">
                  <a:latin typeface="Times New Roman" panose="02020603050405020304" pitchFamily="18" charset="0"/>
                </a:rPr>
                <a:t>b</a:t>
              </a:r>
              <a:endParaRPr kumimoji="1" lang="en-US" altLang="zh-CN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5284536" y="1835695"/>
              <a:ext cx="201520" cy="658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just" eaLnBrk="0" hangingPunct="0"/>
              <a:r>
                <a:rPr kumimoji="1" lang="en-US" altLang="zh-CN" sz="2800" b="1" dirty="0">
                  <a:latin typeface="Times New Roman" panose="02020603050405020304" pitchFamily="18" charset="0"/>
                </a:rPr>
                <a:t>a</a:t>
              </a:r>
              <a:endParaRPr kumimoji="1" lang="en-US" altLang="zh-CN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7086931" y="1861094"/>
              <a:ext cx="178130" cy="658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just" eaLnBrk="0" hangingPunct="0"/>
              <a:r>
                <a:rPr kumimoji="1" lang="en-US" altLang="zh-CN" sz="2800" b="1" dirty="0">
                  <a:latin typeface="Times New Roman" panose="02020603050405020304" pitchFamily="18" charset="0"/>
                </a:rPr>
                <a:t>c</a:t>
              </a:r>
              <a:endParaRPr kumimoji="1" lang="en-US" altLang="zh-CN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8688719" y="1861094"/>
              <a:ext cx="178130" cy="658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just" eaLnBrk="0" hangingPunct="0"/>
              <a:r>
                <a:rPr kumimoji="1" lang="en-US" altLang="zh-CN" sz="2800" b="1">
                  <a:latin typeface="Times New Roman" panose="02020603050405020304" pitchFamily="18" charset="0"/>
                </a:rPr>
                <a:t>e</a:t>
              </a:r>
              <a:endParaRPr kumimoji="1" lang="en-US" altLang="zh-CN" sz="2800" b="1">
                <a:latin typeface="Times New Roman" panose="02020603050405020304" pitchFamily="18" charset="0"/>
              </a:endParaRPr>
            </a:p>
          </p:txBody>
        </p:sp>
        <p:grpSp>
          <p:nvGrpSpPr>
            <p:cNvPr id="10" name="Group 8"/>
            <p:cNvGrpSpPr/>
            <p:nvPr/>
          </p:nvGrpSpPr>
          <p:grpSpPr bwMode="auto">
            <a:xfrm>
              <a:off x="5436096" y="692696"/>
              <a:ext cx="3276600" cy="1219201"/>
              <a:chOff x="2208" y="528"/>
              <a:chExt cx="2064" cy="768"/>
            </a:xfrm>
          </p:grpSpPr>
          <p:sp>
            <p:nvSpPr>
              <p:cNvPr id="11" name="Rectangle 9"/>
              <p:cNvSpPr>
                <a:spLocks noChangeArrowheads="1"/>
              </p:cNvSpPr>
              <p:nvPr/>
            </p:nvSpPr>
            <p:spPr bwMode="auto">
              <a:xfrm>
                <a:off x="3120" y="528"/>
                <a:ext cx="142" cy="4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just" eaLnBrk="0" hangingPunct="0"/>
                <a:r>
                  <a:rPr kumimoji="1" lang="en-US" altLang="zh-CN" sz="2800" b="1" dirty="0">
                    <a:latin typeface="Times New Roman" panose="02020603050405020304" pitchFamily="18" charset="0"/>
                  </a:rPr>
                  <a:t>S</a:t>
                </a:r>
                <a:endParaRPr kumimoji="1" lang="en-US" altLang="zh-CN" sz="28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Line 10"/>
              <p:cNvSpPr>
                <a:spLocks noChangeShapeType="1"/>
              </p:cNvSpPr>
              <p:nvPr/>
            </p:nvSpPr>
            <p:spPr bwMode="auto">
              <a:xfrm flipH="1">
                <a:off x="2208" y="816"/>
                <a:ext cx="960" cy="480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 sz="1600"/>
              </a:p>
            </p:txBody>
          </p:sp>
          <p:sp>
            <p:nvSpPr>
              <p:cNvPr id="13" name="Line 11"/>
              <p:cNvSpPr>
                <a:spLocks noChangeShapeType="1"/>
              </p:cNvSpPr>
              <p:nvPr/>
            </p:nvSpPr>
            <p:spPr bwMode="auto">
              <a:xfrm flipH="1">
                <a:off x="2736" y="816"/>
                <a:ext cx="432" cy="480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 sz="1600"/>
              </a:p>
            </p:txBody>
          </p:sp>
          <p:sp>
            <p:nvSpPr>
              <p:cNvPr id="14" name="Line 12"/>
              <p:cNvSpPr>
                <a:spLocks noChangeShapeType="1"/>
              </p:cNvSpPr>
              <p:nvPr/>
            </p:nvSpPr>
            <p:spPr bwMode="auto">
              <a:xfrm>
                <a:off x="3168" y="816"/>
                <a:ext cx="144" cy="480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 sz="1600"/>
              </a:p>
            </p:txBody>
          </p:sp>
          <p:sp>
            <p:nvSpPr>
              <p:cNvPr id="15" name="Line 13"/>
              <p:cNvSpPr>
                <a:spLocks noChangeShapeType="1"/>
              </p:cNvSpPr>
              <p:nvPr/>
            </p:nvSpPr>
            <p:spPr bwMode="auto">
              <a:xfrm>
                <a:off x="3168" y="816"/>
                <a:ext cx="672" cy="480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 sz="1600"/>
              </a:p>
            </p:txBody>
          </p:sp>
          <p:sp>
            <p:nvSpPr>
              <p:cNvPr id="16" name="Line 14"/>
              <p:cNvSpPr>
                <a:spLocks noChangeShapeType="1"/>
              </p:cNvSpPr>
              <p:nvPr/>
            </p:nvSpPr>
            <p:spPr bwMode="auto">
              <a:xfrm>
                <a:off x="3151" y="816"/>
                <a:ext cx="1121" cy="480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 sz="1600"/>
              </a:p>
            </p:txBody>
          </p:sp>
        </p:grpSp>
        <p:grpSp>
          <p:nvGrpSpPr>
            <p:cNvPr id="17" name="Group 15"/>
            <p:cNvGrpSpPr/>
            <p:nvPr/>
          </p:nvGrpSpPr>
          <p:grpSpPr bwMode="auto">
            <a:xfrm>
              <a:off x="5740903" y="1861097"/>
              <a:ext cx="1143002" cy="965201"/>
              <a:chOff x="2400" y="1264"/>
              <a:chExt cx="720" cy="608"/>
            </a:xfrm>
          </p:grpSpPr>
          <p:sp>
            <p:nvSpPr>
              <p:cNvPr id="18" name="Rectangle 16"/>
              <p:cNvSpPr>
                <a:spLocks noChangeArrowheads="1"/>
              </p:cNvSpPr>
              <p:nvPr/>
            </p:nvSpPr>
            <p:spPr bwMode="auto">
              <a:xfrm>
                <a:off x="2618" y="1264"/>
                <a:ext cx="184" cy="4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just" eaLnBrk="0" hangingPunct="0"/>
                <a:r>
                  <a:rPr kumimoji="1" lang="en-US" altLang="zh-CN" sz="2800" b="1">
                    <a:latin typeface="Times New Roman" panose="02020603050405020304" pitchFamily="18" charset="0"/>
                  </a:rPr>
                  <a:t>A</a:t>
                </a:r>
                <a:endParaRPr kumimoji="1" lang="en-US" altLang="zh-CN" sz="2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" name="Line 17"/>
              <p:cNvSpPr>
                <a:spLocks noChangeShapeType="1"/>
              </p:cNvSpPr>
              <p:nvPr/>
            </p:nvSpPr>
            <p:spPr bwMode="auto">
              <a:xfrm flipH="1">
                <a:off x="2400" y="1536"/>
                <a:ext cx="288" cy="336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 sz="1600"/>
              </a:p>
            </p:txBody>
          </p:sp>
          <p:sp>
            <p:nvSpPr>
              <p:cNvPr id="20" name="Line 18"/>
              <p:cNvSpPr>
                <a:spLocks noChangeShapeType="1"/>
              </p:cNvSpPr>
              <p:nvPr/>
            </p:nvSpPr>
            <p:spPr bwMode="auto">
              <a:xfrm>
                <a:off x="2688" y="1536"/>
                <a:ext cx="432" cy="336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 sz="1600"/>
              </a:p>
            </p:txBody>
          </p:sp>
        </p:grpSp>
        <p:grpSp>
          <p:nvGrpSpPr>
            <p:cNvPr id="21" name="Group 19"/>
            <p:cNvGrpSpPr/>
            <p:nvPr/>
          </p:nvGrpSpPr>
          <p:grpSpPr bwMode="auto">
            <a:xfrm>
              <a:off x="7888783" y="1861097"/>
              <a:ext cx="268288" cy="889001"/>
              <a:chOff x="3753" y="1264"/>
              <a:chExt cx="169" cy="560"/>
            </a:xfrm>
          </p:grpSpPr>
          <p:sp>
            <p:nvSpPr>
              <p:cNvPr id="22" name="Rectangle 20"/>
              <p:cNvSpPr>
                <a:spLocks noChangeArrowheads="1"/>
              </p:cNvSpPr>
              <p:nvPr/>
            </p:nvSpPr>
            <p:spPr bwMode="auto">
              <a:xfrm>
                <a:off x="3753" y="1264"/>
                <a:ext cx="169" cy="4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just" eaLnBrk="0" hangingPunct="0"/>
                <a:r>
                  <a:rPr kumimoji="1" lang="en-US" altLang="zh-CN" sz="2800" b="1" dirty="0">
                    <a:latin typeface="Times New Roman" panose="02020603050405020304" pitchFamily="18" charset="0"/>
                  </a:rPr>
                  <a:t>B</a:t>
                </a:r>
                <a:endParaRPr kumimoji="1" lang="en-US" altLang="zh-CN" sz="28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3" name="Line 21"/>
              <p:cNvSpPr>
                <a:spLocks noChangeShapeType="1"/>
              </p:cNvSpPr>
              <p:nvPr/>
            </p:nvSpPr>
            <p:spPr bwMode="auto">
              <a:xfrm>
                <a:off x="3840" y="1536"/>
                <a:ext cx="0" cy="288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 sz="1600"/>
              </a:p>
            </p:txBody>
          </p:sp>
        </p:grpSp>
        <p:grpSp>
          <p:nvGrpSpPr>
            <p:cNvPr id="24" name="Group 22"/>
            <p:cNvGrpSpPr/>
            <p:nvPr/>
          </p:nvGrpSpPr>
          <p:grpSpPr bwMode="auto">
            <a:xfrm>
              <a:off x="5513877" y="2750101"/>
              <a:ext cx="292100" cy="990602"/>
              <a:chOff x="2257" y="1824"/>
              <a:chExt cx="184" cy="624"/>
            </a:xfrm>
          </p:grpSpPr>
          <p:sp>
            <p:nvSpPr>
              <p:cNvPr id="25" name="Rectangle 23"/>
              <p:cNvSpPr>
                <a:spLocks noChangeArrowheads="1"/>
              </p:cNvSpPr>
              <p:nvPr/>
            </p:nvSpPr>
            <p:spPr bwMode="auto">
              <a:xfrm>
                <a:off x="2257" y="1824"/>
                <a:ext cx="184" cy="4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just" eaLnBrk="0" hangingPunct="0"/>
                <a:r>
                  <a:rPr kumimoji="1" lang="en-US" altLang="zh-CN" sz="2800" b="1">
                    <a:latin typeface="Times New Roman" panose="02020603050405020304" pitchFamily="18" charset="0"/>
                  </a:rPr>
                  <a:t>A</a:t>
                </a:r>
                <a:endParaRPr kumimoji="1" lang="en-US" altLang="zh-CN" sz="2800" b="1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6" name="Group 24"/>
              <p:cNvGrpSpPr/>
              <p:nvPr/>
            </p:nvGrpSpPr>
            <p:grpSpPr bwMode="auto">
              <a:xfrm>
                <a:off x="2273" y="1939"/>
                <a:ext cx="79" cy="509"/>
                <a:chOff x="2273" y="1939"/>
                <a:chExt cx="79" cy="509"/>
              </a:xfrm>
            </p:grpSpPr>
            <p:sp>
              <p:nvSpPr>
                <p:cNvPr id="27" name="Line 25"/>
                <p:cNvSpPr>
                  <a:spLocks noChangeShapeType="1"/>
                </p:cNvSpPr>
                <p:nvPr/>
              </p:nvSpPr>
              <p:spPr bwMode="auto">
                <a:xfrm>
                  <a:off x="2273" y="1939"/>
                  <a:ext cx="2" cy="267"/>
                </a:xfrm>
                <a:prstGeom prst="line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chemeClr val="tx1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endParaRPr lang="zh-CN" altLang="en-US" sz="1600"/>
                </a:p>
              </p:txBody>
            </p:sp>
            <p:sp>
              <p:nvSpPr>
                <p:cNvPr id="28" name="Line 26"/>
                <p:cNvSpPr>
                  <a:spLocks noChangeShapeType="1"/>
                </p:cNvSpPr>
                <p:nvPr/>
              </p:nvSpPr>
              <p:spPr bwMode="auto">
                <a:xfrm>
                  <a:off x="2352" y="2112"/>
                  <a:ext cx="0" cy="336"/>
                </a:xfrm>
                <a:prstGeom prst="line">
                  <a:avLst/>
                </a:prstGeom>
                <a:noFill/>
                <a:ln w="22225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endParaRPr lang="zh-CN" altLang="en-US" sz="1600"/>
                </a:p>
              </p:txBody>
            </p:sp>
          </p:grpSp>
        </p:grpSp>
      </p:grpSp>
      <p:sp>
        <p:nvSpPr>
          <p:cNvPr id="29" name="云形标注 83"/>
          <p:cNvSpPr/>
          <p:nvPr/>
        </p:nvSpPr>
        <p:spPr bwMode="auto">
          <a:xfrm>
            <a:off x="8295654" y="4581128"/>
            <a:ext cx="3185836" cy="1296144"/>
          </a:xfrm>
          <a:prstGeom prst="cloudCallout">
            <a:avLst>
              <a:gd name="adj1" fmla="val -87843"/>
              <a:gd name="adj2" fmla="val 3438"/>
            </a:avLst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zh-CN" altLang="en-US" sz="2400" b="1" dirty="0">
                <a:latin typeface="+mn-ea"/>
                <a:ea typeface="+mn-ea"/>
              </a:rPr>
              <a:t>核心问题：</a:t>
            </a:r>
            <a:r>
              <a:rPr kumimoji="1" lang="zh-CN" altLang="en-US" sz="2400" b="1" noProof="1">
                <a:latin typeface="+mn-ea"/>
                <a:ea typeface="+mn-ea"/>
              </a:rPr>
              <a:t>识别可归约串！</a:t>
            </a:r>
            <a:endParaRPr lang="zh-CN" altLang="en-US" sz="2400" b="1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>
                <a:latin typeface="宋体" panose="02010600030101010101" pitchFamily="2" charset="-122"/>
              </a:rPr>
              <a:t>几个概念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/>
              </a:solid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  <a:tabLst>
                    <a:tab pos="1158875" algn="l"/>
                  </a:tabLst>
                </a:pPr>
                <a:r>
                  <a:rPr lang="zh-CN" altLang="en-US" sz="2400" noProof="1">
                    <a:latin typeface="宋体" panose="02010600030101010101" pitchFamily="2" charset="-122"/>
                  </a:rPr>
                  <a:t>定义：令</a:t>
                </a:r>
                <a14:m>
                  <m:oMath xmlns:m="http://schemas.openxmlformats.org/officeDocument/2006/math">
                    <m:r>
                      <a:rPr lang="en-US" altLang="zh-CN" sz="2400" i="1" noProof="1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sz="2400" noProof="1">
                    <a:latin typeface="宋体" panose="02010600030101010101" pitchFamily="2" charset="-122"/>
                  </a:rPr>
                  <a:t>是一个文法，</a:t>
                </a:r>
                <a14:m>
                  <m:oMath xmlns:m="http://schemas.openxmlformats.org/officeDocument/2006/math">
                    <m:r>
                      <a:rPr lang="en-US" altLang="zh-CN" sz="2400" i="1" noProof="1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sz="2400" noProof="1">
                    <a:latin typeface="宋体" panose="02010600030101010101" pitchFamily="2" charset="-122"/>
                  </a:rPr>
                  <a:t>是文法的开始符号。</a:t>
                </a:r>
                <a:endParaRPr lang="en-US" altLang="zh-CN" sz="2400" noProof="1"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tabLst>
                    <a:tab pos="1158875" algn="l"/>
                  </a:tabLst>
                </a:pPr>
                <a:r>
                  <a:rPr lang="zh-CN" altLang="en-US" sz="2400" noProof="1">
                    <a:latin typeface="宋体" panose="02010600030101010101" pitchFamily="2" charset="-122"/>
                  </a:rPr>
                  <a:t>假定</a:t>
                </a:r>
                <a14:m>
                  <m:oMath xmlns:m="http://schemas.openxmlformats.org/officeDocument/2006/math">
                    <m:r>
                      <a:rPr lang="zh-CN" altLang="en-US" sz="2400" i="1" noProof="1">
                        <a:latin typeface="Cambria Math" panose="02040503050406030204" pitchFamily="18" charset="0"/>
                      </a:rPr>
                      <m:t>𝜶𝜷𝜹</m:t>
                    </m:r>
                  </m:oMath>
                </a14:m>
                <a:r>
                  <a:rPr lang="zh-CN" altLang="en-US" sz="2400" dirty="0">
                    <a:latin typeface="宋体" panose="02010600030101010101" pitchFamily="2" charset="-122"/>
                  </a:rPr>
                  <a:t>是文法</a:t>
                </a:r>
                <a14:m>
                  <m:oMath xmlns:m="http://schemas.openxmlformats.org/officeDocument/2006/math">
                    <m:r>
                      <a:rPr lang="en-US" altLang="zh-CN" sz="2400" i="1" noProof="1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sz="2400" dirty="0">
                    <a:latin typeface="宋体" panose="02010600030101010101" pitchFamily="2" charset="-122"/>
                  </a:rPr>
                  <a:t>的一个句型，如果有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𝑺</m:t>
                    </m:r>
                    <m:groupChr>
                      <m:groupChrPr>
                        <m:chr m:val="⇒"/>
                        <m:vertJc m:val="bot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groupCh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zh-CN" altLang="en-US" sz="2400" dirty="0">
                    <a:latin typeface="宋体" panose="02010600030101010101" pitchFamily="2" charset="-122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𝑨</m:t>
                    </m:r>
                    <m:groupChr>
                      <m:groupChrPr>
                        <m:chr m:val="⇒"/>
                        <m:vertJc m:val="bot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groupCh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zh-CN" altLang="en-US" sz="2400" dirty="0">
                    <a:latin typeface="宋体" panose="02010600030101010101" pitchFamily="2" charset="-122"/>
                  </a:rPr>
                  <a:t>，</a:t>
                </a:r>
                <a:r>
                  <a:rPr kumimoji="1" lang="zh-CN" altLang="en-US" sz="2400" dirty="0">
                    <a:latin typeface="宋体" panose="02010600030101010101" pitchFamily="2" charset="-122"/>
                  </a:rPr>
                  <a:t>则</a:t>
                </a:r>
                <a14:m>
                  <m:oMath xmlns:m="http://schemas.openxmlformats.org/officeDocument/2006/math">
                    <m:r>
                      <a:rPr lang="zh-CN" altLang="en-US" sz="2400" i="1" noProof="1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kumimoji="1" lang="zh-CN" altLang="en-US" sz="2400" dirty="0">
                    <a:latin typeface="宋体" panose="02010600030101010101" pitchFamily="2" charset="-122"/>
                  </a:rPr>
                  <a:t>称是句型</a:t>
                </a:r>
                <a14:m>
                  <m:oMath xmlns:m="http://schemas.openxmlformats.org/officeDocument/2006/math">
                    <m:r>
                      <a:rPr lang="zh-CN" altLang="en-US" sz="2400" i="1" noProof="1">
                        <a:latin typeface="Cambria Math" panose="02040503050406030204" pitchFamily="18" charset="0"/>
                      </a:rPr>
                      <m:t>𝜶𝜷𝜹</m:t>
                    </m:r>
                  </m:oMath>
                </a14:m>
                <a:r>
                  <a:rPr kumimoji="1" lang="zh-CN" altLang="en-US" sz="2400" dirty="0">
                    <a:latin typeface="宋体" panose="02010600030101010101" pitchFamily="2" charset="-122"/>
                  </a:rPr>
                  <a:t>相对于非终结符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kumimoji="1" lang="zh-CN" altLang="en-US" sz="2400" dirty="0">
                    <a:latin typeface="宋体" panose="02010600030101010101" pitchFamily="2" charset="-122"/>
                  </a:rPr>
                  <a:t>的</a:t>
                </a:r>
                <a:r>
                  <a:rPr kumimoji="1" lang="zh-CN" altLang="en-US" sz="2400" dirty="0">
                    <a:solidFill>
                      <a:srgbClr val="FF3300"/>
                    </a:solidFill>
                    <a:latin typeface="宋体" panose="02010600030101010101" pitchFamily="2" charset="-122"/>
                  </a:rPr>
                  <a:t>短语</a:t>
                </a:r>
                <a:r>
                  <a:rPr kumimoji="1" lang="zh-CN" altLang="en-US" sz="2400" dirty="0">
                    <a:latin typeface="宋体" panose="02010600030101010101" pitchFamily="2" charset="-122"/>
                  </a:rPr>
                  <a:t>。</a:t>
                </a:r>
                <a:endParaRPr kumimoji="1" lang="en-US" altLang="zh-CN" sz="2400" dirty="0"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tabLst>
                    <a:tab pos="1158875" algn="l"/>
                  </a:tabLst>
                </a:pPr>
                <a:r>
                  <a:rPr kumimoji="1" lang="zh-CN" altLang="en-US" sz="2400" dirty="0">
                    <a:latin typeface="宋体" panose="02010600030101010101" pitchFamily="2" charset="-122"/>
                  </a:rPr>
                  <a:t>如果有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𝑨</m:t>
                    </m:r>
                    <m:groupChr>
                      <m:groupChrPr>
                        <m:chr m:val="⇒"/>
                        <m:vertJc m:val="bot"/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groupChr>
                    <m:r>
                      <a:rPr kumimoji="1" lang="zh-CN" altLang="en-US" sz="2400" i="1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kumimoji="1" lang="en-US" altLang="zh-CN" sz="2400" dirty="0">
                    <a:latin typeface="宋体" panose="02010600030101010101" pitchFamily="2" charset="-122"/>
                  </a:rPr>
                  <a:t>,</a:t>
                </a:r>
                <a:r>
                  <a:rPr kumimoji="1" lang="zh-CN" altLang="en-US" sz="2400" dirty="0">
                    <a:latin typeface="宋体" panose="02010600030101010101" pitchFamily="2" charset="-122"/>
                  </a:rPr>
                  <a:t>则称</a:t>
                </a:r>
                <a14:m>
                  <m:oMath xmlns:m="http://schemas.openxmlformats.org/officeDocument/2006/math">
                    <m:r>
                      <a:rPr lang="zh-CN" altLang="en-US" sz="2400" i="1" noProof="1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kumimoji="1" lang="zh-CN" altLang="en-US" sz="2400" dirty="0">
                    <a:latin typeface="宋体" panose="02010600030101010101" pitchFamily="2" charset="-122"/>
                  </a:rPr>
                  <a:t>是句型</a:t>
                </a:r>
                <a14:m>
                  <m:oMath xmlns:m="http://schemas.openxmlformats.org/officeDocument/2006/math">
                    <m:r>
                      <a:rPr lang="zh-CN" altLang="en-US" sz="2400" i="1" noProof="1">
                        <a:latin typeface="Cambria Math" panose="02040503050406030204" pitchFamily="18" charset="0"/>
                      </a:rPr>
                      <m:t>𝜶𝜷𝜹</m:t>
                    </m:r>
                  </m:oMath>
                </a14:m>
                <a:r>
                  <a:rPr kumimoji="1" lang="zh-CN" altLang="en-US" sz="2400" dirty="0">
                    <a:latin typeface="宋体" panose="02010600030101010101" pitchFamily="2" charset="-122"/>
                  </a:rPr>
                  <a:t>相对于规则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𝑨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kumimoji="1"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kumimoji="1" lang="zh-CN" altLang="en-US" sz="2400" dirty="0">
                    <a:latin typeface="宋体" panose="02010600030101010101" pitchFamily="2" charset="-122"/>
                  </a:rPr>
                  <a:t>的</a:t>
                </a:r>
                <a:r>
                  <a:rPr kumimoji="1" lang="zh-CN" altLang="en-US" sz="2400" dirty="0">
                    <a:solidFill>
                      <a:srgbClr val="FF3300"/>
                    </a:solidFill>
                    <a:latin typeface="宋体" panose="02010600030101010101" pitchFamily="2" charset="-122"/>
                  </a:rPr>
                  <a:t>直接短语</a:t>
                </a:r>
                <a:r>
                  <a:rPr kumimoji="1" lang="zh-CN" altLang="en-US" sz="2400" dirty="0">
                    <a:latin typeface="宋体" panose="02010600030101010101" pitchFamily="2" charset="-122"/>
                  </a:rPr>
                  <a:t>。</a:t>
                </a:r>
                <a:endParaRPr kumimoji="1" lang="en-US" altLang="zh-CN" sz="2400" dirty="0"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tabLst>
                    <a:tab pos="1158875" algn="l"/>
                  </a:tabLst>
                </a:pPr>
                <a:r>
                  <a:rPr kumimoji="1" lang="zh-CN" altLang="en-US" sz="2400" dirty="0">
                    <a:latin typeface="宋体" panose="02010600030101010101" pitchFamily="2" charset="-122"/>
                  </a:rPr>
                  <a:t>一个句型的最左直接短语称为该句型的</a:t>
                </a:r>
                <a:r>
                  <a:rPr kumimoji="1" lang="zh-CN" altLang="en-US" sz="2400" dirty="0">
                    <a:solidFill>
                      <a:srgbClr val="FF3300"/>
                    </a:solidFill>
                    <a:latin typeface="宋体" panose="02010600030101010101" pitchFamily="2" charset="-122"/>
                  </a:rPr>
                  <a:t>句柄</a:t>
                </a:r>
                <a:r>
                  <a:rPr kumimoji="1" lang="zh-CN" altLang="en-US" sz="2400" dirty="0">
                    <a:latin typeface="宋体" panose="02010600030101010101" pitchFamily="2" charset="-122"/>
                  </a:rPr>
                  <a:t>。</a:t>
                </a:r>
                <a:endParaRPr kumimoji="1" lang="en-US" altLang="zh-CN" sz="2400" dirty="0"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tabLst>
                    <a:tab pos="1158875" algn="l"/>
                  </a:tabLst>
                </a:pPr>
                <a:r>
                  <a:rPr lang="zh-CN" altLang="en-US" sz="2400" noProof="1">
                    <a:solidFill>
                      <a:srgbClr val="FF0000"/>
                    </a:solidFill>
                  </a:rPr>
                  <a:t>句柄可以用来对句子进行归约，句柄就是可归约串</a:t>
                </a:r>
                <a:r>
                  <a:rPr lang="zh-CN" altLang="en-US" sz="2400" noProof="1"/>
                  <a:t>。</a:t>
                </a:r>
                <a:endParaRPr kumimoji="1" lang="en-US" altLang="zh-CN" sz="2400" dirty="0">
                  <a:latin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tabLst>
                    <a:tab pos="1158875" algn="l"/>
                  </a:tabLst>
                </a:pPr>
                <a:endParaRPr kumimoji="1" lang="zh-CN" altLang="en-US" sz="2400" dirty="0"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tabLst>
                    <a:tab pos="1158875" algn="l"/>
                  </a:tabLst>
                </a:pPr>
                <a:endParaRPr lang="zh-CN" altLang="en-US" sz="2400" dirty="0">
                  <a:latin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tabLst>
                    <a:tab pos="1158875" algn="l"/>
                  </a:tabLst>
                </a:pPr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33" t="-284" r="-127" b="-6700"/>
                </a:stretch>
              </a:blip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33600" y="579438"/>
            <a:ext cx="8209534" cy="563562"/>
          </a:xfrm>
        </p:spPr>
        <p:txBody>
          <a:bodyPr/>
          <a:lstStyle/>
          <a:p>
            <a:r>
              <a:rPr lang="zh-CN" altLang="en-US" dirty="0"/>
              <a:t>示例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83432" y="1340768"/>
            <a:ext cx="5695099" cy="2664296"/>
          </a:xfrm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zh-CN" altLang="en-US" dirty="0">
                <a:latin typeface="宋体" panose="02010600030101010101" pitchFamily="2" charset="-122"/>
              </a:rPr>
              <a:t>试找出句子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abbcde</a:t>
            </a:r>
            <a:r>
              <a:rPr lang="zh-CN" altLang="en-US" dirty="0">
                <a:latin typeface="宋体" panose="02010600030101010101" pitchFamily="2" charset="-122"/>
              </a:rPr>
              <a:t>的短语，直接短语和句柄。</a:t>
            </a:r>
            <a:endParaRPr lang="en-US" altLang="zh-CN" dirty="0">
              <a:latin typeface="宋体" panose="02010600030101010101" pitchFamily="2" charset="-122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          	</a:t>
            </a:r>
            <a:r>
              <a:rPr lang="en-US" altLang="zh-CN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S </a:t>
            </a:r>
            <a:r>
              <a:rPr lang="en-US" altLang="zh-CN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 </a:t>
            </a:r>
            <a:r>
              <a:rPr lang="en-US" altLang="zh-CN" dirty="0" err="1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aAcBe</a:t>
            </a:r>
            <a:endParaRPr lang="en-US" altLang="zh-CN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  <a:sym typeface="Symbol" panose="05050102010706020507" pitchFamily="18" charset="2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zh-CN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     	A  b</a:t>
            </a:r>
            <a:endParaRPr lang="en-US" altLang="zh-CN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  <a:sym typeface="Symbol" panose="05050102010706020507" pitchFamily="18" charset="2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zh-CN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     	A  Ab</a:t>
            </a:r>
            <a:endParaRPr lang="en-US" altLang="zh-CN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  <a:sym typeface="Symbol" panose="05050102010706020507" pitchFamily="18" charset="2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zh-CN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     	B  d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内容占位符 2"/>
              <p:cNvSpPr txBox="1"/>
              <p:nvPr/>
            </p:nvSpPr>
            <p:spPr bwMode="auto">
              <a:xfrm>
                <a:off x="985012" y="4291886"/>
                <a:ext cx="5693519" cy="213907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9999FF"/>
                </a:solidFill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–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l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l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l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l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l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短语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：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𝑨</m:t>
                    </m:r>
                    <m:groupChr>
                      <m:groupChrPr>
                        <m:chr m:val="⇒"/>
                        <m:vertJc m:val="bot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groupCh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   	</a:t>
                </a:r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直接短语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：</a:t>
                </a:r>
                <a:r>
                  <a:rPr kumimoji="1"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𝑨</m:t>
                    </m:r>
                    <m:groupChr>
                      <m:groupChrPr>
                        <m:chr m:val="⇒"/>
                        <m:vertJc m:val="bot"/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groupChr>
                    <m:r>
                      <a:rPr kumimoji="1" lang="zh-CN" altLang="en-US" sz="2400" i="1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	</a:t>
                </a:r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句柄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：</a:t>
                </a:r>
                <a:r>
                  <a:rPr kumimoji="1" lang="zh-CN" altLang="en-US" sz="2400" dirty="0">
                    <a:latin typeface="宋体" panose="02010600030101010101" pitchFamily="2" charset="-122"/>
                  </a:rPr>
                  <a:t>最左直接短语 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85012" y="4291886"/>
                <a:ext cx="5693519" cy="2139076"/>
              </a:xfrm>
              <a:prstGeom prst="rect">
                <a:avLst/>
              </a:prstGeom>
              <a:blipFill rotWithShape="1">
                <a:blip r:embed="rId1"/>
                <a:stretch>
                  <a:fillRect l="-259" t="-679" r="-241" b="-2330"/>
                </a:stretch>
              </a:blipFill>
              <a:ln w="28575">
                <a:solidFill>
                  <a:srgbClr val="9999FF"/>
                </a:solidFill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"/>
              <p:cNvSpPr txBox="1">
                <a:spLocks noChangeArrowheads="1"/>
              </p:cNvSpPr>
              <p:nvPr/>
            </p:nvSpPr>
            <p:spPr bwMode="auto">
              <a:xfrm>
                <a:off x="6960096" y="1340768"/>
                <a:ext cx="4320480" cy="266429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9999FF"/>
                </a:solidFill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–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l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l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l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l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l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sz="2400" dirty="0">
                    <a:solidFill>
                      <a:srgbClr val="FF0000"/>
                    </a:solidFill>
                  </a:rPr>
                  <a:t>首要条件：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𝑺</m:t>
                    </m:r>
                    <m:groupChr>
                      <m:groupChrPr>
                        <m:chr m:val="⇒"/>
                        <m:vertJc m:val="bot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groupCh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𝜹</m:t>
                    </m:r>
                  </m:oMath>
                </a14:m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  =&gt; </a:t>
                </a:r>
                <a:r>
                  <a:rPr lang="en-US" altLang="zh-CN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aAcBe</a:t>
                </a:r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=&gt; </a:t>
                </a:r>
                <a:r>
                  <a:rPr lang="en-US" altLang="zh-CN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aAcde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=&gt; </a:t>
                </a:r>
                <a:r>
                  <a:rPr lang="en-US" altLang="zh-CN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aAbcde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=&gt; </a:t>
                </a:r>
                <a:r>
                  <a:rPr lang="en-US" altLang="zh-CN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abbcde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3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60096" y="1340768"/>
                <a:ext cx="4320480" cy="2664296"/>
              </a:xfrm>
              <a:prstGeom prst="rect">
                <a:avLst/>
              </a:prstGeom>
              <a:blipFill rotWithShape="1">
                <a:blip r:embed="rId2"/>
                <a:stretch>
                  <a:fillRect l="-335" t="-559" r="-328" b="-520"/>
                </a:stretch>
              </a:blipFill>
              <a:ln w="28575">
                <a:solidFill>
                  <a:srgbClr val="9999FF"/>
                </a:solidFill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内容占位符 2"/>
          <p:cNvSpPr txBox="1"/>
          <p:nvPr/>
        </p:nvSpPr>
        <p:spPr bwMode="auto">
          <a:xfrm>
            <a:off x="6960096" y="4291886"/>
            <a:ext cx="4320480" cy="2139076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–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l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l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l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l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l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、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bb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、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、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abbcde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、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3" grpId="0" animBg="1"/>
      <p:bldP spid="3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  <a:endParaRPr lang="zh-CN" altLang="en-US" dirty="0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6240016" y="1340768"/>
            <a:ext cx="4889511" cy="5130991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–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l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l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l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l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l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在一个句型对应的分析树中： 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以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某非终结符为根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的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子树的所有叶子节点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从左到右排列就是相对于该非终结符的一个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短语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如果对应的子树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只有两代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， 则该短语就是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直接短语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最左子树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对应的短语就是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句柄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endParaRPr lang="zh-CN" altLang="en-US" sz="2400" i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内容占位符 2"/>
          <p:cNvSpPr txBox="1"/>
          <p:nvPr/>
        </p:nvSpPr>
        <p:spPr bwMode="auto">
          <a:xfrm>
            <a:off x="911424" y="4724950"/>
            <a:ext cx="4752528" cy="1728192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–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l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l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l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l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l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短语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US" altLang="zh-CN" sz="2400" dirty="0"/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、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bb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、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、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abbcde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直接短语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kumimoji="1" lang="en-US" altLang="zh-CN" sz="2400" dirty="0"/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、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	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句柄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b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1464" y="1248225"/>
            <a:ext cx="3751448" cy="3282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983432" y="1268760"/>
                <a:ext cx="5328592" cy="2664296"/>
              </a:xfrm>
              <a:solidFill>
                <a:schemeClr val="bg1"/>
              </a:solid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r>
                  <a:rPr lang="zh-CN" altLang="en-US" sz="2400" dirty="0"/>
                  <a:t>可用句柄来对句型进行归约 </a:t>
                </a:r>
                <a:endParaRPr lang="en-US" altLang="zh-CN" sz="2400" dirty="0"/>
              </a:p>
              <a:p>
                <a:pPr lvl="1"/>
                <a:r>
                  <a:rPr lang="en-US" altLang="zh-CN" sz="2400" dirty="0" err="1"/>
                  <a:t>a</a:t>
                </a:r>
                <a:r>
                  <a:rPr lang="en-US" altLang="zh-CN" sz="2400" u="sng" dirty="0" err="1">
                    <a:solidFill>
                      <a:srgbClr val="FF0000"/>
                    </a:solidFill>
                  </a:rPr>
                  <a:t>b</a:t>
                </a:r>
                <a:r>
                  <a:rPr lang="en-US" altLang="zh-CN" sz="2400" dirty="0" err="1"/>
                  <a:t>bcde</a:t>
                </a:r>
                <a:r>
                  <a:rPr lang="en-US" altLang="zh-CN" sz="2400" dirty="0"/>
                  <a:t>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楷体_GB2312" pitchFamily="49" charset="-122"/>
                        <a:cs typeface="Arial" panose="020B0604020202020204" pitchFamily="34" charset="0"/>
                        <a:sym typeface="Symbol" panose="05050102010706020507" pitchFamily="18" charset="2"/>
                      </a:rPr>
                      <m:t>𝑨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  <a:sym typeface="Symbol" panose="05050102010706020507" pitchFamily="18" charset="2"/>
                      </a:rPr>
                      <m:t>𝒃</m:t>
                    </m:r>
                  </m:oMath>
                </a14:m>
                <a:endParaRPr lang="en-US" altLang="zh-CN" sz="2400" i="1" dirty="0">
                  <a:latin typeface="Cambria Math" panose="02040503050406030204" pitchFamily="18" charset="0"/>
                  <a:ea typeface="楷体_GB2312" pitchFamily="49" charset="-122"/>
                  <a:cs typeface="Arial" panose="020B0604020202020204" pitchFamily="34" charset="0"/>
                  <a:sym typeface="Symbol" panose="05050102010706020507" pitchFamily="18" charset="2"/>
                </a:endParaRPr>
              </a:p>
              <a:p>
                <a:pPr lvl="1"/>
                <a:r>
                  <a:rPr lang="en-US" altLang="zh-CN" sz="2400" dirty="0" err="1"/>
                  <a:t>a</a:t>
                </a:r>
                <a:r>
                  <a:rPr lang="en-US" altLang="zh-CN" sz="2400" u="sng" dirty="0" err="1">
                    <a:solidFill>
                      <a:srgbClr val="FF0000"/>
                    </a:solidFill>
                  </a:rPr>
                  <a:t>Ab</a:t>
                </a:r>
                <a:r>
                  <a:rPr lang="en-US" altLang="zh-CN" sz="2400" dirty="0" err="1"/>
                  <a:t>cde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楷体_GB2312" pitchFamily="49" charset="-122"/>
                        <a:cs typeface="Arial" panose="020B0604020202020204" pitchFamily="34" charset="0"/>
                        <a:sym typeface="Symbol" panose="05050102010706020507" pitchFamily="18" charset="2"/>
                      </a:rPr>
                      <m:t>  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楷体_GB2312" pitchFamily="49" charset="-122"/>
                        <a:cs typeface="Arial" panose="020B0604020202020204" pitchFamily="34" charset="0"/>
                        <a:sym typeface="Symbol" panose="05050102010706020507" pitchFamily="18" charset="2"/>
                      </a:rPr>
                      <m:t>𝑨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  <a:sym typeface="Symbol" panose="05050102010706020507" pitchFamily="18" charset="2"/>
                      </a:rPr>
                      <m:t>𝑨𝒃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endParaRPr lang="en-US" altLang="zh-CN" sz="2400" dirty="0"/>
              </a:p>
              <a:p>
                <a:pPr lvl="1"/>
                <a:r>
                  <a:rPr lang="en-US" altLang="zh-CN" sz="2400" dirty="0"/>
                  <a:t>aAc</a:t>
                </a:r>
                <a:r>
                  <a:rPr lang="en-US" altLang="zh-CN" sz="2400" u="sng" dirty="0">
                    <a:solidFill>
                      <a:srgbClr val="FF0000"/>
                    </a:solidFill>
                  </a:rPr>
                  <a:t>d</a:t>
                </a:r>
                <a:r>
                  <a:rPr lang="en-US" altLang="zh-CN" sz="2400" dirty="0"/>
                  <a:t>e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楷体_GB2312" pitchFamily="49" charset="-122"/>
                        <a:cs typeface="Arial" panose="020B0604020202020204" pitchFamily="34" charset="0"/>
                        <a:sym typeface="Symbol" panose="05050102010706020507" pitchFamily="18" charset="2"/>
                      </a:rPr>
                      <m:t>𝑩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  <a:sym typeface="Symbol" panose="05050102010706020507" pitchFamily="18" charset="2"/>
                      </a:rPr>
                      <m:t>𝒅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endParaRPr lang="en-US" altLang="zh-CN" sz="2400" dirty="0"/>
              </a:p>
              <a:p>
                <a:pPr lvl="1"/>
                <a:r>
                  <a:rPr lang="en-US" altLang="zh-CN" sz="2400" u="sng" dirty="0" err="1">
                    <a:solidFill>
                      <a:srgbClr val="FF0000"/>
                    </a:solidFill>
                  </a:rPr>
                  <a:t>aAcBe</a:t>
                </a:r>
                <a:r>
                  <a:rPr lang="en-US" altLang="zh-CN" sz="2400" dirty="0"/>
                  <a:t>   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楷体_GB2312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楷体_GB2312" pitchFamily="49" charset="-122"/>
                        <a:cs typeface="Arial" panose="020B0604020202020204" pitchFamily="34" charset="0"/>
                        <a:sym typeface="Symbol" panose="05050102010706020507" pitchFamily="18" charset="2"/>
                      </a:rPr>
                      <m:t>𝑺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  <a:sym typeface="Symbol" panose="05050102010706020507" pitchFamily="18" charset="2"/>
                      </a:rPr>
                      <m:t>𝒂𝑨𝒄𝑩𝒆</m:t>
                    </m:r>
                  </m:oMath>
                </a14:m>
                <a:endParaRPr lang="en-US" altLang="zh-CN" sz="2400" dirty="0"/>
              </a:p>
              <a:p>
                <a:pPr lvl="1"/>
                <a:r>
                  <a:rPr lang="en-US" altLang="zh-CN" sz="2400" dirty="0"/>
                  <a:t>S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endParaRPr lang="en-US" altLang="zh-CN" sz="24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3432" y="1268760"/>
                <a:ext cx="5328592" cy="2664296"/>
              </a:xfrm>
              <a:blipFill rotWithShape="1">
                <a:blip r:embed="rId1"/>
                <a:stretch>
                  <a:fillRect l="-271" t="-549" r="-260" b="-47196"/>
                </a:stretch>
              </a:blip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143" y="1301418"/>
            <a:ext cx="3096344" cy="1816522"/>
          </a:xfrm>
          <a:prstGeom prst="rect">
            <a:avLst/>
          </a:prstGeom>
          <a:ln w="28575">
            <a:solidFill>
              <a:srgbClr val="9999FF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248" y="4099596"/>
            <a:ext cx="3113641" cy="2399639"/>
          </a:xfrm>
          <a:prstGeom prst="rect">
            <a:avLst/>
          </a:prstGeom>
          <a:ln w="28575">
            <a:solidFill>
              <a:srgbClr val="9999FF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847" y="3276359"/>
            <a:ext cx="3113641" cy="1715759"/>
          </a:xfrm>
          <a:prstGeom prst="rect">
            <a:avLst/>
          </a:prstGeom>
          <a:ln w="28575">
            <a:solidFill>
              <a:srgbClr val="9999FF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4847" y="5152518"/>
            <a:ext cx="3113641" cy="1341095"/>
          </a:xfrm>
          <a:prstGeom prst="rect">
            <a:avLst/>
          </a:prstGeom>
          <a:ln w="28575">
            <a:solidFill>
              <a:srgbClr val="9999FF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把上例倒过来写，则得到： </a:t>
            </a:r>
            <a:endParaRPr lang="en-US" altLang="zh-CN" dirty="0"/>
          </a:p>
          <a:p>
            <a:pPr marL="800100" lvl="2" indent="0"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  =&gt;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aAcBe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0"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  =&gt;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aAcde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0"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  =&gt;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aAbcde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0"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  =&gt;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abbcde</a:t>
            </a:r>
            <a:endParaRPr lang="en-US" altLang="zh-CN" dirty="0"/>
          </a:p>
          <a:p>
            <a:pPr>
              <a:lnSpc>
                <a:spcPct val="150000"/>
              </a:lnSpc>
              <a:tabLst>
                <a:tab pos="1158875" algn="l"/>
              </a:tabLst>
            </a:pPr>
            <a:r>
              <a:rPr lang="zh-CN" altLang="en-US" dirty="0"/>
              <a:t>显然这是一个</a:t>
            </a:r>
            <a:r>
              <a:rPr lang="zh-CN" altLang="en-US" dirty="0">
                <a:solidFill>
                  <a:srgbClr val="FF0000"/>
                </a:solidFill>
              </a:rPr>
              <a:t>最右推导</a:t>
            </a:r>
            <a:r>
              <a:rPr lang="zh-CN" altLang="en-US" dirty="0"/>
              <a:t>。</a:t>
            </a:r>
            <a:endParaRPr lang="zh-CN" altLang="en-US" dirty="0"/>
          </a:p>
          <a:p>
            <a:pPr>
              <a:lnSpc>
                <a:spcPct val="150000"/>
              </a:lnSpc>
              <a:tabLst>
                <a:tab pos="1158875" algn="l"/>
              </a:tabLst>
            </a:pPr>
            <a:r>
              <a:rPr lang="zh-CN" altLang="en-US" dirty="0">
                <a:solidFill>
                  <a:srgbClr val="FF0000"/>
                </a:solidFill>
              </a:rPr>
              <a:t>规范归约是一个最右推导的逆过程。</a:t>
            </a:r>
            <a:endParaRPr lang="zh-CN" altLang="en-US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tabLst>
                <a:tab pos="1158875" algn="l"/>
              </a:tabLst>
            </a:pPr>
            <a:r>
              <a:rPr lang="zh-CN" altLang="en-US" dirty="0"/>
              <a:t>由规范推导</a:t>
            </a:r>
            <a:r>
              <a:rPr lang="en-US" altLang="zh-CN" dirty="0"/>
              <a:t>(</a:t>
            </a:r>
            <a:r>
              <a:rPr lang="zh-CN" altLang="en-US" dirty="0"/>
              <a:t>最右推导</a:t>
            </a:r>
            <a:r>
              <a:rPr lang="en-US" altLang="zh-CN" dirty="0"/>
              <a:t>)</a:t>
            </a:r>
            <a:r>
              <a:rPr lang="zh-CN" altLang="en-US" dirty="0"/>
              <a:t>推出的句型称为</a:t>
            </a:r>
            <a:r>
              <a:rPr lang="zh-CN" altLang="en-US" dirty="0">
                <a:solidFill>
                  <a:srgbClr val="FF0000"/>
                </a:solidFill>
              </a:rPr>
              <a:t>规范句型</a:t>
            </a:r>
            <a:r>
              <a:rPr lang="zh-CN" altLang="en-US" dirty="0"/>
              <a:t>。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479376" y="574994"/>
            <a:ext cx="10945216" cy="5878342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lnSpc>
                <a:spcPct val="150000"/>
              </a:lnSpc>
              <a:tabLst>
                <a:tab pos="1158875" algn="l"/>
              </a:tabLst>
            </a:pP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  <a:sym typeface="微软雅黑" panose="020B0503020204020204" pitchFamily="34" charset="-122"/>
              </a:rPr>
              <a:t>已知文法</a:t>
            </a:r>
            <a:r>
              <a:rPr lang="en-US" altLang="zh-CN" sz="2400" b="1" dirty="0">
                <a:solidFill>
                  <a:srgbClr val="000000"/>
                </a:solidFill>
                <a:latin typeface="+mn-ea"/>
                <a:ea typeface="+mn-ea"/>
                <a:sym typeface="微软雅黑" panose="020B0503020204020204" pitchFamily="34" charset="-122"/>
              </a:rPr>
              <a:t>G(E)</a:t>
            </a: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  <a:sym typeface="微软雅黑" panose="020B0503020204020204" pitchFamily="34" charset="-122"/>
              </a:rPr>
              <a:t>： </a:t>
            </a:r>
            <a:endParaRPr lang="zh-CN" altLang="en-US" sz="2400" b="1" dirty="0">
              <a:solidFill>
                <a:srgbClr val="000000"/>
              </a:solidFill>
              <a:latin typeface="+mn-ea"/>
              <a:ea typeface="+mn-ea"/>
              <a:sym typeface="微软雅黑" panose="020B0503020204020204" pitchFamily="34" charset="-122"/>
            </a:endParaRPr>
          </a:p>
          <a:p>
            <a:pPr lvl="7">
              <a:lnSpc>
                <a:spcPct val="150000"/>
              </a:lnSpc>
              <a:tabLst>
                <a:tab pos="1158875" algn="l"/>
              </a:tabLst>
            </a:pP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  <a:sym typeface="微软雅黑" panose="020B0503020204020204" pitchFamily="34" charset="-122"/>
              </a:rPr>
              <a:t>𝑬→𝑬𝑻</a:t>
            </a:r>
            <a:r>
              <a:rPr lang="en-US" altLang="zh-CN" sz="2400" b="1" dirty="0">
                <a:solidFill>
                  <a:srgbClr val="000000"/>
                </a:solidFill>
                <a:latin typeface="+mn-ea"/>
                <a:ea typeface="+mn-ea"/>
                <a:sym typeface="微软雅黑" panose="020B0503020204020204" pitchFamily="34" charset="-122"/>
              </a:rPr>
              <a:t>+|</a:t>
            </a: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  <a:sym typeface="微软雅黑" panose="020B0503020204020204" pitchFamily="34" charset="-122"/>
              </a:rPr>
              <a:t>𝑻</a:t>
            </a:r>
            <a:endParaRPr lang="zh-CN" altLang="en-US" sz="2400" b="1" dirty="0">
              <a:solidFill>
                <a:srgbClr val="000000"/>
              </a:solidFill>
              <a:latin typeface="+mn-ea"/>
              <a:ea typeface="+mn-ea"/>
              <a:sym typeface="微软雅黑" panose="020B0503020204020204" pitchFamily="34" charset="-122"/>
            </a:endParaRPr>
          </a:p>
          <a:p>
            <a:pPr lvl="7">
              <a:lnSpc>
                <a:spcPct val="150000"/>
              </a:lnSpc>
              <a:tabLst>
                <a:tab pos="1158875" algn="l"/>
              </a:tabLst>
            </a:pP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  <a:sym typeface="微软雅黑" panose="020B0503020204020204" pitchFamily="34" charset="-122"/>
              </a:rPr>
              <a:t>𝑻→𝑻𝑭∗</a:t>
            </a:r>
            <a:r>
              <a:rPr lang="en-US" altLang="zh-CN" sz="2400" b="1" dirty="0">
                <a:solidFill>
                  <a:srgbClr val="000000"/>
                </a:solidFill>
                <a:latin typeface="+mn-ea"/>
                <a:ea typeface="+mn-ea"/>
                <a:sym typeface="微软雅黑" panose="020B0503020204020204" pitchFamily="34" charset="-122"/>
              </a:rPr>
              <a:t>|</a:t>
            </a: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  <a:sym typeface="微软雅黑" panose="020B0503020204020204" pitchFamily="34" charset="-122"/>
              </a:rPr>
              <a:t>𝑭 </a:t>
            </a:r>
            <a:endParaRPr lang="zh-CN" altLang="en-US" sz="2400" b="1" dirty="0">
              <a:solidFill>
                <a:srgbClr val="000000"/>
              </a:solidFill>
              <a:latin typeface="+mn-ea"/>
              <a:ea typeface="+mn-ea"/>
              <a:sym typeface="微软雅黑" panose="020B0503020204020204" pitchFamily="34" charset="-122"/>
            </a:endParaRPr>
          </a:p>
          <a:p>
            <a:pPr lvl="7">
              <a:lnSpc>
                <a:spcPct val="150000"/>
              </a:lnSpc>
              <a:tabLst>
                <a:tab pos="1158875" algn="l"/>
              </a:tabLst>
            </a:pP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  <a:sym typeface="微软雅黑" panose="020B0503020204020204" pitchFamily="34" charset="-122"/>
              </a:rPr>
              <a:t>𝑭→𝑭−</a:t>
            </a:r>
            <a:r>
              <a:rPr lang="en-US" altLang="zh-CN" sz="2400" b="1" dirty="0">
                <a:solidFill>
                  <a:srgbClr val="000000"/>
                </a:solidFill>
                <a:latin typeface="+mn-ea"/>
                <a:ea typeface="+mn-ea"/>
                <a:sym typeface="微软雅黑" panose="020B0503020204020204" pitchFamily="34" charset="-122"/>
              </a:rPr>
              <a:t>|</a:t>
            </a: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  <a:sym typeface="微软雅黑" panose="020B0503020204020204" pitchFamily="34" charset="-122"/>
              </a:rPr>
              <a:t>𝐚</a:t>
            </a:r>
            <a:endParaRPr lang="zh-CN" altLang="en-US" sz="2400" b="1" dirty="0">
              <a:solidFill>
                <a:srgbClr val="000000"/>
              </a:solidFill>
              <a:latin typeface="+mn-ea"/>
              <a:ea typeface="+mn-ea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tabLst>
                <a:tab pos="1158875" algn="l"/>
              </a:tabLst>
            </a:pP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  <a:sym typeface="微软雅黑" panose="020B0503020204020204" pitchFamily="34" charset="-122"/>
              </a:rPr>
              <a:t>请问文法的句型𝑭𝑭−−∗中的短语有 </a:t>
            </a:r>
            <a:r>
              <a:rPr lang="en-US" altLang="zh-CN" sz="2400" b="1" dirty="0">
                <a:solidFill>
                  <a:srgbClr val="639EF4"/>
                </a:solidFill>
                <a:latin typeface="+mn-ea"/>
                <a:ea typeface="+mn-ea"/>
                <a:sym typeface="微软雅黑" panose="020B0503020204020204" pitchFamily="34" charset="-122"/>
              </a:rPr>
              <a:t>[</a:t>
            </a:r>
            <a:r>
              <a:rPr lang="zh-CN" altLang="en-US" sz="2400" b="1" dirty="0">
                <a:solidFill>
                  <a:srgbClr val="639EF4"/>
                </a:solidFill>
                <a:latin typeface="+mn-ea"/>
                <a:ea typeface="+mn-ea"/>
                <a:sym typeface="微软雅黑" panose="020B0503020204020204" pitchFamily="34" charset="-122"/>
              </a:rPr>
              <a:t>填空</a:t>
            </a:r>
            <a:r>
              <a:rPr lang="en-US" altLang="zh-CN" sz="2400" b="1" dirty="0">
                <a:solidFill>
                  <a:srgbClr val="639EF4"/>
                </a:solidFill>
                <a:latin typeface="+mn-ea"/>
                <a:ea typeface="+mn-ea"/>
                <a:sym typeface="微软雅黑" panose="020B0503020204020204" pitchFamily="34" charset="-122"/>
              </a:rPr>
              <a:t>1]</a:t>
            </a:r>
            <a:r>
              <a:rPr lang="en-US" altLang="zh-CN" sz="2400" b="1" dirty="0">
                <a:solidFill>
                  <a:srgbClr val="000000"/>
                </a:solidFill>
                <a:latin typeface="+mn-ea"/>
                <a:ea typeface="+mn-ea"/>
                <a:sym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  <a:sym typeface="微软雅黑" panose="020B0503020204020204" pitchFamily="34" charset="-122"/>
              </a:rPr>
              <a:t>、 </a:t>
            </a:r>
            <a:r>
              <a:rPr lang="en-US" altLang="zh-CN" sz="2400" b="1" dirty="0">
                <a:solidFill>
                  <a:srgbClr val="639EF4"/>
                </a:solidFill>
                <a:latin typeface="+mn-ea"/>
                <a:ea typeface="+mn-ea"/>
                <a:sym typeface="微软雅黑" panose="020B0503020204020204" pitchFamily="34" charset="-122"/>
              </a:rPr>
              <a:t>[</a:t>
            </a:r>
            <a:r>
              <a:rPr lang="zh-CN" altLang="en-US" sz="2400" b="1" dirty="0">
                <a:solidFill>
                  <a:srgbClr val="639EF4"/>
                </a:solidFill>
                <a:latin typeface="+mn-ea"/>
                <a:ea typeface="+mn-ea"/>
                <a:sym typeface="微软雅黑" panose="020B0503020204020204" pitchFamily="34" charset="-122"/>
              </a:rPr>
              <a:t>填空</a:t>
            </a:r>
            <a:r>
              <a:rPr lang="en-US" altLang="zh-CN" sz="2400" b="1" dirty="0">
                <a:solidFill>
                  <a:srgbClr val="639EF4"/>
                </a:solidFill>
                <a:latin typeface="+mn-ea"/>
                <a:ea typeface="+mn-ea"/>
                <a:sym typeface="微软雅黑" panose="020B0503020204020204" pitchFamily="34" charset="-122"/>
              </a:rPr>
              <a:t>2]</a:t>
            </a:r>
            <a:r>
              <a:rPr lang="en-US" altLang="zh-CN" sz="2400" b="1" dirty="0">
                <a:solidFill>
                  <a:srgbClr val="000000"/>
                </a:solidFill>
                <a:latin typeface="+mn-ea"/>
                <a:ea typeface="+mn-ea"/>
                <a:sym typeface="微软雅黑" panose="020B0503020204020204" pitchFamily="34" charset="-122"/>
              </a:rPr>
              <a:t>  </a:t>
            </a: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  <a:sym typeface="微软雅黑" panose="020B0503020204020204" pitchFamily="34" charset="-122"/>
              </a:rPr>
              <a:t>、 </a:t>
            </a:r>
            <a:r>
              <a:rPr lang="en-US" altLang="zh-CN" sz="2400" b="1" dirty="0">
                <a:solidFill>
                  <a:srgbClr val="639EF4"/>
                </a:solidFill>
                <a:latin typeface="+mn-ea"/>
                <a:ea typeface="+mn-ea"/>
                <a:sym typeface="微软雅黑" panose="020B0503020204020204" pitchFamily="34" charset="-122"/>
              </a:rPr>
              <a:t>[</a:t>
            </a:r>
            <a:r>
              <a:rPr lang="zh-CN" altLang="en-US" sz="2400" b="1" dirty="0">
                <a:solidFill>
                  <a:srgbClr val="639EF4"/>
                </a:solidFill>
                <a:latin typeface="+mn-ea"/>
                <a:ea typeface="+mn-ea"/>
                <a:sym typeface="微软雅黑" panose="020B0503020204020204" pitchFamily="34" charset="-122"/>
              </a:rPr>
              <a:t>填空</a:t>
            </a:r>
            <a:r>
              <a:rPr lang="en-US" altLang="zh-CN" sz="2400" b="1" dirty="0">
                <a:solidFill>
                  <a:srgbClr val="639EF4"/>
                </a:solidFill>
                <a:latin typeface="+mn-ea"/>
                <a:ea typeface="+mn-ea"/>
                <a:sym typeface="微软雅黑" panose="020B0503020204020204" pitchFamily="34" charset="-122"/>
              </a:rPr>
              <a:t>3]</a:t>
            </a: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  <a:sym typeface="微软雅黑" panose="020B0503020204020204" pitchFamily="34" charset="-122"/>
              </a:rPr>
              <a:t>  和 </a:t>
            </a:r>
            <a:r>
              <a:rPr lang="en-US" altLang="zh-CN" sz="2400" b="1" dirty="0">
                <a:solidFill>
                  <a:srgbClr val="639EF4"/>
                </a:solidFill>
                <a:latin typeface="+mn-ea"/>
                <a:ea typeface="+mn-ea"/>
                <a:sym typeface="微软雅黑" panose="020B0503020204020204" pitchFamily="34" charset="-122"/>
              </a:rPr>
              <a:t>[</a:t>
            </a:r>
            <a:r>
              <a:rPr lang="zh-CN" altLang="en-US" sz="2400" b="1" dirty="0">
                <a:solidFill>
                  <a:srgbClr val="639EF4"/>
                </a:solidFill>
                <a:latin typeface="+mn-ea"/>
                <a:ea typeface="+mn-ea"/>
                <a:sym typeface="微软雅黑" panose="020B0503020204020204" pitchFamily="34" charset="-122"/>
              </a:rPr>
              <a:t>填空</a:t>
            </a:r>
            <a:r>
              <a:rPr lang="en-US" altLang="zh-CN" sz="2400" b="1" dirty="0">
                <a:solidFill>
                  <a:srgbClr val="639EF4"/>
                </a:solidFill>
                <a:latin typeface="+mn-ea"/>
                <a:ea typeface="+mn-ea"/>
                <a:sym typeface="微软雅黑" panose="020B0503020204020204" pitchFamily="34" charset="-122"/>
              </a:rPr>
              <a:t>4]</a:t>
            </a: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  <a:sym typeface="微软雅黑" panose="020B0503020204020204" pitchFamily="34" charset="-122"/>
              </a:rPr>
              <a:t> 。</a:t>
            </a:r>
            <a:endParaRPr lang="zh-CN" altLang="en-US" sz="2400" b="1" dirty="0">
              <a:solidFill>
                <a:srgbClr val="000000"/>
              </a:solidFill>
              <a:latin typeface="+mn-ea"/>
              <a:ea typeface="+mn-ea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tabLst>
                <a:tab pos="1158875" algn="l"/>
              </a:tabLst>
            </a:pP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  <a:sym typeface="微软雅黑" panose="020B0503020204020204" pitchFamily="34" charset="-122"/>
              </a:rPr>
              <a:t>直接短语有 </a:t>
            </a:r>
            <a:r>
              <a:rPr lang="en-US" altLang="zh-CN" sz="2400" b="1" dirty="0">
                <a:solidFill>
                  <a:srgbClr val="639EF4"/>
                </a:solidFill>
                <a:latin typeface="+mn-ea"/>
                <a:ea typeface="+mn-ea"/>
                <a:sym typeface="微软雅黑" panose="020B0503020204020204" pitchFamily="34" charset="-122"/>
              </a:rPr>
              <a:t>[</a:t>
            </a:r>
            <a:r>
              <a:rPr lang="zh-CN" altLang="en-US" sz="2400" b="1" dirty="0">
                <a:solidFill>
                  <a:srgbClr val="639EF4"/>
                </a:solidFill>
                <a:latin typeface="+mn-ea"/>
                <a:ea typeface="+mn-ea"/>
                <a:sym typeface="微软雅黑" panose="020B0503020204020204" pitchFamily="34" charset="-122"/>
              </a:rPr>
              <a:t>填空</a:t>
            </a:r>
            <a:r>
              <a:rPr lang="en-US" altLang="zh-CN" sz="2400" b="1" dirty="0">
                <a:solidFill>
                  <a:srgbClr val="639EF4"/>
                </a:solidFill>
                <a:latin typeface="+mn-ea"/>
                <a:ea typeface="+mn-ea"/>
                <a:sym typeface="微软雅黑" panose="020B0503020204020204" pitchFamily="34" charset="-122"/>
              </a:rPr>
              <a:t>5]</a:t>
            </a: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  <a:sym typeface="微软雅黑" panose="020B0503020204020204" pitchFamily="34" charset="-122"/>
              </a:rPr>
              <a:t> 和 </a:t>
            </a:r>
            <a:r>
              <a:rPr lang="en-US" altLang="zh-CN" sz="2400" b="1" dirty="0">
                <a:solidFill>
                  <a:srgbClr val="639EF4"/>
                </a:solidFill>
                <a:latin typeface="+mn-ea"/>
                <a:ea typeface="+mn-ea"/>
                <a:sym typeface="微软雅黑" panose="020B0503020204020204" pitchFamily="34" charset="-122"/>
              </a:rPr>
              <a:t>[</a:t>
            </a:r>
            <a:r>
              <a:rPr lang="zh-CN" altLang="en-US" sz="2400" b="1" dirty="0">
                <a:solidFill>
                  <a:srgbClr val="639EF4"/>
                </a:solidFill>
                <a:latin typeface="+mn-ea"/>
                <a:ea typeface="+mn-ea"/>
                <a:sym typeface="微软雅黑" panose="020B0503020204020204" pitchFamily="34" charset="-122"/>
              </a:rPr>
              <a:t>填空</a:t>
            </a:r>
            <a:r>
              <a:rPr lang="en-US" altLang="zh-CN" sz="2400" b="1" dirty="0">
                <a:solidFill>
                  <a:srgbClr val="639EF4"/>
                </a:solidFill>
                <a:latin typeface="+mn-ea"/>
                <a:ea typeface="+mn-ea"/>
                <a:sym typeface="微软雅黑" panose="020B0503020204020204" pitchFamily="34" charset="-122"/>
              </a:rPr>
              <a:t>6]</a:t>
            </a:r>
            <a:r>
              <a:rPr lang="en-US" altLang="zh-CN" sz="2400" b="1" dirty="0">
                <a:solidFill>
                  <a:srgbClr val="000000"/>
                </a:solidFill>
                <a:latin typeface="+mn-ea"/>
                <a:ea typeface="+mn-ea"/>
                <a:sym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  <a:sym typeface="微软雅黑" panose="020B0503020204020204" pitchFamily="34" charset="-122"/>
              </a:rPr>
              <a:t>，</a:t>
            </a: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</a:rPr>
              <a:t>句柄是</a:t>
            </a:r>
            <a:r>
              <a:rPr lang="zh-CN" altLang="en-US" sz="2400" b="1" dirty="0">
                <a:solidFill>
                  <a:srgbClr val="639EF4"/>
                </a:solidFill>
                <a:latin typeface="+mn-ea"/>
                <a:ea typeface="+mn-ea"/>
              </a:rPr>
              <a:t> </a:t>
            </a:r>
            <a:r>
              <a:rPr lang="en-US" altLang="zh-CN" sz="2400" b="1" dirty="0">
                <a:solidFill>
                  <a:srgbClr val="639EF4"/>
                </a:solidFill>
                <a:latin typeface="+mn-ea"/>
                <a:ea typeface="+mn-ea"/>
              </a:rPr>
              <a:t>[</a:t>
            </a:r>
            <a:r>
              <a:rPr lang="zh-CN" altLang="en-US" sz="2400" b="1" dirty="0">
                <a:solidFill>
                  <a:srgbClr val="639EF4"/>
                </a:solidFill>
                <a:latin typeface="+mn-ea"/>
                <a:ea typeface="+mn-ea"/>
              </a:rPr>
              <a:t>填空</a:t>
            </a:r>
            <a:r>
              <a:rPr lang="en-US" altLang="zh-CN" sz="2400" b="1" dirty="0">
                <a:solidFill>
                  <a:srgbClr val="639EF4"/>
                </a:solidFill>
                <a:latin typeface="+mn-ea"/>
                <a:ea typeface="+mn-ea"/>
              </a:rPr>
              <a:t>7]</a:t>
            </a:r>
            <a:r>
              <a:rPr lang="en-US" altLang="zh-CN" sz="2400" b="1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zh-CN" altLang="en-US" sz="2400" b="1" dirty="0">
                <a:solidFill>
                  <a:srgbClr val="000000"/>
                </a:solidFill>
                <a:latin typeface="+mn-ea"/>
                <a:ea typeface="+mn-ea"/>
              </a:rPr>
              <a:t>。请按照从短到长的顺序填写。</a:t>
            </a:r>
            <a:endParaRPr lang="zh-CN" altLang="en-US" sz="2400" b="1" dirty="0">
              <a:solidFill>
                <a:srgbClr val="000000"/>
              </a:solidFill>
              <a:latin typeface="+mn-ea"/>
              <a:ea typeface="+mn-ea"/>
              <a:sym typeface="微软雅黑" panose="020B0503020204020204" pitchFamily="34" charset="-122"/>
            </a:endParaRPr>
          </a:p>
        </p:txBody>
      </p:sp>
      <p:sp>
        <p:nvSpPr>
          <p:cNvPr id="7" name="矩形: 圆角 6"/>
          <p:cNvSpPr/>
          <p:nvPr>
            <p:custDataLst>
              <p:tags r:id="rId2"/>
            </p:custDataLst>
          </p:nvPr>
        </p:nvSpPr>
        <p:spPr bwMode="auto"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ctr" anchorCtr="1" compatLnSpc="1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作答</a:t>
            </a:r>
            <a:endParaRPr kumimoji="0" lang="zh-CN" altLang="en-US" sz="1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 bwMode="auto"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91440" tIns="45720" rIns="91440" bIns="45720" numCol="1" rtlCol="0" anchor="ctr" anchorCtr="1" compatLnSpc="1">
            <a:noAutofit/>
          </a:bodyPr>
          <a:lstStyle/>
          <a:p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84F4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正常使用填空题需</a:t>
            </a:r>
            <a:r>
              <a:rPr kumimoji="0" lang="en-US" altLang="zh-CN" sz="1600" b="1" i="0" u="none" strike="noStrike" cap="none" normalizeH="0" baseline="0">
                <a:ln>
                  <a:noFill/>
                </a:ln>
                <a:solidFill>
                  <a:srgbClr val="F84F4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3.0</a:t>
            </a: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84F4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以上版本雨课堂</a:t>
            </a:r>
            <a:endParaRPr kumimoji="0" lang="zh-CN" altLang="en-US" sz="1600" b="1" i="0" u="none" strike="noStrike" cap="none" normalizeH="0" baseline="0">
              <a:ln>
                <a:noFill/>
              </a:ln>
              <a:solidFill>
                <a:srgbClr val="F84F4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8" name="TitleBackground"/>
            <p:cNvSpPr/>
            <p:nvPr>
              <p:custDataLst>
                <p:tags r:id="rId5"/>
              </p:custDataLst>
            </p:nvPr>
          </p:nvSpPr>
          <p:spPr bwMode="auto"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2">
                <a:schemeClr val="bg2">
                  <a:alpha val="50000"/>
                </a:schemeClr>
              </a:prst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9" name="ColorBlock"/>
            <p:cNvSpPr/>
            <p:nvPr>
              <p:custDataLst>
                <p:tags r:id="rId6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2">
                <a:schemeClr val="bg2">
                  <a:alpha val="50000"/>
                </a:schemeClr>
              </a:prst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10" name="TypeText"/>
            <p:cNvSpPr txBox="1"/>
            <p:nvPr>
              <p:custDataLst>
                <p:tags r:id="rId7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填空题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" name="TipText"/>
            <p:cNvSpPr txBox="1"/>
            <p:nvPr>
              <p:custDataLst>
                <p:tags r:id="rId8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7</a:t>
              </a:r>
              <a:r>
                <a:rPr lang="zh-CN" altLang="en-US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5" name="图片 4"/>
          <p:cNvPicPr/>
          <p:nvPr>
            <p:custDataLst>
              <p:tags r:id="rId9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zh-CN" sz="2400" b="1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什么是规范规约？</a:t>
            </a:r>
            <a:endParaRPr lang="zh-CN" altLang="en-US" sz="3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矩形: 圆角 4"/>
          <p:cNvSpPr/>
          <p:nvPr>
            <p:custDataLst>
              <p:tags r:id="rId2"/>
            </p:custDataLst>
          </p:nvPr>
        </p:nvSpPr>
        <p:spPr bwMode="auto"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ctr" anchorCtr="1" compatLnSpc="1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作答</a:t>
            </a:r>
            <a:endParaRPr kumimoji="0" lang="zh-CN" altLang="en-US" sz="1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>
            <p:custDataLst>
              <p:tags r:id="rId3"/>
            </p:custDataLst>
          </p:nvPr>
        </p:nvSpPr>
        <p:spPr bwMode="auto"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91440" tIns="45720" rIns="91440" bIns="45720" numCol="1" rtlCol="0" anchor="ctr" anchorCtr="1" compatLnSpc="1">
            <a:noAutofit/>
          </a:bodyPr>
          <a:lstStyle/>
          <a:p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84F4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正常使用主观题需</a:t>
            </a:r>
            <a:r>
              <a:rPr kumimoji="0" lang="en-US" altLang="zh-CN" sz="1600" b="1" i="0" u="none" strike="noStrike" cap="none" normalizeH="0" baseline="0">
                <a:ln>
                  <a:noFill/>
                </a:ln>
                <a:solidFill>
                  <a:srgbClr val="F84F4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2.0</a:t>
            </a: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84F4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以上版本雨课堂</a:t>
            </a:r>
            <a:endParaRPr kumimoji="0" lang="zh-CN" altLang="en-US" sz="1600" b="1" i="0" u="none" strike="noStrike" cap="none" normalizeH="0" baseline="0">
              <a:ln>
                <a:noFill/>
              </a:ln>
              <a:solidFill>
                <a:srgbClr val="F84F4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6" name="TitleBackground"/>
            <p:cNvSpPr/>
            <p:nvPr>
              <p:custDataLst>
                <p:tags r:id="rId5"/>
              </p:custDataLst>
            </p:nvPr>
          </p:nvSpPr>
          <p:spPr bwMode="auto"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2">
                <a:schemeClr val="bg2">
                  <a:alpha val="50000"/>
                </a:schemeClr>
              </a:prst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7" name="ColorBlock"/>
            <p:cNvSpPr/>
            <p:nvPr>
              <p:custDataLst>
                <p:tags r:id="rId6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2">
                <a:schemeClr val="bg2">
                  <a:alpha val="50000"/>
                </a:schemeClr>
              </a:prst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8" name="TypeText"/>
            <p:cNvSpPr txBox="1"/>
            <p:nvPr>
              <p:custDataLst>
                <p:tags r:id="rId7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" name="TipText"/>
            <p:cNvSpPr txBox="1"/>
            <p:nvPr>
              <p:custDataLst>
                <p:tags r:id="rId8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/>
          <p:nvPr>
            <p:custDataLst>
              <p:tags r:id="rId9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zh-CN" sz="2400" b="1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自底而上的分析方法对应着</a:t>
            </a:r>
            <a:r>
              <a:rPr lang="zh-CN" altLang="en-US" sz="2400" b="1" dirty="0">
                <a:solidFill>
                  <a:srgbClr val="639EF4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639EF4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[</a:t>
            </a:r>
            <a:r>
              <a:rPr lang="zh-CN" altLang="en-US" sz="2400" b="1" dirty="0">
                <a:solidFill>
                  <a:srgbClr val="639EF4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填空</a:t>
            </a:r>
            <a:r>
              <a:rPr lang="en-US" altLang="zh-CN" sz="2400" b="1" dirty="0">
                <a:solidFill>
                  <a:srgbClr val="639EF4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1]</a:t>
            </a:r>
            <a:r>
              <a:rPr lang="zh-CN" altLang="zh-CN" sz="2400" b="1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推导。</a:t>
            </a:r>
            <a:endParaRPr lang="zh-CN" altLang="en-US" sz="3200" b="1" dirty="0">
              <a:solidFill>
                <a:srgbClr val="000000"/>
              </a:solidFill>
              <a:latin typeface="+mn-ea"/>
              <a:ea typeface="+mn-ea"/>
              <a:sym typeface="微软雅黑" panose="020B0503020204020204" pitchFamily="34" charset="-122"/>
            </a:endParaRPr>
          </a:p>
        </p:txBody>
      </p:sp>
      <p:sp>
        <p:nvSpPr>
          <p:cNvPr id="5" name="矩形: 圆角 4"/>
          <p:cNvSpPr/>
          <p:nvPr>
            <p:custDataLst>
              <p:tags r:id="rId2"/>
            </p:custDataLst>
          </p:nvPr>
        </p:nvSpPr>
        <p:spPr bwMode="auto"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ctr" anchorCtr="1" compatLnSpc="1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作答</a:t>
            </a:r>
            <a:endParaRPr kumimoji="0" lang="zh-CN" altLang="en-US" sz="1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>
            <p:custDataLst>
              <p:tags r:id="rId3"/>
            </p:custDataLst>
          </p:nvPr>
        </p:nvSpPr>
        <p:spPr bwMode="auto"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91440" tIns="45720" rIns="91440" bIns="45720" numCol="1" rtlCol="0" anchor="ctr" anchorCtr="1" compatLnSpc="1">
            <a:noAutofit/>
          </a:bodyPr>
          <a:lstStyle/>
          <a:p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84F4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正常使用填空题需</a:t>
            </a:r>
            <a:r>
              <a:rPr kumimoji="0" lang="en-US" altLang="zh-CN" sz="1600" b="1" i="0" u="none" strike="noStrike" cap="none" normalizeH="0" baseline="0">
                <a:ln>
                  <a:noFill/>
                </a:ln>
                <a:solidFill>
                  <a:srgbClr val="F84F4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3.0</a:t>
            </a: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84F4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以上版本雨课堂</a:t>
            </a:r>
            <a:endParaRPr kumimoji="0" lang="zh-CN" altLang="en-US" sz="1600" b="1" i="0" u="none" strike="noStrike" cap="none" normalizeH="0" baseline="0">
              <a:ln>
                <a:noFill/>
              </a:ln>
              <a:solidFill>
                <a:srgbClr val="F84F4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6" name="TitleBackground"/>
            <p:cNvSpPr/>
            <p:nvPr>
              <p:custDataLst>
                <p:tags r:id="rId5"/>
              </p:custDataLst>
            </p:nvPr>
          </p:nvSpPr>
          <p:spPr bwMode="auto"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2">
                <a:schemeClr val="bg2">
                  <a:alpha val="50000"/>
                </a:schemeClr>
              </a:prst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7" name="ColorBlock"/>
            <p:cNvSpPr/>
            <p:nvPr>
              <p:custDataLst>
                <p:tags r:id="rId6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2">
                <a:schemeClr val="bg2">
                  <a:alpha val="50000"/>
                </a:schemeClr>
              </a:prst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8" name="TypeText"/>
            <p:cNvSpPr txBox="1"/>
            <p:nvPr>
              <p:custDataLst>
                <p:tags r:id="rId7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填空题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" name="TipText"/>
            <p:cNvSpPr txBox="1"/>
            <p:nvPr>
              <p:custDataLst>
                <p:tags r:id="rId8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/>
          <p:nvPr>
            <p:custDataLst>
              <p:tags r:id="rId9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自底向上的分析方法</a:t>
            </a:r>
            <a:endParaRPr lang="zh-CN" alt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</a:rPr>
              <a:t>自底向上</a:t>
            </a:r>
            <a:r>
              <a:rPr lang="zh-CN" altLang="en-US" sz="2400" dirty="0"/>
              <a:t>的分析方法</a:t>
            </a:r>
            <a:r>
              <a:rPr lang="en-US" altLang="zh-CN" sz="2400" dirty="0"/>
              <a:t>(bottom-up parser)</a:t>
            </a:r>
            <a:r>
              <a:rPr lang="zh-CN" altLang="en-US" sz="2400" dirty="0"/>
              <a:t>分析过程对应着</a:t>
            </a:r>
            <a:r>
              <a:rPr lang="zh-CN" altLang="en-US" sz="2400" dirty="0">
                <a:solidFill>
                  <a:srgbClr val="FF0000"/>
                </a:solidFill>
              </a:rPr>
              <a:t>最右推导</a:t>
            </a:r>
            <a:r>
              <a:rPr lang="zh-CN" altLang="en-US" sz="2400" dirty="0"/>
              <a:t>，也称为</a:t>
            </a:r>
            <a:r>
              <a:rPr lang="zh-CN" altLang="en-US" sz="2400" dirty="0">
                <a:solidFill>
                  <a:srgbClr val="FF0000"/>
                </a:solidFill>
              </a:rPr>
              <a:t>自下而上</a:t>
            </a:r>
            <a:r>
              <a:rPr lang="zh-CN" altLang="en-US" sz="2400" dirty="0"/>
              <a:t>的分析方法。</a:t>
            </a:r>
            <a:endParaRPr lang="en-US" altLang="zh-CN" sz="2400" dirty="0"/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/>
              <a:t>自底向上的分析方法</a:t>
            </a:r>
            <a:r>
              <a:rPr lang="zh-CN" altLang="en-US" sz="2400" dirty="0">
                <a:solidFill>
                  <a:srgbClr val="FF0000"/>
                </a:solidFill>
              </a:rPr>
              <a:t>从记号串开始</a:t>
            </a:r>
            <a:r>
              <a:rPr lang="zh-CN" altLang="en-US" sz="2400" dirty="0"/>
              <a:t>，使用产生式进行</a:t>
            </a:r>
            <a:r>
              <a:rPr lang="zh-CN" altLang="en-US" sz="2400" dirty="0">
                <a:solidFill>
                  <a:srgbClr val="FF0000"/>
                </a:solidFill>
              </a:rPr>
              <a:t>归约</a:t>
            </a:r>
            <a:r>
              <a:rPr lang="zh-CN" altLang="en-US" sz="2400" dirty="0"/>
              <a:t>，期望得到</a:t>
            </a:r>
            <a:r>
              <a:rPr lang="zh-CN" altLang="en-US" sz="2400" dirty="0">
                <a:solidFill>
                  <a:srgbClr val="FF0000"/>
                </a:solidFill>
              </a:rPr>
              <a:t>开始符号</a:t>
            </a:r>
            <a:r>
              <a:rPr lang="zh-CN" altLang="en-US" sz="2400" dirty="0"/>
              <a:t>，如果能归约到开始符号，那么这个记号串是该文法可以识别的句子。</a:t>
            </a:r>
            <a:endParaRPr lang="en-US" altLang="zh-CN" sz="2400" dirty="0"/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</a:rPr>
              <a:t>自底向上的分析方法的处理能力比自顶而下的分析方法要强大</a:t>
            </a:r>
            <a:r>
              <a:rPr lang="zh-CN" altLang="en-US" sz="2400" dirty="0"/>
              <a:t>，比如它能处理含有左递归的情况。</a:t>
            </a:r>
            <a:endParaRPr lang="en-US" altLang="zh-CN" sz="2400" dirty="0"/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/>
              <a:t>手工构造自底向上分析程序太复杂，但适合</a:t>
            </a:r>
            <a:r>
              <a:rPr lang="en-US" altLang="zh-CN" sz="2400" dirty="0" err="1">
                <a:solidFill>
                  <a:srgbClr val="FF0000"/>
                </a:solidFill>
              </a:rPr>
              <a:t>Yacc</a:t>
            </a:r>
            <a:r>
              <a:rPr lang="zh-CN" altLang="en-US" sz="2400" dirty="0"/>
              <a:t>这样的程序来自动生成。</a:t>
            </a:r>
            <a:endParaRPr lang="en-US" altLang="zh-CN" sz="2400" dirty="0"/>
          </a:p>
          <a:p>
            <a:pPr eaLnBrk="1" hangingPunct="1">
              <a:lnSpc>
                <a:spcPct val="150000"/>
              </a:lnSpc>
            </a:pPr>
            <a:endParaRPr lang="en-US" altLang="zh-CN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zh-CN" sz="2400" b="1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在自底而上的语法分析方法中，分析的关键是</a:t>
            </a:r>
            <a:endParaRPr lang="zh-CN" altLang="en-US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zh-CN" sz="2400" b="1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寻找句型</a:t>
            </a:r>
            <a:endParaRPr lang="zh-CN" altLang="en-US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zh-CN" sz="2400" b="1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消除递归</a:t>
            </a:r>
            <a:endParaRPr lang="zh-CN" altLang="en-US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zh-CN" sz="2400" b="1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选择候选式</a:t>
            </a:r>
            <a:endParaRPr lang="zh-CN" altLang="en-US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zh-CN" sz="2400" b="1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寻找句柄</a:t>
            </a:r>
            <a:endParaRPr lang="zh-CN" altLang="en-US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6"/>
            </p:custDataLst>
          </p:nvPr>
        </p:nvSpPr>
        <p:spPr bwMode="auto"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ctr" anchorCtr="1" compatLnSpc="1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endParaRPr kumimoji="0" lang="zh-CN" altLang="en-US" sz="1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7"/>
            </p:custDataLst>
          </p:nvPr>
        </p:nvSpPr>
        <p:spPr bwMode="auto"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ctr" anchorCtr="1" compatLnSpc="1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</a:t>
            </a:r>
            <a:endParaRPr kumimoji="0" lang="zh-CN" altLang="en-US" sz="1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8"/>
            </p:custDataLst>
          </p:nvPr>
        </p:nvSpPr>
        <p:spPr bwMode="auto"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ctr" anchorCtr="1" compatLnSpc="1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</a:t>
            </a:r>
            <a:endParaRPr kumimoji="0" lang="zh-CN" altLang="en-US" sz="1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9"/>
            </p:custDataLst>
          </p:nvPr>
        </p:nvSpPr>
        <p:spPr bwMode="auto">
          <a:xfrm>
            <a:off x="1571625" y="5422106"/>
            <a:ext cx="514350" cy="514350"/>
          </a:xfrm>
          <a:prstGeom prst="ellipse">
            <a:avLst/>
          </a:prstGeom>
          <a:solidFill>
            <a:srgbClr val="00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ctr" anchorCtr="1" compatLnSpc="1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</a:t>
            </a:r>
            <a:endParaRPr kumimoji="0" lang="zh-CN" altLang="en-US" sz="1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矩形: 圆角 12"/>
          <p:cNvSpPr/>
          <p:nvPr>
            <p:custDataLst>
              <p:tags r:id="rId10"/>
            </p:custDataLst>
          </p:nvPr>
        </p:nvSpPr>
        <p:spPr bwMode="auto"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ctr" anchorCtr="1" compatLnSpc="1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提交</a:t>
            </a:r>
            <a:endParaRPr kumimoji="0" lang="zh-CN" altLang="en-US" sz="1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>
            <p:custDataLst>
              <p:tags r:id="rId11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/>
            <p:cNvSpPr/>
            <p:nvPr>
              <p:custDataLst>
                <p:tags r:id="rId12"/>
              </p:custDataLst>
            </p:nvPr>
          </p:nvSpPr>
          <p:spPr bwMode="auto"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2">
                <a:schemeClr val="bg2">
                  <a:alpha val="50000"/>
                </a:schemeClr>
              </a:prst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15" name="ColorBlock"/>
            <p:cNvSpPr/>
            <p:nvPr>
              <p:custDataLst>
                <p:tags r:id="rId13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2">
                <a:schemeClr val="bg2">
                  <a:alpha val="50000"/>
                </a:schemeClr>
              </a:prst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16" name="TypeText"/>
            <p:cNvSpPr txBox="1"/>
            <p:nvPr>
              <p:custDataLst>
                <p:tags r:id="rId1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单选题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TipText"/>
            <p:cNvSpPr txBox="1"/>
            <p:nvPr>
              <p:custDataLst>
                <p:tags r:id="rId1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/>
          <p:nvPr>
            <p:custDataLst>
              <p:tags r:id="rId1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8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+mn-lt"/>
                <a:ea typeface="Cambria Math" panose="02040503050406030204" pitchFamily="18" charset="0"/>
              </a:rPr>
              <a:t>LR(0)</a:t>
            </a:r>
            <a:r>
              <a:rPr lang="zh-CN" altLang="en-US" dirty="0">
                <a:latin typeface="+mn-lt"/>
              </a:rPr>
              <a:t>项</a:t>
            </a:r>
            <a:endParaRPr lang="zh-CN" altLang="en-US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43" name="Rectangle 3"/>
              <p:cNvSpPr>
                <a:spLocks noGrp="1" noChangeArrowheads="1"/>
              </p:cNvSpPr>
              <p:nvPr>
                <p:ph idx="1"/>
              </p:nvPr>
            </p:nvSpPr>
            <p:spPr>
              <a:solidFill>
                <a:schemeClr val="bg1"/>
              </a:solid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400" dirty="0"/>
                  <a:t>我们已经找到了可归约串，但是什么时候归约的问题还没有解决。在解决之前先引入一个新的辅助概念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LR(0)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项</a:t>
                </a:r>
                <a:r>
                  <a:rPr lang="zh-CN" altLang="en-US" sz="2400" dirty="0"/>
                  <a:t>。</a:t>
                </a:r>
                <a:endParaRPr lang="en-US" altLang="zh-CN" sz="2400" dirty="0"/>
              </a:p>
              <a:p>
                <a:pPr eaLnBrk="1" hangingPunct="1">
                  <a:lnSpc>
                    <a:spcPct val="150000"/>
                  </a:lnSpc>
                </a:pPr>
                <a:r>
                  <a:rPr lang="en-US" altLang="zh-CN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LR(0)</a:t>
                </a:r>
                <a:r>
                  <a:rPr lang="zh-CN" altLang="en-US" sz="2400" dirty="0"/>
                  <a:t>项：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在右侧带有区分位置的产生式选择项</a:t>
                </a:r>
                <a:r>
                  <a:rPr lang="zh-CN" altLang="en-US" sz="2400" dirty="0"/>
                  <a:t>，使用“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·</a:t>
                </a:r>
                <a:r>
                  <a:rPr lang="zh-CN" altLang="en-US" sz="2400" dirty="0"/>
                  <a:t>”来表示这个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区分位置</a:t>
                </a:r>
                <a:r>
                  <a:rPr lang="zh-CN" altLang="en-US" sz="2400" dirty="0"/>
                  <a:t>， 可以出现在产生式右侧的任意位置。</a:t>
                </a:r>
                <a:endParaRPr lang="en-US" altLang="zh-CN" sz="2400" dirty="0"/>
              </a:p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400" dirty="0"/>
                  <a:t>比如：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𝜷𝜸</m:t>
                    </m:r>
                  </m:oMath>
                </a14:m>
                <a:r>
                  <a:rPr lang="zh-CN" altLang="en-US" sz="2400" dirty="0"/>
                  <a:t>的</a:t>
                </a:r>
                <a:r>
                  <a:rPr lang="en-US" altLang="zh-CN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LR(0)</a:t>
                </a:r>
                <a:r>
                  <a:rPr lang="zh-CN" altLang="en-US" sz="2400" dirty="0"/>
                  <a:t>项如下：</a:t>
                </a:r>
                <a:endParaRPr lang="en-US" altLang="zh-CN" sz="2400" dirty="0"/>
              </a:p>
              <a:p>
                <a:pPr lvl="1" eaLnBrk="1" hangingPunct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→.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𝜷𝜸</m:t>
                    </m:r>
                  </m:oMath>
                </a14:m>
                <a:endParaRPr lang="en-US" altLang="zh-CN" sz="2400" dirty="0"/>
              </a:p>
              <a:p>
                <a:pPr lvl="1" eaLnBrk="1" hangingPunct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endParaRPr lang="en-US" altLang="zh-CN" sz="2400" dirty="0"/>
              </a:p>
              <a:p>
                <a:pPr lvl="1" eaLnBrk="1" hangingPunct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𝜷𝜸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400" dirty="0"/>
              </a:p>
              <a:p>
                <a:pPr eaLnBrk="1" hangingPunct="1">
                  <a:lnSpc>
                    <a:spcPct val="150000"/>
                  </a:lnSpc>
                </a:pPr>
                <a:endParaRPr lang="en-US" altLang="zh-CN" sz="2400" dirty="0"/>
              </a:p>
            </p:txBody>
          </p:sp>
        </mc:Choice>
        <mc:Fallback>
          <p:sp>
            <p:nvSpPr>
              <p:cNvPr id="10243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33" t="-284" r="-127" b="-5538"/>
                </a:stretch>
              </a:blip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ldLvl="2" autoUpdateAnimBg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Cambria Math" panose="02040503050406030204" pitchFamily="18" charset="0"/>
              </a:rPr>
              <a:t>示例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/>
              </a:solid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Cambria Math" panose="02040503050406030204" pitchFamily="18" charset="0"/>
                  </a:rPr>
                  <a:t>考虑下面的文法</a:t>
                </a:r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endParaRPr lang="en-US" altLang="zh-CN" sz="24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endParaRPr lang="en-US" altLang="zh-CN" sz="240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Cambria Math" panose="02040503050406030204" pitchFamily="18" charset="0"/>
                  </a:rPr>
                  <a:t>它含有</a:t>
                </a:r>
                <a:r>
                  <a:rPr lang="en-US" altLang="zh-CN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个产生式和</a:t>
                </a:r>
                <a:r>
                  <a:rPr lang="en-US" altLang="zh-CN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8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个</a:t>
                </a:r>
                <a:r>
                  <a:rPr lang="en-US" altLang="zh-CN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LR(0)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项：</a:t>
                </a:r>
                <a:endParaRPr lang="en-US" altLang="zh-CN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→.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altLang="zh-CN" sz="2400" dirty="0">
                    <a:ea typeface="Cambria Math" panose="02040503050406030204" pitchFamily="18" charset="0"/>
                  </a:rPr>
                  <a:t>      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4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→.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ea typeface="Cambria Math" panose="02040503050406030204" pitchFamily="18" charset="0"/>
                  </a:rPr>
                  <a:t>  	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endParaRPr lang="en-US" altLang="zh-CN" sz="24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altLang="zh-CN" sz="24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endParaRPr lang="en-US" altLang="zh-CN" sz="24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zh-CN" sz="24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→.</m:t>
                    </m:r>
                  </m:oMath>
                </a14:m>
                <a:endParaRPr lang="en-US" altLang="zh-CN" sz="240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en-US" sz="20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33" t="-284" r="-127" b="-6366"/>
                </a:stretch>
              </a:blip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Cambria Math" panose="02040503050406030204" pitchFamily="18" charset="0"/>
              </a:rPr>
              <a:t>示例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/>
              </a:solid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Cambria Math" panose="02040503050406030204" pitchFamily="18" charset="0"/>
                  </a:rPr>
                  <a:t>考虑下面的文法</a:t>
                </a:r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</m:oMath>
                </a14:m>
                <a:endParaRPr lang="en-US" altLang="zh-CN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endParaRPr lang="en-US" altLang="zh-CN" sz="240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+mn-ea"/>
                  </a:rPr>
                  <a:t>它的</a:t>
                </a:r>
                <a:r>
                  <a:rPr lang="en-US" altLang="zh-CN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LR(0)</a:t>
                </a:r>
                <a:r>
                  <a:rPr lang="zh-CN" altLang="en-US" sz="2400" dirty="0">
                    <a:latin typeface="+mn-ea"/>
                  </a:rPr>
                  <a:t>项如下：</a:t>
                </a:r>
                <a:endParaRPr lang="en-US" altLang="zh-CN" sz="2400" dirty="0">
                  <a:latin typeface="+mn-ea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→.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altLang="zh-CN" sz="2400" dirty="0">
                    <a:ea typeface="Cambria Math" panose="02040503050406030204" pitchFamily="18" charset="0"/>
                  </a:rPr>
                  <a:t>      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4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→.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ea typeface="Cambria Math" panose="02040503050406030204" pitchFamily="18" charset="0"/>
                  </a:rPr>
                  <a:t>  	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.+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endParaRPr lang="en-US" altLang="zh-CN" sz="24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+.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altLang="zh-CN" sz="24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→.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altLang="zh-CN" sz="2400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40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en-US" sz="20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33" t="-284" r="-127" b="-6366"/>
                </a:stretch>
              </a:blip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Group 63"/>
          <p:cNvGraphicFramePr/>
          <p:nvPr/>
        </p:nvGraphicFramePr>
        <p:xfrm>
          <a:off x="5735960" y="1412776"/>
          <a:ext cx="4536504" cy="2651760"/>
        </p:xfrm>
        <a:graphic>
          <a:graphicData uri="http://schemas.openxmlformats.org/drawingml/2006/table">
            <a:tbl>
              <a:tblPr/>
              <a:tblGrid>
                <a:gridCol w="428181"/>
                <a:gridCol w="939971"/>
                <a:gridCol w="986842"/>
                <a:gridCol w="2181510"/>
              </a:tblGrid>
              <a:tr h="363961">
                <a:tc rowSpan="2"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Stack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Input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Action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</a:tr>
              <a:tr h="2071775">
                <a:tc vMerge="1">
                  <a:tcPr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$n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$E+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</a:t>
                      </a:r>
                      <a:r>
                        <a:rPr kumimoji="0" lang="en-US" altLang="zh-CN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E+n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$E’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n+n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+n$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+n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n$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shift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reduce </a:t>
                      </a:r>
                      <a:r>
                        <a:rPr kumimoji="0" lang="en-US" altLang="zh-CN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E→n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shift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shift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reduce E→E + n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reduce E’→E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accept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5" name="云形标注 20"/>
          <p:cNvSpPr/>
          <p:nvPr/>
        </p:nvSpPr>
        <p:spPr bwMode="auto">
          <a:xfrm>
            <a:off x="6994376" y="4653136"/>
            <a:ext cx="2987824" cy="1421904"/>
          </a:xfrm>
          <a:prstGeom prst="cloudCallout">
            <a:avLst>
              <a:gd name="adj1" fmla="val -75306"/>
              <a:gd name="adj2" fmla="val -41791"/>
            </a:avLst>
          </a:prstGeom>
          <a:solidFill>
            <a:srgbClr val="CC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zh-CN" altLang="en-US" sz="20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思考：</a:t>
            </a:r>
            <a:r>
              <a:rPr lang="en-US" altLang="zh-CN" sz="20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·</a:t>
            </a:r>
            <a:r>
              <a:rPr lang="zh-CN" altLang="en-US" sz="20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号到底标注了什么位置信息？</a:t>
            </a:r>
            <a:endParaRPr lang="zh-CN" altLang="en-US" sz="2000" b="1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847528" y="1340768"/>
                <a:ext cx="8242820" cy="5256584"/>
              </a:xfrm>
              <a:solidFill>
                <a:schemeClr val="bg1"/>
              </a:solid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→.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altLang="zh-CN" sz="2400" dirty="0">
                    <a:ea typeface="Cambria Math" panose="02040503050406030204" pitchFamily="18" charset="0"/>
                  </a:rPr>
                  <a:t>      	</a:t>
                </a:r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4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→.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ea typeface="Cambria Math" panose="02040503050406030204" pitchFamily="18" charset="0"/>
                  </a:rPr>
                  <a:t>  	</a:t>
                </a:r>
                <a:endParaRPr lang="en-US" altLang="zh-CN" sz="24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.+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endParaRPr lang="en-US" altLang="zh-CN" sz="24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+.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altLang="zh-CN" sz="2400" dirty="0">
                    <a:ea typeface="Cambria Math" panose="02040503050406030204" pitchFamily="18" charset="0"/>
                  </a:rPr>
                  <a:t>	</a:t>
                </a:r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→.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altLang="zh-CN" sz="2400" dirty="0">
                    <a:ea typeface="Cambria Math" panose="02040503050406030204" pitchFamily="18" charset="0"/>
                  </a:rPr>
                  <a:t>		</a:t>
                </a:r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40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en-US" sz="20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47528" y="1340768"/>
                <a:ext cx="8242820" cy="5256584"/>
              </a:xfrm>
              <a:blipFill rotWithShape="1">
                <a:blip r:embed="rId1"/>
                <a:stretch>
                  <a:fillRect l="-181" t="-283" r="-167" b="-3944"/>
                </a:stretch>
              </a:blip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Cambria Math" panose="02040503050406030204" pitchFamily="18" charset="0"/>
              </a:rPr>
              <a:t>LR(0)</a:t>
            </a:r>
            <a:r>
              <a:rPr lang="zh-CN" altLang="en-US" dirty="0">
                <a:latin typeface="+mn-lt"/>
              </a:rPr>
              <a:t>项分类</a:t>
            </a:r>
            <a:endParaRPr lang="zh-CN" altLang="en-US" dirty="0">
              <a:latin typeface="+mn-lt"/>
            </a:endParaRPr>
          </a:p>
        </p:txBody>
      </p:sp>
      <p:sp>
        <p:nvSpPr>
          <p:cNvPr id="6" name="圆角矩形 5"/>
          <p:cNvSpPr/>
          <p:nvPr/>
        </p:nvSpPr>
        <p:spPr bwMode="auto">
          <a:xfrm>
            <a:off x="6744072" y="1806150"/>
            <a:ext cx="1512168" cy="64807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归约项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7" name="圆角矩形 6"/>
          <p:cNvSpPr/>
          <p:nvPr/>
        </p:nvSpPr>
        <p:spPr bwMode="auto">
          <a:xfrm>
            <a:off x="6744072" y="2814262"/>
            <a:ext cx="1512168" cy="64807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接受项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8" name="圆角矩形 7"/>
          <p:cNvSpPr/>
          <p:nvPr/>
        </p:nvSpPr>
        <p:spPr bwMode="auto">
          <a:xfrm>
            <a:off x="6744072" y="3913719"/>
            <a:ext cx="1512168" cy="64807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移进项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6744072" y="5013176"/>
            <a:ext cx="1512168" cy="64807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待归约项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cxnSp>
        <p:nvCxnSpPr>
          <p:cNvPr id="11" name="直接箭头连接符 10"/>
          <p:cNvCxnSpPr/>
          <p:nvPr/>
        </p:nvCxnSpPr>
        <p:spPr bwMode="auto">
          <a:xfrm>
            <a:off x="3863752" y="1700808"/>
            <a:ext cx="2880320" cy="352839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直接箭头连接符 12"/>
          <p:cNvCxnSpPr/>
          <p:nvPr/>
        </p:nvCxnSpPr>
        <p:spPr bwMode="auto">
          <a:xfrm>
            <a:off x="4367808" y="3023288"/>
            <a:ext cx="2376264" cy="227792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直接箭头连接符 14"/>
          <p:cNvCxnSpPr/>
          <p:nvPr/>
        </p:nvCxnSpPr>
        <p:spPr bwMode="auto">
          <a:xfrm>
            <a:off x="3863752" y="2362879"/>
            <a:ext cx="2808312" cy="82109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直接箭头连接符 16"/>
          <p:cNvCxnSpPr/>
          <p:nvPr/>
        </p:nvCxnSpPr>
        <p:spPr bwMode="auto">
          <a:xfrm flipV="1">
            <a:off x="4367808" y="2247038"/>
            <a:ext cx="2304256" cy="262212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直接箭头连接符 18"/>
          <p:cNvCxnSpPr/>
          <p:nvPr/>
        </p:nvCxnSpPr>
        <p:spPr bwMode="auto">
          <a:xfrm flipV="1">
            <a:off x="3791744" y="2362879"/>
            <a:ext cx="2880320" cy="373041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直接箭头连接符 20"/>
          <p:cNvCxnSpPr/>
          <p:nvPr/>
        </p:nvCxnSpPr>
        <p:spPr bwMode="auto">
          <a:xfrm>
            <a:off x="4367808" y="3544012"/>
            <a:ext cx="2304256" cy="67707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直接箭头连接符 23"/>
          <p:cNvCxnSpPr/>
          <p:nvPr/>
        </p:nvCxnSpPr>
        <p:spPr bwMode="auto">
          <a:xfrm>
            <a:off x="4367808" y="4242589"/>
            <a:ext cx="2304256" cy="9433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直接箭头连接符 25"/>
          <p:cNvCxnSpPr/>
          <p:nvPr/>
        </p:nvCxnSpPr>
        <p:spPr bwMode="auto">
          <a:xfrm flipV="1">
            <a:off x="3863752" y="4425947"/>
            <a:ext cx="2808312" cy="100811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zh-CN" sz="2400" b="1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若</a:t>
            </a:r>
            <a:r>
              <a:rPr lang="en-US" altLang="zh-CN" sz="2400" b="1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zh-CN" sz="2400" b="1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为终结符，则</a:t>
            </a:r>
            <a:r>
              <a:rPr lang="en-US" altLang="zh-CN" sz="2400" b="1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A→α · aβ</a:t>
            </a:r>
            <a:r>
              <a:rPr lang="zh-CN" altLang="zh-CN" sz="2400" b="1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为</a:t>
            </a:r>
            <a:r>
              <a:rPr lang="en-US" altLang="zh-CN" sz="2400" b="1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( )</a:t>
            </a:r>
            <a:r>
              <a:rPr lang="zh-CN" altLang="zh-CN" sz="2400" b="1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项目。</a:t>
            </a:r>
            <a:endParaRPr lang="zh-CN" altLang="en-US" sz="3200" b="1" dirty="0">
              <a:solidFill>
                <a:srgbClr val="000000"/>
              </a:solidFill>
              <a:latin typeface="+mn-ea"/>
              <a:ea typeface="+mn-ea"/>
              <a:sym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zh-CN" sz="2400" b="1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归约</a:t>
            </a:r>
            <a:endParaRPr lang="zh-CN" altLang="en-US" sz="3200" b="1" dirty="0">
              <a:solidFill>
                <a:srgbClr val="000000"/>
              </a:solidFill>
              <a:latin typeface="+mn-ea"/>
              <a:ea typeface="+mn-ea"/>
              <a:sym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zh-CN" sz="2400" b="1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移进</a:t>
            </a:r>
            <a:endParaRPr lang="zh-CN" altLang="en-US" sz="3200" b="1" dirty="0">
              <a:solidFill>
                <a:srgbClr val="000000"/>
              </a:solidFill>
              <a:latin typeface="+mn-ea"/>
              <a:ea typeface="+mn-ea"/>
              <a:sym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zh-CN" sz="2400" b="1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接受</a:t>
            </a:r>
            <a:endParaRPr lang="zh-CN" altLang="en-US" sz="3200" b="1" dirty="0">
              <a:solidFill>
                <a:srgbClr val="000000"/>
              </a:solidFill>
              <a:latin typeface="+mn-ea"/>
              <a:ea typeface="+mn-ea"/>
              <a:sym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zh-CN" sz="2400" b="1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待约</a:t>
            </a:r>
            <a:endParaRPr lang="zh-CN" altLang="en-US" sz="3200" b="1" dirty="0">
              <a:solidFill>
                <a:srgbClr val="000000"/>
              </a:solidFill>
              <a:latin typeface="+mn-ea"/>
              <a:ea typeface="+mn-ea"/>
              <a:sym typeface="微软雅黑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6"/>
            </p:custDataLst>
          </p:nvPr>
        </p:nvSpPr>
        <p:spPr bwMode="auto"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ctr" anchorCtr="1" compatLnSpc="1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endParaRPr kumimoji="0" lang="zh-CN" altLang="en-US" sz="1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7"/>
            </p:custDataLst>
          </p:nvPr>
        </p:nvSpPr>
        <p:spPr bwMode="auto">
          <a:xfrm>
            <a:off x="15716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ctr" anchorCtr="1" compatLnSpc="1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</a:t>
            </a:r>
            <a:endParaRPr kumimoji="0" lang="zh-CN" altLang="en-US" sz="1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椭圆 12"/>
          <p:cNvSpPr>
            <a:spLocks noChangeAspect="1"/>
          </p:cNvSpPr>
          <p:nvPr>
            <p:custDataLst>
              <p:tags r:id="rId8"/>
            </p:custDataLst>
          </p:nvPr>
        </p:nvSpPr>
        <p:spPr bwMode="auto"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ctr" anchorCtr="1" compatLnSpc="1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</a:t>
            </a:r>
            <a:endParaRPr kumimoji="0" lang="zh-CN" altLang="en-US" sz="1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椭圆 13"/>
          <p:cNvSpPr>
            <a:spLocks noChangeAspect="1"/>
          </p:cNvSpPr>
          <p:nvPr>
            <p:custDataLst>
              <p:tags r:id="rId9"/>
            </p:custDataLst>
          </p:nvPr>
        </p:nvSpPr>
        <p:spPr bwMode="auto"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ctr" anchorCtr="1" compatLnSpc="1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</a:t>
            </a:r>
            <a:endParaRPr kumimoji="0" lang="zh-CN" altLang="en-US" sz="1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矩形: 圆角 14"/>
          <p:cNvSpPr/>
          <p:nvPr>
            <p:custDataLst>
              <p:tags r:id="rId10"/>
            </p:custDataLst>
          </p:nvPr>
        </p:nvSpPr>
        <p:spPr bwMode="auto"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ctr" anchorCtr="1" compatLnSpc="1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提交</a:t>
            </a:r>
            <a:endParaRPr kumimoji="0" lang="zh-CN" altLang="en-US" sz="1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>
            <p:custDataLst>
              <p:tags r:id="rId11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6" name="TitleBackground"/>
            <p:cNvSpPr/>
            <p:nvPr>
              <p:custDataLst>
                <p:tags r:id="rId12"/>
              </p:custDataLst>
            </p:nvPr>
          </p:nvSpPr>
          <p:spPr bwMode="auto"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2">
                <a:schemeClr val="bg2">
                  <a:alpha val="50000"/>
                </a:schemeClr>
              </a:prst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17" name="ColorBlock"/>
            <p:cNvSpPr/>
            <p:nvPr>
              <p:custDataLst>
                <p:tags r:id="rId13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2">
                <a:schemeClr val="bg2">
                  <a:alpha val="50000"/>
                </a:schemeClr>
              </a:prst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18" name="TypeText"/>
            <p:cNvSpPr txBox="1"/>
            <p:nvPr>
              <p:custDataLst>
                <p:tags r:id="rId1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单选题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" name="TipText"/>
            <p:cNvSpPr txBox="1"/>
            <p:nvPr>
              <p:custDataLst>
                <p:tags r:id="rId1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5" name="图片 4"/>
          <p:cNvPicPr/>
          <p:nvPr>
            <p:custDataLst>
              <p:tags r:id="rId1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8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zh-CN" sz="2400" b="1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下列项目中为可归约项目的是（）。</a:t>
            </a:r>
            <a:endParaRPr lang="zh-CN" altLang="en-US" sz="3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400" b="1" dirty="0">
                <a:effectLst/>
                <a:latin typeface="微软雅黑" panose="020B0503020204020204" pitchFamily="34" charset="-122"/>
                <a:cs typeface="Times New Roman" panose="02020603050405020304" pitchFamily="18" charset="0"/>
              </a:rPr>
              <a:t>E′→· E</a:t>
            </a:r>
            <a:endParaRPr lang="zh-CN" altLang="en-US" sz="3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400" b="1" dirty="0">
                <a:effectLst/>
                <a:latin typeface="微软雅黑" panose="020B0503020204020204" pitchFamily="34" charset="-122"/>
                <a:cs typeface="Times New Roman" panose="02020603050405020304" pitchFamily="18" charset="0"/>
              </a:rPr>
              <a:t>L→·</a:t>
            </a:r>
            <a:endParaRPr lang="zh-CN" altLang="en-US" sz="3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400" b="1" dirty="0">
                <a:effectLst/>
                <a:latin typeface="微软雅黑" panose="020B0503020204020204" pitchFamily="34" charset="-122"/>
                <a:cs typeface="Times New Roman" panose="02020603050405020304" pitchFamily="18" charset="0"/>
              </a:rPr>
              <a:t>L→-· L</a:t>
            </a:r>
            <a:endParaRPr lang="zh-CN" altLang="en-US" sz="3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400" b="1" dirty="0" err="1">
                <a:effectLst/>
                <a:latin typeface="微软雅黑" panose="020B0503020204020204" pitchFamily="34" charset="-122"/>
                <a:cs typeface="Times New Roman" panose="02020603050405020304" pitchFamily="18" charset="0"/>
              </a:rPr>
              <a:t>F→L</a:t>
            </a:r>
            <a:r>
              <a:rPr lang="en-US" altLang="zh-CN" sz="2400" b="1" dirty="0">
                <a:effectLst/>
                <a:latin typeface="微软雅黑" panose="020B0503020204020204" pitchFamily="34" charset="-122"/>
                <a:cs typeface="Times New Roman" panose="02020603050405020304" pitchFamily="18" charset="0"/>
              </a:rPr>
              <a:t>*· F</a:t>
            </a:r>
            <a:endParaRPr lang="zh-CN" altLang="en-US" sz="3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6"/>
            </p:custDataLst>
          </p:nvPr>
        </p:nvSpPr>
        <p:spPr bwMode="auto"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ctr" anchorCtr="1" compatLnSpc="1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endParaRPr kumimoji="0" lang="zh-CN" altLang="en-US" sz="1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7"/>
            </p:custDataLst>
          </p:nvPr>
        </p:nvSpPr>
        <p:spPr bwMode="auto">
          <a:xfrm>
            <a:off x="15716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ctr" anchorCtr="1" compatLnSpc="1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</a:t>
            </a:r>
            <a:endParaRPr kumimoji="0" lang="zh-CN" altLang="en-US" sz="1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8"/>
            </p:custDataLst>
          </p:nvPr>
        </p:nvSpPr>
        <p:spPr bwMode="auto"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ctr" anchorCtr="1" compatLnSpc="1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</a:t>
            </a:r>
            <a:endParaRPr kumimoji="0" lang="zh-CN" altLang="en-US" sz="1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9"/>
            </p:custDataLst>
          </p:nvPr>
        </p:nvSpPr>
        <p:spPr bwMode="auto"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ctr" anchorCtr="1" compatLnSpc="1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</a:t>
            </a:r>
            <a:endParaRPr kumimoji="0" lang="zh-CN" altLang="en-US" sz="1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矩形: 圆角 12"/>
          <p:cNvSpPr/>
          <p:nvPr>
            <p:custDataLst>
              <p:tags r:id="rId10"/>
            </p:custDataLst>
          </p:nvPr>
        </p:nvSpPr>
        <p:spPr bwMode="auto"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ctr" anchorCtr="1" compatLnSpc="1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提交</a:t>
            </a:r>
            <a:endParaRPr kumimoji="0" lang="zh-CN" altLang="en-US" sz="1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>
            <p:custDataLst>
              <p:tags r:id="rId11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/>
            <p:cNvSpPr/>
            <p:nvPr>
              <p:custDataLst>
                <p:tags r:id="rId12"/>
              </p:custDataLst>
            </p:nvPr>
          </p:nvSpPr>
          <p:spPr bwMode="auto"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2">
                <a:schemeClr val="bg2">
                  <a:alpha val="50000"/>
                </a:schemeClr>
              </a:prst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15" name="ColorBlock"/>
            <p:cNvSpPr/>
            <p:nvPr>
              <p:custDataLst>
                <p:tags r:id="rId13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2">
                <a:schemeClr val="bg2">
                  <a:alpha val="50000"/>
                </a:schemeClr>
              </a:prst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16" name="TypeText"/>
            <p:cNvSpPr txBox="1"/>
            <p:nvPr>
              <p:custDataLst>
                <p:tags r:id="rId1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单选题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TipText"/>
            <p:cNvSpPr txBox="1"/>
            <p:nvPr>
              <p:custDataLst>
                <p:tags r:id="rId1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/>
          <p:nvPr>
            <p:custDataLst>
              <p:tags r:id="rId1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8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zh-CN" sz="2400" b="1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若</a:t>
            </a:r>
            <a:r>
              <a:rPr lang="en-US" altLang="zh-CN" sz="2400" b="1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zh-CN" sz="2400" b="1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为非终结符，则</a:t>
            </a:r>
            <a:r>
              <a:rPr lang="en-US" altLang="zh-CN" sz="2400" b="1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400" b="1" dirty="0" err="1">
                <a:effectLst/>
                <a:latin typeface="+mn-ea"/>
                <a:ea typeface="+mn-ea"/>
                <a:cs typeface="Times New Roman" panose="02020603050405020304" pitchFamily="18" charset="0"/>
              </a:rPr>
              <a:t>A→a</a:t>
            </a:r>
            <a:r>
              <a:rPr lang="en-US" altLang="zh-CN" sz="2400" b="1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 · Bb </a:t>
            </a:r>
            <a:r>
              <a:rPr lang="zh-CN" altLang="zh-CN" sz="2400" b="1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为</a:t>
            </a:r>
            <a:r>
              <a:rPr lang="en-US" altLang="zh-CN" sz="2400" b="1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( )</a:t>
            </a:r>
            <a:r>
              <a:rPr lang="zh-CN" altLang="zh-CN" sz="2400" b="1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3200" b="1" dirty="0">
              <a:solidFill>
                <a:srgbClr val="000000"/>
              </a:solidFill>
              <a:latin typeface="+mn-ea"/>
              <a:ea typeface="+mn-ea"/>
              <a:sym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zh-CN" sz="2400" b="1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移进项目</a:t>
            </a:r>
            <a:endParaRPr lang="zh-CN" altLang="en-US" sz="3200" b="1" dirty="0">
              <a:solidFill>
                <a:srgbClr val="000000"/>
              </a:solidFill>
              <a:latin typeface="+mn-ea"/>
              <a:ea typeface="+mn-ea"/>
              <a:sym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zh-CN" sz="2400" b="1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归约项目</a:t>
            </a:r>
            <a:endParaRPr lang="zh-CN" altLang="en-US" sz="3200" b="1" dirty="0">
              <a:solidFill>
                <a:srgbClr val="000000"/>
              </a:solidFill>
              <a:latin typeface="+mn-ea"/>
              <a:ea typeface="+mn-ea"/>
              <a:sym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zh-CN" sz="2400" b="1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接受项目</a:t>
            </a:r>
            <a:endParaRPr lang="zh-CN" altLang="en-US" sz="3200" b="1" dirty="0">
              <a:solidFill>
                <a:srgbClr val="000000"/>
              </a:solidFill>
              <a:latin typeface="+mn-ea"/>
              <a:ea typeface="+mn-ea"/>
              <a:sym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zh-CN" sz="2400" b="1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待约项目</a:t>
            </a:r>
            <a:endParaRPr lang="zh-CN" altLang="en-US" sz="3200" b="1" dirty="0">
              <a:solidFill>
                <a:srgbClr val="000000"/>
              </a:solidFill>
              <a:latin typeface="+mn-ea"/>
              <a:ea typeface="+mn-ea"/>
              <a:sym typeface="微软雅黑" panose="020B050302020402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6"/>
            </p:custDataLst>
          </p:nvPr>
        </p:nvSpPr>
        <p:spPr bwMode="auto"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ctr" anchorCtr="1" compatLnSpc="1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endParaRPr kumimoji="0" lang="zh-CN" altLang="en-US" sz="1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7"/>
            </p:custDataLst>
          </p:nvPr>
        </p:nvSpPr>
        <p:spPr bwMode="auto"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ctr" anchorCtr="1" compatLnSpc="1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</a:t>
            </a:r>
            <a:endParaRPr kumimoji="0" lang="zh-CN" altLang="en-US" sz="1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8"/>
            </p:custDataLst>
          </p:nvPr>
        </p:nvSpPr>
        <p:spPr bwMode="auto"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ctr" anchorCtr="1" compatLnSpc="1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</a:t>
            </a:r>
            <a:endParaRPr kumimoji="0" lang="zh-CN" altLang="en-US" sz="1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9"/>
            </p:custDataLst>
          </p:nvPr>
        </p:nvSpPr>
        <p:spPr bwMode="auto">
          <a:xfrm>
            <a:off x="1571625" y="5422106"/>
            <a:ext cx="514350" cy="514350"/>
          </a:xfrm>
          <a:prstGeom prst="ellipse">
            <a:avLst/>
          </a:prstGeom>
          <a:solidFill>
            <a:srgbClr val="00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ctr" anchorCtr="1" compatLnSpc="1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</a:t>
            </a:r>
            <a:endParaRPr kumimoji="0" lang="zh-CN" altLang="en-US" sz="1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矩形: 圆角 12"/>
          <p:cNvSpPr/>
          <p:nvPr>
            <p:custDataLst>
              <p:tags r:id="rId10"/>
            </p:custDataLst>
          </p:nvPr>
        </p:nvSpPr>
        <p:spPr bwMode="auto"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ctr" anchorCtr="1" compatLnSpc="1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提交</a:t>
            </a:r>
            <a:endParaRPr kumimoji="0" lang="zh-CN" altLang="en-US" sz="1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>
            <p:custDataLst>
              <p:tags r:id="rId11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/>
            <p:cNvSpPr/>
            <p:nvPr>
              <p:custDataLst>
                <p:tags r:id="rId12"/>
              </p:custDataLst>
            </p:nvPr>
          </p:nvSpPr>
          <p:spPr bwMode="auto"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2">
                <a:schemeClr val="bg2">
                  <a:alpha val="50000"/>
                </a:schemeClr>
              </a:prst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15" name="ColorBlock"/>
            <p:cNvSpPr/>
            <p:nvPr>
              <p:custDataLst>
                <p:tags r:id="rId13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2">
                <a:schemeClr val="bg2">
                  <a:alpha val="50000"/>
                </a:schemeClr>
              </a:prst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16" name="TypeText"/>
            <p:cNvSpPr txBox="1"/>
            <p:nvPr>
              <p:custDataLst>
                <p:tags r:id="rId1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单选题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TipText"/>
            <p:cNvSpPr txBox="1"/>
            <p:nvPr>
              <p:custDataLst>
                <p:tags r:id="rId1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/>
          <p:nvPr>
            <p:custDataLst>
              <p:tags r:id="rId1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8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Cambria Math" panose="02040503050406030204" pitchFamily="18" charset="0"/>
              </a:rPr>
              <a:t>LR(0)</a:t>
            </a:r>
            <a:r>
              <a:rPr lang="zh-CN" altLang="en-US" dirty="0">
                <a:latin typeface="+mn-lt"/>
              </a:rPr>
              <a:t>项的有限自动机</a:t>
            </a:r>
            <a:endParaRPr lang="zh-CN" altLang="en-US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/>
              </a:solid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LR(0)</a:t>
                </a:r>
                <a:r>
                  <a:rPr lang="zh-CN" altLang="en-US" sz="2400" dirty="0"/>
                  <a:t>项可以作为一个保持有关分析栈和移进</a:t>
                </a:r>
                <a:r>
                  <a:rPr lang="en-US" altLang="zh-CN" sz="2400" dirty="0"/>
                  <a:t>-</a:t>
                </a:r>
                <a:r>
                  <a:rPr lang="zh-CN" altLang="en-US" sz="2400" dirty="0"/>
                  <a:t>归约分析过程的信息的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有穷自动机的状态</a:t>
                </a:r>
                <a:r>
                  <a:rPr lang="zh-CN" altLang="en-US" sz="2400" dirty="0"/>
                  <a:t>来使用。</a:t>
                </a:r>
                <a:endParaRPr lang="en-US" altLang="zh-CN" sz="24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/>
                  <a:t>若有项目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𝛄</m:t>
                    </m:r>
                  </m:oMath>
                </a14:m>
                <a:r>
                  <a:rPr lang="zh-CN" altLang="en-US" sz="2400" dirty="0"/>
                  <a:t>，且假设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𝛄</m:t>
                    </m:r>
                  </m:oMath>
                </a14:m>
                <a:r>
                  <a:rPr lang="zh-CN" altLang="en-US" sz="2400" dirty="0"/>
                  <a:t>以符号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sz="2400" dirty="0"/>
                  <a:t>开始，那么可以写作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zh-CN" altLang="en-US" sz="2400" dirty="0"/>
                  <a:t>。</a:t>
                </a:r>
                <a:endParaRPr lang="en-US" altLang="zh-CN" sz="24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</a:rPr>
                  <a:t>如果是终结符</a:t>
                </a:r>
                <a:r>
                  <a:rPr lang="zh-CN" altLang="en-US" sz="2400" dirty="0"/>
                  <a:t>，那么可以在有限自动机建立如下变换，表示向栈内移进了一个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sz="2400" dirty="0"/>
                  <a:t>：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33" t="-284" r="-127" b="-272"/>
                </a:stretch>
              </a:blip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1"/>
          <p:cNvGrpSpPr/>
          <p:nvPr/>
        </p:nvGrpSpPr>
        <p:grpSpPr bwMode="auto">
          <a:xfrm>
            <a:off x="2999656" y="5013176"/>
            <a:ext cx="5760640" cy="648072"/>
            <a:chOff x="5760" y="1284"/>
            <a:chExt cx="4860" cy="780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5760" y="1440"/>
              <a:ext cx="2160" cy="624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→ α·</a:t>
              </a:r>
              <a:r>
                <a:rPr lang="en-US" altLang="zh-CN" sz="2000" b="1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sz="2000" b="1" i="1" dirty="0" err="1">
                  <a:latin typeface="宋体" panose="02010600030101010101" pitchFamily="2" charset="-122"/>
                  <a:cs typeface="Times New Roman" panose="02020603050405020304" pitchFamily="18" charset="0"/>
                </a:rPr>
                <a:t>δ</a:t>
              </a:r>
              <a:endParaRPr lang="en-US" altLang="zh-CN" sz="2000" b="1" i="1" dirty="0">
                <a:latin typeface="Arial" panose="020B0604020202020204" pitchFamily="34" charset="0"/>
              </a:endParaRPr>
            </a:p>
          </p:txBody>
        </p:sp>
        <p:sp>
          <p:nvSpPr>
            <p:cNvPr id="8" name="Line 4"/>
            <p:cNvSpPr>
              <a:spLocks noChangeShapeType="1"/>
            </p:cNvSpPr>
            <p:nvPr/>
          </p:nvSpPr>
          <p:spPr bwMode="auto">
            <a:xfrm>
              <a:off x="7920" y="1752"/>
              <a:ext cx="5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 sz="2000"/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8100" y="1284"/>
              <a:ext cx="180" cy="3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en-US" altLang="zh-CN" sz="2000" i="1" dirty="0">
                <a:latin typeface="Arial" panose="020B0604020202020204" pitchFamily="34" charset="0"/>
              </a:endParaRPr>
            </a:p>
          </p:txBody>
        </p:sp>
        <p:sp>
          <p:nvSpPr>
            <p:cNvPr id="10" name="Oval 2"/>
            <p:cNvSpPr>
              <a:spLocks noChangeArrowheads="1"/>
            </p:cNvSpPr>
            <p:nvPr/>
          </p:nvSpPr>
          <p:spPr bwMode="auto">
            <a:xfrm>
              <a:off x="8460" y="1440"/>
              <a:ext cx="2160" cy="624"/>
            </a:xfrm>
            <a:prstGeom prst="ellipse">
              <a:avLst/>
            </a:prstGeom>
            <a:solidFill>
              <a:srgbClr val="9999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→ α</a:t>
              </a:r>
              <a:r>
                <a:rPr lang="en-US" altLang="zh-CN" sz="2000" b="1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X·</a:t>
              </a:r>
              <a:r>
                <a:rPr lang="en-US" altLang="zh-CN" sz="2000" b="1" i="1" dirty="0" err="1">
                  <a:latin typeface="宋体" panose="02010600030101010101" pitchFamily="2" charset="-122"/>
                  <a:cs typeface="Times New Roman" panose="02020603050405020304" pitchFamily="18" charset="0"/>
                </a:rPr>
                <a:t>δ</a:t>
              </a:r>
              <a:endParaRPr lang="en-US" altLang="zh-CN" sz="2000" i="1" dirty="0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Cambria Math" panose="02040503050406030204" pitchFamily="18" charset="0"/>
              </a:rPr>
              <a:t>LR(0)</a:t>
            </a:r>
            <a:r>
              <a:rPr lang="zh-CN" altLang="en-US" dirty="0">
                <a:latin typeface="+mn-lt"/>
              </a:rPr>
              <a:t>项的有限自动机</a:t>
            </a:r>
            <a:endParaRPr lang="zh-CN" altLang="en-US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/>
              </a:solid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/>
                  <a:t>若有项目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𝛄</m:t>
                    </m:r>
                  </m:oMath>
                </a14:m>
                <a:r>
                  <a:rPr lang="zh-CN" altLang="en-US" sz="2400" dirty="0"/>
                  <a:t>，且假设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𝛄</m:t>
                    </m:r>
                  </m:oMath>
                </a14:m>
                <a:r>
                  <a:rPr lang="zh-CN" altLang="en-US" sz="2400" dirty="0"/>
                  <a:t>以符号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sz="2400" dirty="0"/>
                  <a:t>开始，那么可以写作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zh-CN" altLang="en-US" sz="2400" dirty="0"/>
                  <a:t>。</a:t>
                </a:r>
                <a:endParaRPr lang="en-US" altLang="zh-CN" sz="24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</a:rPr>
                  <a:t>如果是非终结符</a:t>
                </a:r>
                <a:r>
                  <a:rPr lang="zh-CN" altLang="en-US" sz="2400" dirty="0"/>
                  <a:t>，不可能直接移进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sz="2400" dirty="0"/>
                  <a:t>，这时可能发生的转换是对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sz="2400" dirty="0"/>
                  <a:t>的归约结束后，比如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zh-CN" altLang="en-US" sz="2400" dirty="0"/>
                  <a:t>，在这个归约前一定会有对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zh-CN" altLang="en-US" sz="2400" dirty="0"/>
                  <a:t>的识别，初始项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zh-CN" altLang="en-US" sz="2400" dirty="0"/>
                  <a:t>代表了这个识别的开始，因此对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zh-CN" altLang="en-US" sz="2400" dirty="0"/>
                  <a:t>必须为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sz="2400" dirty="0"/>
                  <a:t>的每个产生式添加一个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zh-CN" altLang="en-US" sz="2400" dirty="0"/>
                  <a:t>转换：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33" t="-284" r="-127" b="-272"/>
                </a:stretch>
              </a:blip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1"/>
          <p:cNvGrpSpPr/>
          <p:nvPr/>
        </p:nvGrpSpPr>
        <p:grpSpPr bwMode="auto">
          <a:xfrm>
            <a:off x="2783632" y="4247964"/>
            <a:ext cx="5760640" cy="648072"/>
            <a:chOff x="5760" y="1284"/>
            <a:chExt cx="4860" cy="780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5760" y="1440"/>
              <a:ext cx="2160" cy="624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→ α·</a:t>
              </a:r>
              <a:r>
                <a:rPr lang="en-US" altLang="zh-CN" sz="2000" b="1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sz="2000" b="1" i="1" dirty="0" err="1">
                  <a:latin typeface="宋体" panose="02010600030101010101" pitchFamily="2" charset="-122"/>
                  <a:cs typeface="Times New Roman" panose="02020603050405020304" pitchFamily="18" charset="0"/>
                </a:rPr>
                <a:t>δ</a:t>
              </a:r>
              <a:endParaRPr lang="en-US" altLang="zh-CN" sz="2000" b="1" i="1" dirty="0">
                <a:latin typeface="Arial" panose="020B0604020202020204" pitchFamily="34" charset="0"/>
              </a:endParaRPr>
            </a:p>
          </p:txBody>
        </p:sp>
        <p:sp>
          <p:nvSpPr>
            <p:cNvPr id="8" name="Line 4"/>
            <p:cNvSpPr>
              <a:spLocks noChangeShapeType="1"/>
            </p:cNvSpPr>
            <p:nvPr/>
          </p:nvSpPr>
          <p:spPr bwMode="auto">
            <a:xfrm>
              <a:off x="7920" y="1752"/>
              <a:ext cx="5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 sz="20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Rectangle 3"/>
                <p:cNvSpPr>
                  <a:spLocks noChangeArrowheads="1"/>
                </p:cNvSpPr>
                <p:nvPr/>
              </p:nvSpPr>
              <p:spPr bwMode="auto">
                <a:xfrm>
                  <a:off x="8100" y="1284"/>
                  <a:ext cx="180" cy="315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</a:ln>
              </p:spPr>
              <p:txBody>
                <a:bodyPr vert="horz" wrap="square" lIns="0" tIns="0" rIns="0" bIns="0" numCol="1" anchor="t" anchorCtr="0" compatLnSpc="1"/>
                <a:lstStyle/>
                <a:p>
                  <a:pPr lvl="0" algn="ctr" eaLnBrk="0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𝜺</m:t>
                        </m:r>
                      </m:oMath>
                    </m:oMathPara>
                  </a14:m>
                  <a:endParaRPr lang="en-US" altLang="zh-CN" sz="2000" dirty="0">
                    <a:latin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9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100" y="1284"/>
                  <a:ext cx="180" cy="315"/>
                </a:xfrm>
                <a:prstGeom prst="rect">
                  <a:avLst/>
                </a:prstGeom>
                <a:blipFill rotWithShape="1">
                  <a:blip r:embed="rId2"/>
                </a:blipFill>
                <a:ln w="9525">
                  <a:solidFill>
                    <a:srgbClr val="FFFFFF"/>
                  </a:solidFill>
                  <a:miter lim="800000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Oval 2"/>
                <p:cNvSpPr>
                  <a:spLocks noChangeArrowheads="1"/>
                </p:cNvSpPr>
                <p:nvPr/>
              </p:nvSpPr>
              <p:spPr bwMode="auto">
                <a:xfrm>
                  <a:off x="8460" y="1440"/>
                  <a:ext cx="2160" cy="624"/>
                </a:xfrm>
                <a:prstGeom prst="ellipse">
                  <a:avLst/>
                </a:prstGeom>
                <a:solidFill>
                  <a:srgbClr val="9999FF"/>
                </a:solidFill>
                <a:ln w="9525">
                  <a:solidFill>
                    <a:srgbClr val="000000"/>
                  </a:solidFill>
                  <a:round/>
                </a:ln>
              </p:spPr>
              <p:txBody>
                <a:bodyPr vert="horz" wrap="square" lIns="0" tIns="0" rIns="0" bIns="0" numCol="1" anchor="t" anchorCtr="0" compatLnSpc="1"/>
                <a:lstStyle/>
                <a:p>
                  <a:pPr lvl="0" algn="ctr" eaLnBrk="0" hangingPunct="0"/>
                  <a:r>
                    <a:rPr lang="en-US" altLang="zh-CN" sz="2000" b="1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 → ·</a:t>
                  </a:r>
                  <a14:m>
                    <m:oMath xmlns:m="http://schemas.openxmlformats.org/officeDocument/2006/math">
                      <m:r>
                        <a:rPr lang="zh-CN" alt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</m:oMath>
                  </a14:m>
                  <a:endParaRPr lang="en-US" altLang="zh-CN" sz="2000" b="1" i="1" dirty="0">
                    <a:latin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10" name="Oval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460" y="1440"/>
                  <a:ext cx="2160" cy="624"/>
                </a:xfrm>
                <a:prstGeom prst="ellipse">
                  <a:avLst/>
                </a:prstGeom>
                <a:blipFill rotWithShape="1">
                  <a:blip r:embed="rId3"/>
                </a:blipFill>
                <a:ln w="9525">
                  <a:solidFill>
                    <a:srgbClr val="000000"/>
                  </a:solidFill>
                  <a:rou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自底向上的分析方法</a:t>
            </a:r>
            <a:endParaRPr lang="zh-CN" alt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</a:rPr>
              <a:t>自底向上的分析方法</a:t>
            </a:r>
            <a:r>
              <a:rPr lang="zh-CN" altLang="en-US" sz="2400" dirty="0"/>
              <a:t>也采用</a:t>
            </a:r>
            <a:r>
              <a:rPr lang="zh-CN" altLang="en-US" sz="2400" dirty="0">
                <a:solidFill>
                  <a:srgbClr val="FF0000"/>
                </a:solidFill>
              </a:rPr>
              <a:t>显式栈</a:t>
            </a:r>
            <a:r>
              <a:rPr lang="zh-CN" altLang="en-US" sz="2400" dirty="0"/>
              <a:t>来辅助完成分析。</a:t>
            </a:r>
            <a:endParaRPr lang="en-US" altLang="zh-CN" sz="2400" dirty="0"/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/>
              <a:t>初始化时，需要将</a:t>
            </a:r>
            <a:r>
              <a:rPr lang="zh-CN" altLang="en-US" sz="2400" dirty="0">
                <a:solidFill>
                  <a:srgbClr val="FF0000"/>
                </a:solidFill>
              </a:rPr>
              <a:t>栈清空</a:t>
            </a:r>
            <a:r>
              <a:rPr lang="zh-CN" altLang="en-US" sz="2400" dirty="0"/>
              <a:t>。如果最后栈中只有开始符号，输入串为空，那么分析成功，否则失败。</a:t>
            </a:r>
            <a:endParaRPr lang="en-US" altLang="zh-CN" sz="2400" dirty="0"/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US" altLang="zh-CN" dirty="0"/>
              <a:t>			</a:t>
            </a:r>
            <a:endParaRPr lang="en-US" altLang="zh-CN" dirty="0"/>
          </a:p>
          <a:p>
            <a:pPr lvl="1">
              <a:buFontTx/>
              <a:buNone/>
            </a:pPr>
            <a:r>
              <a:rPr lang="en-US" altLang="zh-CN" dirty="0"/>
              <a:t>		 		</a:t>
            </a:r>
            <a:endParaRPr lang="en-US" altLang="zh-CN" dirty="0"/>
          </a:p>
          <a:p>
            <a:pPr marL="0" indent="0" eaLnBrk="1" hangingPunct="1">
              <a:lnSpc>
                <a:spcPct val="150000"/>
              </a:lnSpc>
              <a:buNone/>
            </a:pPr>
            <a:endParaRPr lang="en-US" altLang="zh-CN" sz="2400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133600" y="3428999"/>
          <a:ext cx="8066856" cy="2531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88952"/>
                <a:gridCol w="2688952"/>
                <a:gridCol w="2688952"/>
              </a:tblGrid>
              <a:tr h="632830"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stack</a:t>
                      </a:r>
                      <a:endParaRPr lang="zh-CN" altLang="en-US" sz="2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1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 </a:t>
                      </a:r>
                      <a:endParaRPr lang="zh-CN" altLang="en-US" sz="2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1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400" b="1" kern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action</a:t>
                      </a:r>
                      <a:endParaRPr lang="zh-CN" altLang="en-US" sz="2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1">
                    <a:solidFill>
                      <a:srgbClr val="CCCCFF"/>
                    </a:solidFill>
                  </a:tcPr>
                </a:tc>
              </a:tr>
              <a:tr h="632830"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</a:t>
                      </a:r>
                      <a:endParaRPr lang="zh-CN" altLang="en-US" sz="2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1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err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InputString</a:t>
                      </a:r>
                      <a:r>
                        <a:rPr lang="en-US" altLang="zh-CN" sz="2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$</a:t>
                      </a:r>
                      <a:endParaRPr lang="zh-CN" altLang="en-US" sz="2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1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1">
                    <a:solidFill>
                      <a:srgbClr val="FFFF99"/>
                    </a:solidFill>
                  </a:tcPr>
                </a:tc>
              </a:tr>
              <a:tr h="632830"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……</a:t>
                      </a:r>
                      <a:endParaRPr lang="zh-CN" altLang="en-US" sz="2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1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……</a:t>
                      </a:r>
                      <a:endParaRPr lang="zh-CN" altLang="en-US" sz="2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1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……</a:t>
                      </a:r>
                      <a:endParaRPr lang="zh-CN" altLang="en-US" sz="2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1">
                    <a:solidFill>
                      <a:srgbClr val="FFFF99"/>
                    </a:solidFill>
                  </a:tcPr>
                </a:tc>
              </a:tr>
              <a:tr h="632830"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 </a:t>
                      </a:r>
                      <a:r>
                        <a:rPr lang="en-US" altLang="zh-CN" sz="2400" b="1" dirty="0" err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StartSymbol</a:t>
                      </a:r>
                      <a:r>
                        <a:rPr lang="en-US" altLang="zh-CN" sz="2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zh-CN" altLang="en-US" sz="2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1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</a:t>
                      </a:r>
                      <a:endParaRPr lang="zh-CN" altLang="en-US" sz="2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1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accept</a:t>
                      </a:r>
                      <a:endParaRPr lang="zh-CN" altLang="en-US" sz="2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anchorCtr="1"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LR(0)</a:t>
            </a:r>
            <a:r>
              <a:rPr lang="zh-CN" altLang="en-US" dirty="0"/>
              <a:t>项的有限自动机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/>
              </a:solid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NFA</a:t>
                </a:r>
                <a:r>
                  <a:rPr lang="zh-CN" altLang="en-US" sz="2400" dirty="0"/>
                  <a:t>的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初始状态</a:t>
                </a:r>
                <a:r>
                  <a:rPr lang="zh-CN" altLang="en-US" sz="2400" dirty="0"/>
                  <a:t>应与分析过程的初始状态对应，此时栈是空的，而且将要识别一个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sz="2400" dirty="0"/>
                  <a:t>，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sz="2400" dirty="0"/>
                  <a:t>是文法的开始符号，因此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由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</a:rPr>
                  <a:t>的产生式构造的初始项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zh-CN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zh-CN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</a:rPr>
                  <a:t>都可以作为开始状态</a:t>
                </a:r>
                <a:r>
                  <a:rPr lang="zh-CN" altLang="en-US" sz="2400" dirty="0"/>
                  <a:t>。</a:t>
                </a:r>
                <a:endParaRPr lang="en-US" altLang="zh-CN" sz="24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/>
                  <a:t>满足这个条件的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初始项可能不止一个</a:t>
                </a:r>
                <a:r>
                  <a:rPr lang="zh-CN" altLang="en-US" sz="2400" dirty="0"/>
                  <a:t>，因此通常的做法是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通过产生式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</a:rPr>
                  <a:t>扩充文法</a:t>
                </a:r>
                <a:r>
                  <a:rPr lang="zh-CN" altLang="en-US" sz="2400" dirty="0"/>
                  <a:t>，其中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400" dirty="0"/>
                  <a:t>是一个新的开始符号，那么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→.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sz="2400" dirty="0"/>
                  <a:t>也成为</a:t>
                </a:r>
                <a:r>
                  <a:rPr lang="en-US" altLang="zh-CN" sz="24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NFA</a:t>
                </a:r>
                <a:r>
                  <a:rPr lang="zh-CN" altLang="en-US" sz="2400" dirty="0"/>
                  <a:t>新的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开始状态</a:t>
                </a:r>
                <a:r>
                  <a:rPr lang="zh-CN" altLang="en-US" sz="2400" dirty="0"/>
                  <a:t>。</a:t>
                </a:r>
                <a:endParaRPr lang="en-US" altLang="zh-CN" sz="24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+mn-ea"/>
                    <a:cs typeface="Arial" panose="020B0604020202020204" pitchFamily="34" charset="0"/>
                  </a:rPr>
                  <a:t>这个</a:t>
                </a:r>
                <a:r>
                  <a:rPr lang="en-US" altLang="zh-CN" sz="24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NFA</a:t>
                </a:r>
                <a:r>
                  <a:rPr lang="zh-CN" altLang="en-US" sz="2400" dirty="0">
                    <a:latin typeface="+mn-ea"/>
                    <a:cs typeface="Arial" panose="020B0604020202020204" pitchFamily="34" charset="0"/>
                  </a:rPr>
                  <a:t>并没有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+mn-ea"/>
                    <a:cs typeface="Arial" panose="020B0604020202020204" pitchFamily="34" charset="0"/>
                  </a:rPr>
                  <a:t>结束状态</a:t>
                </a:r>
                <a:r>
                  <a:rPr lang="zh-CN" altLang="en-US" sz="2400" dirty="0">
                    <a:latin typeface="+mn-ea"/>
                    <a:cs typeface="Arial" panose="020B0604020202020204" pitchFamily="34" charset="0"/>
                  </a:rPr>
                  <a:t>。分析何时结束时由分析程序决定的。</a:t>
                </a:r>
                <a:endParaRPr lang="en-US" altLang="zh-CN" sz="2400" dirty="0">
                  <a:latin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33" t="-284" r="-127" b="-272"/>
                </a:stretch>
              </a:blip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/>
              </a:solid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为下面文法构造</a:t>
                </a:r>
                <a:r>
                  <a:rPr lang="en-US" altLang="zh-CN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NFA 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endParaRPr lang="en-US" altLang="zh-CN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endParaRPr lang="en-US" altLang="zh-CN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sz="3200" dirty="0"/>
              </a:p>
              <a:p>
                <a:pPr>
                  <a:lnSpc>
                    <a:spcPct val="150000"/>
                  </a:lnSpc>
                </a:pPr>
                <a:endParaRPr lang="en-US" altLang="zh-CN" sz="32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33" t="-284" r="-127" b="-272"/>
                </a:stretch>
              </a:blip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Cambria Math" panose="02040503050406030204" pitchFamily="18" charset="0"/>
              </a:rPr>
              <a:t>示例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062572" y="1340768"/>
                <a:ext cx="7990656" cy="5256584"/>
              </a:xfrm>
              <a:solidFill>
                <a:schemeClr val="bg1"/>
              </a:solid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LR</a:t>
                </a:r>
                <a:r>
                  <a:rPr lang="en-US" altLang="zh-CN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(0)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项：</a:t>
                </a:r>
                <a:endParaRPr lang="en-US" altLang="zh-CN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→.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      	</a:t>
                </a:r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→.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  	</a:t>
                </a:r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	</a:t>
                </a:r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	</a:t>
                </a:r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→.</m:t>
                    </m:r>
                  </m:oMath>
                </a14:m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en-US" sz="20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62572" y="1340768"/>
                <a:ext cx="7990656" cy="5256584"/>
              </a:xfrm>
              <a:blipFill rotWithShape="1">
                <a:blip r:embed="rId1"/>
                <a:stretch>
                  <a:fillRect l="-184" t="-283" r="-176" b="-271"/>
                </a:stretch>
              </a:blip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919443" y="1286290"/>
                <a:ext cx="8496944" cy="5311062"/>
              </a:xfrm>
              <a:solidFill>
                <a:schemeClr val="bg1"/>
              </a:solid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LR(0)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项：</a:t>
                </a:r>
                <a:endParaRPr lang="en-US" altLang="zh-CN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→.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     </a:t>
                </a:r>
                <a:r>
                  <a:rPr lang="en-US" altLang="zh-CN" sz="2000" dirty="0">
                    <a:ea typeface="Cambria Math" panose="02040503050406030204" pitchFamily="18" charset="0"/>
                  </a:rPr>
                  <a:t>	</a:t>
                </a:r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→.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  	</a:t>
                </a:r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	</a:t>
                </a:r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	</a:t>
                </a:r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→.</m:t>
                    </m:r>
                  </m:oMath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19443" y="1286290"/>
                <a:ext cx="8496944" cy="5311062"/>
              </a:xfrm>
              <a:blipFill rotWithShape="1">
                <a:blip r:embed="rId1"/>
                <a:stretch>
                  <a:fillRect l="-170" t="-271" r="-166" b="-2887"/>
                </a:stretch>
              </a:blip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  <a:endParaRPr lang="zh-CN" altLang="en-US" dirty="0"/>
          </a:p>
        </p:txBody>
      </p:sp>
      <p:sp>
        <p:nvSpPr>
          <p:cNvPr id="40" name="Oval 86"/>
          <p:cNvSpPr>
            <a:spLocks noChangeArrowheads="1"/>
          </p:cNvSpPr>
          <p:nvPr/>
        </p:nvSpPr>
        <p:spPr bwMode="auto">
          <a:xfrm>
            <a:off x="4670464" y="2182534"/>
            <a:ext cx="1293105" cy="48674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/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S’ →·S</a:t>
            </a:r>
            <a:endParaRPr lang="en-US" altLang="zh-CN" sz="16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3" name="Line 83"/>
          <p:cNvSpPr>
            <a:spLocks noChangeShapeType="1"/>
          </p:cNvSpPr>
          <p:nvPr/>
        </p:nvSpPr>
        <p:spPr bwMode="auto">
          <a:xfrm>
            <a:off x="4153221" y="2425905"/>
            <a:ext cx="51724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919443" y="1286290"/>
                <a:ext cx="8496944" cy="5311062"/>
              </a:xfrm>
              <a:solidFill>
                <a:schemeClr val="bg1"/>
              </a:solid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LR(0)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项：</a:t>
                </a:r>
                <a:endParaRPr lang="en-US" altLang="zh-CN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→.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      	</a:t>
                </a:r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000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→.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  	</a:t>
                </a:r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	</a:t>
                </a:r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	</a:t>
                </a:r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→.</m:t>
                    </m:r>
                  </m:oMath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19443" y="1286290"/>
                <a:ext cx="8496944" cy="5311062"/>
              </a:xfrm>
              <a:blipFill rotWithShape="1">
                <a:blip r:embed="rId1"/>
                <a:stretch>
                  <a:fillRect l="-170" t="-271" r="-166" b="-2887"/>
                </a:stretch>
              </a:blip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  <a:endParaRPr lang="zh-CN" altLang="en-US" dirty="0"/>
          </a:p>
        </p:txBody>
      </p:sp>
      <p:sp>
        <p:nvSpPr>
          <p:cNvPr id="40" name="Oval 86"/>
          <p:cNvSpPr>
            <a:spLocks noChangeArrowheads="1"/>
          </p:cNvSpPr>
          <p:nvPr/>
        </p:nvSpPr>
        <p:spPr bwMode="auto">
          <a:xfrm>
            <a:off x="4670464" y="2182534"/>
            <a:ext cx="1293105" cy="48674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S’ →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·S</a:t>
            </a:r>
            <a:endParaRPr lang="en-US" altLang="zh-CN" sz="16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1" name="Line 85"/>
          <p:cNvSpPr>
            <a:spLocks noChangeShapeType="1"/>
          </p:cNvSpPr>
          <p:nvPr/>
        </p:nvSpPr>
        <p:spPr bwMode="auto">
          <a:xfrm>
            <a:off x="5963569" y="2425905"/>
            <a:ext cx="7758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b="1"/>
          </a:p>
        </p:txBody>
      </p:sp>
      <p:sp>
        <p:nvSpPr>
          <p:cNvPr id="42" name="Rectangle 84"/>
          <p:cNvSpPr>
            <a:spLocks noChangeArrowheads="1"/>
          </p:cNvSpPr>
          <p:nvPr/>
        </p:nvSpPr>
        <p:spPr bwMode="auto">
          <a:xfrm>
            <a:off x="6222189" y="2060849"/>
            <a:ext cx="129310" cy="24571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eaLnBrk="0" hangingPunct="0"/>
            <a:endParaRPr lang="en-US" altLang="zh-CN" sz="1600" b="1" dirty="0">
              <a:latin typeface="Arial" panose="020B0604020202020204" pitchFamily="34" charset="0"/>
            </a:endParaRPr>
          </a:p>
        </p:txBody>
      </p:sp>
      <p:sp>
        <p:nvSpPr>
          <p:cNvPr id="43" name="Line 83"/>
          <p:cNvSpPr>
            <a:spLocks noChangeShapeType="1"/>
          </p:cNvSpPr>
          <p:nvPr/>
        </p:nvSpPr>
        <p:spPr bwMode="auto">
          <a:xfrm>
            <a:off x="4153221" y="2425905"/>
            <a:ext cx="51724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b="1"/>
          </a:p>
        </p:txBody>
      </p:sp>
      <p:sp>
        <p:nvSpPr>
          <p:cNvPr id="44" name="Oval 82"/>
          <p:cNvSpPr>
            <a:spLocks noChangeArrowheads="1"/>
          </p:cNvSpPr>
          <p:nvPr/>
        </p:nvSpPr>
        <p:spPr bwMode="auto">
          <a:xfrm>
            <a:off x="6739432" y="2182534"/>
            <a:ext cx="1293105" cy="486742"/>
          </a:xfrm>
          <a:prstGeom prst="ellipse">
            <a:avLst/>
          </a:prstGeom>
          <a:solidFill>
            <a:srgbClr val="FFFF99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S’ →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S·</a:t>
            </a:r>
            <a:endParaRPr lang="en-US" altLang="zh-CN" sz="16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919443" y="1286290"/>
                <a:ext cx="8496944" cy="5311062"/>
              </a:xfrm>
              <a:solidFill>
                <a:schemeClr val="bg1"/>
              </a:solid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LR(0)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项：</a:t>
                </a:r>
                <a:endParaRPr lang="en-US" altLang="zh-CN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→.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      	</a:t>
                </a:r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→.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 </a:t>
                </a:r>
                <a:r>
                  <a:rPr lang="en-US" altLang="zh-CN" sz="2000" dirty="0">
                    <a:ea typeface="Cambria Math" panose="02040503050406030204" pitchFamily="18" charset="0"/>
                  </a:rPr>
                  <a:t>	</a:t>
                </a:r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	</a:t>
                </a:r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	</a:t>
                </a:r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→.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19443" y="1286290"/>
                <a:ext cx="8496944" cy="5311062"/>
              </a:xfrm>
              <a:blipFill rotWithShape="1">
                <a:blip r:embed="rId1"/>
                <a:stretch>
                  <a:fillRect l="-170" t="-271" r="-166" b="-2887"/>
                </a:stretch>
              </a:blip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  <a:endParaRPr lang="zh-CN" altLang="en-US" dirty="0"/>
          </a:p>
        </p:txBody>
      </p:sp>
      <p:sp>
        <p:nvSpPr>
          <p:cNvPr id="40" name="Oval 86"/>
          <p:cNvSpPr>
            <a:spLocks noChangeArrowheads="1"/>
          </p:cNvSpPr>
          <p:nvPr/>
        </p:nvSpPr>
        <p:spPr bwMode="auto">
          <a:xfrm>
            <a:off x="4670464" y="2182534"/>
            <a:ext cx="1293105" cy="48674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S’ →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·S</a:t>
            </a:r>
            <a:endParaRPr lang="en-US" altLang="zh-CN" sz="16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1" name="Line 85"/>
          <p:cNvSpPr>
            <a:spLocks noChangeShapeType="1"/>
          </p:cNvSpPr>
          <p:nvPr/>
        </p:nvSpPr>
        <p:spPr bwMode="auto">
          <a:xfrm>
            <a:off x="5963569" y="2425905"/>
            <a:ext cx="7758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b="1"/>
          </a:p>
        </p:txBody>
      </p:sp>
      <p:sp>
        <p:nvSpPr>
          <p:cNvPr id="42" name="Rectangle 84"/>
          <p:cNvSpPr>
            <a:spLocks noChangeArrowheads="1"/>
          </p:cNvSpPr>
          <p:nvPr/>
        </p:nvSpPr>
        <p:spPr bwMode="auto">
          <a:xfrm>
            <a:off x="6222189" y="2060849"/>
            <a:ext cx="129310" cy="24571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altLang="zh-CN" sz="1600" b="1"/>
          </a:p>
          <a:p>
            <a:pPr eaLnBrk="0" hangingPunct="0"/>
            <a:endParaRPr lang="en-US" altLang="zh-CN" sz="1600" b="1">
              <a:latin typeface="Arial" panose="020B0604020202020204" pitchFamily="34" charset="0"/>
            </a:endParaRPr>
          </a:p>
        </p:txBody>
      </p:sp>
      <p:sp>
        <p:nvSpPr>
          <p:cNvPr id="43" name="Line 83"/>
          <p:cNvSpPr>
            <a:spLocks noChangeShapeType="1"/>
          </p:cNvSpPr>
          <p:nvPr/>
        </p:nvSpPr>
        <p:spPr bwMode="auto">
          <a:xfrm>
            <a:off x="4153221" y="2425905"/>
            <a:ext cx="51724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b="1"/>
          </a:p>
        </p:txBody>
      </p:sp>
      <p:sp>
        <p:nvSpPr>
          <p:cNvPr id="44" name="Oval 82"/>
          <p:cNvSpPr>
            <a:spLocks noChangeArrowheads="1"/>
          </p:cNvSpPr>
          <p:nvPr/>
        </p:nvSpPr>
        <p:spPr bwMode="auto">
          <a:xfrm>
            <a:off x="6739432" y="2182534"/>
            <a:ext cx="1293105" cy="48674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S’ →S·</a:t>
            </a:r>
            <a:endParaRPr lang="en-US" altLang="zh-CN" sz="1600" b="1" dirty="0">
              <a:latin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670464" y="2669276"/>
            <a:ext cx="1293105" cy="973484"/>
            <a:chOff x="3146463" y="2669276"/>
            <a:chExt cx="1293105" cy="973484"/>
          </a:xfrm>
        </p:grpSpPr>
        <p:grpSp>
          <p:nvGrpSpPr>
            <p:cNvPr id="6" name="组合 5"/>
            <p:cNvGrpSpPr/>
            <p:nvPr/>
          </p:nvGrpSpPr>
          <p:grpSpPr>
            <a:xfrm>
              <a:off x="3534394" y="2669276"/>
              <a:ext cx="258621" cy="486742"/>
              <a:chOff x="3534394" y="2669276"/>
              <a:chExt cx="258621" cy="486742"/>
            </a:xfrm>
          </p:grpSpPr>
          <p:sp>
            <p:nvSpPr>
              <p:cNvPr id="45" name="Line 81"/>
              <p:cNvSpPr>
                <a:spLocks noChangeShapeType="1"/>
              </p:cNvSpPr>
              <p:nvPr/>
            </p:nvSpPr>
            <p:spPr bwMode="auto">
              <a:xfrm>
                <a:off x="3793015" y="2669276"/>
                <a:ext cx="0" cy="48674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 b="1"/>
              </a:p>
            </p:txBody>
          </p:sp>
          <p:sp>
            <p:nvSpPr>
              <p:cNvPr id="46" name="Rectangle 80"/>
              <p:cNvSpPr>
                <a:spLocks noChangeArrowheads="1"/>
              </p:cNvSpPr>
              <p:nvPr/>
            </p:nvSpPr>
            <p:spPr bwMode="auto">
              <a:xfrm>
                <a:off x="3534394" y="2790961"/>
                <a:ext cx="129310" cy="243371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</a:ln>
            </p:spPr>
            <p:txBody>
              <a:bodyPr vert="horz" wrap="square" lIns="0" tIns="0" rIns="0" bIns="0" numCol="1" anchor="t" anchorCtr="0" compatLnSpc="1"/>
              <a:lstStyle/>
              <a:p>
                <a:pPr eaLnBrk="0" hangingPunct="0"/>
                <a:r>
                  <a:rPr lang="en-US" altLang="zh-CN" sz="1600" b="1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</a:t>
                </a:r>
                <a:endPara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p:grpSp>
        <p:sp>
          <p:nvSpPr>
            <p:cNvPr id="47" name="Oval 79"/>
            <p:cNvSpPr>
              <a:spLocks noChangeArrowheads="1"/>
            </p:cNvSpPr>
            <p:nvPr/>
          </p:nvSpPr>
          <p:spPr bwMode="auto">
            <a:xfrm>
              <a:off x="3146463" y="3156018"/>
              <a:ext cx="1293105" cy="486742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→·(S)S</a:t>
              </a:r>
              <a:endParaRPr lang="en-US" altLang="zh-CN" sz="1600" b="1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575637" y="2666649"/>
            <a:ext cx="2327589" cy="1216855"/>
            <a:chOff x="4051636" y="2666648"/>
            <a:chExt cx="2327589" cy="1216855"/>
          </a:xfrm>
        </p:grpSpPr>
        <p:grpSp>
          <p:nvGrpSpPr>
            <p:cNvPr id="5" name="组合 4"/>
            <p:cNvGrpSpPr/>
            <p:nvPr/>
          </p:nvGrpSpPr>
          <p:grpSpPr>
            <a:xfrm>
              <a:off x="4051636" y="2666648"/>
              <a:ext cx="2327589" cy="1216855"/>
              <a:chOff x="4051636" y="2669276"/>
              <a:chExt cx="2327589" cy="1216855"/>
            </a:xfrm>
          </p:grpSpPr>
          <p:sp>
            <p:nvSpPr>
              <p:cNvPr id="48" name="Oval 78"/>
              <p:cNvSpPr>
                <a:spLocks noChangeArrowheads="1"/>
              </p:cNvSpPr>
              <p:nvPr/>
            </p:nvSpPr>
            <p:spPr bwMode="auto">
              <a:xfrm>
                <a:off x="5086120" y="3399389"/>
                <a:ext cx="1293105" cy="486742"/>
              </a:xfrm>
              <a:prstGeom prst="ellipse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 vert="horz" wrap="square" lIns="0" tIns="0" rIns="0" bIns="0" numCol="1" anchor="t" anchorCtr="0" compatLnSpc="1"/>
              <a:lstStyle/>
              <a:p>
                <a:pPr algn="ctr" eaLnBrk="0" hangingPunct="0"/>
                <a:r>
                  <a:rPr lang="en-US" altLang="zh-C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 →·</a:t>
                </a:r>
                <a:endParaRPr lang="en-US" altLang="zh-CN" sz="1600" b="1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49" name="Line 77"/>
              <p:cNvSpPr>
                <a:spLocks noChangeShapeType="1"/>
              </p:cNvSpPr>
              <p:nvPr/>
            </p:nvSpPr>
            <p:spPr bwMode="auto">
              <a:xfrm>
                <a:off x="4051636" y="2669276"/>
                <a:ext cx="1163794" cy="85179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 b="1"/>
              </a:p>
            </p:txBody>
          </p:sp>
        </p:grpSp>
        <p:sp>
          <p:nvSpPr>
            <p:cNvPr id="50" name="Rectangle 76"/>
            <p:cNvSpPr>
              <a:spLocks noChangeArrowheads="1"/>
            </p:cNvSpPr>
            <p:nvPr/>
          </p:nvSpPr>
          <p:spPr bwMode="auto">
            <a:xfrm>
              <a:off x="4439568" y="2669276"/>
              <a:ext cx="129310" cy="24337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919443" y="1286290"/>
                <a:ext cx="8496944" cy="5311062"/>
              </a:xfrm>
              <a:solidFill>
                <a:schemeClr val="bg1"/>
              </a:solid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LR(0)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项：</a:t>
                </a:r>
                <a:endParaRPr lang="en-US" altLang="zh-CN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→.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      	</a:t>
                </a:r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→.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  	</a:t>
                </a:r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endParaRPr lang="en-US" altLang="zh-CN" sz="2000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	</a:t>
                </a:r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	</a:t>
                </a:r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→.</m:t>
                    </m:r>
                  </m:oMath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19443" y="1286290"/>
                <a:ext cx="8496944" cy="5311062"/>
              </a:xfrm>
              <a:blipFill rotWithShape="1">
                <a:blip r:embed="rId1"/>
                <a:stretch>
                  <a:fillRect l="-170" t="-271" r="-166" b="-2887"/>
                </a:stretch>
              </a:blip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  <a:endParaRPr lang="zh-CN" altLang="en-US" dirty="0"/>
          </a:p>
        </p:txBody>
      </p:sp>
      <p:sp>
        <p:nvSpPr>
          <p:cNvPr id="40" name="Oval 86"/>
          <p:cNvSpPr>
            <a:spLocks noChangeArrowheads="1"/>
          </p:cNvSpPr>
          <p:nvPr/>
        </p:nvSpPr>
        <p:spPr bwMode="auto">
          <a:xfrm>
            <a:off x="4670464" y="2182534"/>
            <a:ext cx="1293105" cy="48674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S’ →·S</a:t>
            </a:r>
            <a:endParaRPr lang="en-US" altLang="zh-CN" sz="1600" b="1">
              <a:latin typeface="Arial" panose="020B0604020202020204" pitchFamily="34" charset="0"/>
            </a:endParaRPr>
          </a:p>
        </p:txBody>
      </p:sp>
      <p:sp>
        <p:nvSpPr>
          <p:cNvPr id="41" name="Line 85"/>
          <p:cNvSpPr>
            <a:spLocks noChangeShapeType="1"/>
          </p:cNvSpPr>
          <p:nvPr/>
        </p:nvSpPr>
        <p:spPr bwMode="auto">
          <a:xfrm>
            <a:off x="5963569" y="2425905"/>
            <a:ext cx="7758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b="1"/>
          </a:p>
        </p:txBody>
      </p:sp>
      <p:sp>
        <p:nvSpPr>
          <p:cNvPr id="42" name="Rectangle 84"/>
          <p:cNvSpPr>
            <a:spLocks noChangeArrowheads="1"/>
          </p:cNvSpPr>
          <p:nvPr/>
        </p:nvSpPr>
        <p:spPr bwMode="auto">
          <a:xfrm>
            <a:off x="6222189" y="2060849"/>
            <a:ext cx="129310" cy="24571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altLang="zh-CN" sz="1600" b="1"/>
          </a:p>
          <a:p>
            <a:pPr eaLnBrk="0" hangingPunct="0"/>
            <a:endParaRPr lang="en-US" altLang="zh-CN" sz="1600" b="1">
              <a:latin typeface="Arial" panose="020B0604020202020204" pitchFamily="34" charset="0"/>
            </a:endParaRPr>
          </a:p>
        </p:txBody>
      </p:sp>
      <p:sp>
        <p:nvSpPr>
          <p:cNvPr id="43" name="Line 83"/>
          <p:cNvSpPr>
            <a:spLocks noChangeShapeType="1"/>
          </p:cNvSpPr>
          <p:nvPr/>
        </p:nvSpPr>
        <p:spPr bwMode="auto">
          <a:xfrm>
            <a:off x="4153221" y="2425905"/>
            <a:ext cx="51724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b="1"/>
          </a:p>
        </p:txBody>
      </p:sp>
      <p:sp>
        <p:nvSpPr>
          <p:cNvPr id="44" name="Oval 82"/>
          <p:cNvSpPr>
            <a:spLocks noChangeArrowheads="1"/>
          </p:cNvSpPr>
          <p:nvPr/>
        </p:nvSpPr>
        <p:spPr bwMode="auto">
          <a:xfrm>
            <a:off x="6739432" y="2182534"/>
            <a:ext cx="1293105" cy="48674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S’ →S·</a:t>
            </a:r>
            <a:endParaRPr lang="en-US" altLang="zh-CN" sz="1600" b="1" dirty="0">
              <a:latin typeface="Arial" panose="020B0604020202020204" pitchFamily="34" charset="0"/>
            </a:endParaRPr>
          </a:p>
        </p:txBody>
      </p:sp>
      <p:sp>
        <p:nvSpPr>
          <p:cNvPr id="45" name="Line 81"/>
          <p:cNvSpPr>
            <a:spLocks noChangeShapeType="1"/>
          </p:cNvSpPr>
          <p:nvPr/>
        </p:nvSpPr>
        <p:spPr bwMode="auto">
          <a:xfrm>
            <a:off x="5317015" y="2669276"/>
            <a:ext cx="0" cy="48674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b="1"/>
          </a:p>
        </p:txBody>
      </p:sp>
      <p:sp>
        <p:nvSpPr>
          <p:cNvPr id="46" name="Rectangle 80"/>
          <p:cNvSpPr>
            <a:spLocks noChangeArrowheads="1"/>
          </p:cNvSpPr>
          <p:nvPr/>
        </p:nvSpPr>
        <p:spPr bwMode="auto">
          <a:xfrm>
            <a:off x="5058394" y="2790962"/>
            <a:ext cx="129310" cy="24337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47" name="Oval 79"/>
          <p:cNvSpPr>
            <a:spLocks noChangeArrowheads="1"/>
          </p:cNvSpPr>
          <p:nvPr/>
        </p:nvSpPr>
        <p:spPr bwMode="auto">
          <a:xfrm>
            <a:off x="4670464" y="3156018"/>
            <a:ext cx="1293105" cy="48674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→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·(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S)S</a:t>
            </a:r>
            <a:endParaRPr lang="en-US" altLang="zh-CN" sz="1600" b="1" dirty="0">
              <a:latin typeface="Arial" panose="020B0604020202020204" pitchFamily="34" charset="0"/>
            </a:endParaRPr>
          </a:p>
        </p:txBody>
      </p:sp>
      <p:sp>
        <p:nvSpPr>
          <p:cNvPr id="48" name="Oval 78"/>
          <p:cNvSpPr>
            <a:spLocks noChangeArrowheads="1"/>
          </p:cNvSpPr>
          <p:nvPr/>
        </p:nvSpPr>
        <p:spPr bwMode="auto">
          <a:xfrm>
            <a:off x="6610121" y="3399389"/>
            <a:ext cx="1293105" cy="48674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 →·</a:t>
            </a:r>
            <a:endParaRPr lang="en-US" altLang="zh-CN" sz="1600" b="1">
              <a:latin typeface="Arial" panose="020B0604020202020204" pitchFamily="34" charset="0"/>
            </a:endParaRPr>
          </a:p>
        </p:txBody>
      </p:sp>
      <p:sp>
        <p:nvSpPr>
          <p:cNvPr id="49" name="Line 77"/>
          <p:cNvSpPr>
            <a:spLocks noChangeShapeType="1"/>
          </p:cNvSpPr>
          <p:nvPr/>
        </p:nvSpPr>
        <p:spPr bwMode="auto">
          <a:xfrm>
            <a:off x="5575636" y="2669277"/>
            <a:ext cx="1163794" cy="85179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b="1"/>
          </a:p>
        </p:txBody>
      </p:sp>
      <p:sp>
        <p:nvSpPr>
          <p:cNvPr id="50" name="Rectangle 76"/>
          <p:cNvSpPr>
            <a:spLocks noChangeArrowheads="1"/>
          </p:cNvSpPr>
          <p:nvPr/>
        </p:nvSpPr>
        <p:spPr bwMode="auto">
          <a:xfrm>
            <a:off x="5963568" y="2669277"/>
            <a:ext cx="129310" cy="24337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3" name="Line 73"/>
          <p:cNvSpPr>
            <a:spLocks noChangeShapeType="1"/>
          </p:cNvSpPr>
          <p:nvPr/>
        </p:nvSpPr>
        <p:spPr bwMode="auto">
          <a:xfrm flipV="1">
            <a:off x="5446326" y="3642761"/>
            <a:ext cx="0" cy="85179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b="1"/>
          </a:p>
        </p:txBody>
      </p:sp>
      <p:sp>
        <p:nvSpPr>
          <p:cNvPr id="54" name="Rectangle 72"/>
          <p:cNvSpPr>
            <a:spLocks noChangeArrowheads="1"/>
          </p:cNvSpPr>
          <p:nvPr/>
        </p:nvSpPr>
        <p:spPr bwMode="auto">
          <a:xfrm>
            <a:off x="5575636" y="3886132"/>
            <a:ext cx="129310" cy="24337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670464" y="3642761"/>
            <a:ext cx="1293105" cy="1338541"/>
            <a:chOff x="3146463" y="3642760"/>
            <a:chExt cx="1293105" cy="1338541"/>
          </a:xfrm>
        </p:grpSpPr>
        <p:sp>
          <p:nvSpPr>
            <p:cNvPr id="51" name="Oval 75"/>
            <p:cNvSpPr>
              <a:spLocks noChangeArrowheads="1"/>
            </p:cNvSpPr>
            <p:nvPr/>
          </p:nvSpPr>
          <p:spPr bwMode="auto">
            <a:xfrm>
              <a:off x="3146463" y="4494559"/>
              <a:ext cx="1293105" cy="486742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 (·</a:t>
              </a:r>
              <a:r>
                <a:rPr lang="en-US" altLang="zh-CN" sz="16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)S</a:t>
              </a:r>
              <a:endParaRPr lang="en-US" altLang="zh-CN" sz="1600" b="1" dirty="0">
                <a:latin typeface="Arial" panose="020B0604020202020204" pitchFamily="34" charset="0"/>
              </a:endParaRPr>
            </a:p>
          </p:txBody>
        </p:sp>
        <p:sp>
          <p:nvSpPr>
            <p:cNvPr id="52" name="Line 74"/>
            <p:cNvSpPr>
              <a:spLocks noChangeShapeType="1"/>
            </p:cNvSpPr>
            <p:nvPr/>
          </p:nvSpPr>
          <p:spPr bwMode="auto">
            <a:xfrm>
              <a:off x="3663705" y="3642760"/>
              <a:ext cx="0" cy="85179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b="1"/>
            </a:p>
          </p:txBody>
        </p:sp>
        <p:sp>
          <p:nvSpPr>
            <p:cNvPr id="55" name="Rectangle 71"/>
            <p:cNvSpPr>
              <a:spLocks noChangeArrowheads="1"/>
            </p:cNvSpPr>
            <p:nvPr/>
          </p:nvSpPr>
          <p:spPr bwMode="auto">
            <a:xfrm>
              <a:off x="3405084" y="3886131"/>
              <a:ext cx="129310" cy="24337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6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endPara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56" name="Line 70"/>
          <p:cNvSpPr>
            <a:spLocks noChangeShapeType="1"/>
          </p:cNvSpPr>
          <p:nvPr/>
        </p:nvSpPr>
        <p:spPr bwMode="auto">
          <a:xfrm flipV="1">
            <a:off x="5704947" y="3764447"/>
            <a:ext cx="1034484" cy="7301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b="1"/>
          </a:p>
        </p:txBody>
      </p:sp>
      <p:sp>
        <p:nvSpPr>
          <p:cNvPr id="57" name="Rectangle 69"/>
          <p:cNvSpPr>
            <a:spLocks noChangeArrowheads="1"/>
          </p:cNvSpPr>
          <p:nvPr/>
        </p:nvSpPr>
        <p:spPr bwMode="auto">
          <a:xfrm>
            <a:off x="6092878" y="3764447"/>
            <a:ext cx="129310" cy="24337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6" grpId="0" animBg="1"/>
      <p:bldP spid="5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919536" y="1286290"/>
                <a:ext cx="8496944" cy="5311062"/>
              </a:xfrm>
              <a:solidFill>
                <a:schemeClr val="bg1"/>
              </a:solid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LR(0)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项：</a:t>
                </a:r>
                <a:endParaRPr lang="en-US" altLang="zh-CN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→.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      	</a:t>
                </a:r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→.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  	</a:t>
                </a:r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</m:e>
                    </m:d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	</a:t>
                </a:r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	</a:t>
                </a:r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→.</m:t>
                    </m:r>
                  </m:oMath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19536" y="1286290"/>
                <a:ext cx="8496944" cy="5311062"/>
              </a:xfrm>
              <a:blipFill rotWithShape="1">
                <a:blip r:embed="rId1"/>
                <a:stretch>
                  <a:fillRect l="-171" t="-271" r="-165" b="-2887"/>
                </a:stretch>
              </a:blip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  <a:endParaRPr lang="zh-CN" altLang="en-US" dirty="0"/>
          </a:p>
        </p:txBody>
      </p:sp>
      <p:sp>
        <p:nvSpPr>
          <p:cNvPr id="40" name="Oval 86"/>
          <p:cNvSpPr>
            <a:spLocks noChangeArrowheads="1"/>
          </p:cNvSpPr>
          <p:nvPr/>
        </p:nvSpPr>
        <p:spPr bwMode="auto">
          <a:xfrm>
            <a:off x="4670464" y="2182534"/>
            <a:ext cx="1293105" cy="48674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S’ →·S</a:t>
            </a:r>
            <a:endParaRPr lang="en-US" altLang="zh-CN" sz="1600" b="1">
              <a:latin typeface="Arial" panose="020B0604020202020204" pitchFamily="34" charset="0"/>
            </a:endParaRPr>
          </a:p>
        </p:txBody>
      </p:sp>
      <p:sp>
        <p:nvSpPr>
          <p:cNvPr id="41" name="Line 85"/>
          <p:cNvSpPr>
            <a:spLocks noChangeShapeType="1"/>
          </p:cNvSpPr>
          <p:nvPr/>
        </p:nvSpPr>
        <p:spPr bwMode="auto">
          <a:xfrm>
            <a:off x="5963569" y="2425905"/>
            <a:ext cx="7758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b="1"/>
          </a:p>
        </p:txBody>
      </p:sp>
      <p:sp>
        <p:nvSpPr>
          <p:cNvPr id="42" name="Rectangle 84"/>
          <p:cNvSpPr>
            <a:spLocks noChangeArrowheads="1"/>
          </p:cNvSpPr>
          <p:nvPr/>
        </p:nvSpPr>
        <p:spPr bwMode="auto">
          <a:xfrm>
            <a:off x="6222189" y="2060849"/>
            <a:ext cx="129310" cy="24571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altLang="zh-CN" sz="1600" b="1"/>
          </a:p>
          <a:p>
            <a:pPr eaLnBrk="0" hangingPunct="0"/>
            <a:endParaRPr lang="en-US" altLang="zh-CN" sz="1600" b="1">
              <a:latin typeface="Arial" panose="020B0604020202020204" pitchFamily="34" charset="0"/>
            </a:endParaRPr>
          </a:p>
        </p:txBody>
      </p:sp>
      <p:sp>
        <p:nvSpPr>
          <p:cNvPr id="43" name="Line 83"/>
          <p:cNvSpPr>
            <a:spLocks noChangeShapeType="1"/>
          </p:cNvSpPr>
          <p:nvPr/>
        </p:nvSpPr>
        <p:spPr bwMode="auto">
          <a:xfrm>
            <a:off x="4153221" y="2425905"/>
            <a:ext cx="51724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b="1"/>
          </a:p>
        </p:txBody>
      </p:sp>
      <p:sp>
        <p:nvSpPr>
          <p:cNvPr id="44" name="Oval 82"/>
          <p:cNvSpPr>
            <a:spLocks noChangeArrowheads="1"/>
          </p:cNvSpPr>
          <p:nvPr/>
        </p:nvSpPr>
        <p:spPr bwMode="auto">
          <a:xfrm>
            <a:off x="6739432" y="2182534"/>
            <a:ext cx="1293105" cy="48674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S’ →S·</a:t>
            </a:r>
            <a:endParaRPr lang="en-US" altLang="zh-CN" sz="1600" b="1" dirty="0">
              <a:latin typeface="Arial" panose="020B0604020202020204" pitchFamily="34" charset="0"/>
            </a:endParaRPr>
          </a:p>
        </p:txBody>
      </p:sp>
      <p:sp>
        <p:nvSpPr>
          <p:cNvPr id="45" name="Line 81"/>
          <p:cNvSpPr>
            <a:spLocks noChangeShapeType="1"/>
          </p:cNvSpPr>
          <p:nvPr/>
        </p:nvSpPr>
        <p:spPr bwMode="auto">
          <a:xfrm>
            <a:off x="5317015" y="2669276"/>
            <a:ext cx="0" cy="48674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b="1"/>
          </a:p>
        </p:txBody>
      </p:sp>
      <p:sp>
        <p:nvSpPr>
          <p:cNvPr id="46" name="Rectangle 80"/>
          <p:cNvSpPr>
            <a:spLocks noChangeArrowheads="1"/>
          </p:cNvSpPr>
          <p:nvPr/>
        </p:nvSpPr>
        <p:spPr bwMode="auto">
          <a:xfrm>
            <a:off x="5058394" y="2790962"/>
            <a:ext cx="129310" cy="24337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47" name="Oval 79"/>
          <p:cNvSpPr>
            <a:spLocks noChangeArrowheads="1"/>
          </p:cNvSpPr>
          <p:nvPr/>
        </p:nvSpPr>
        <p:spPr bwMode="auto">
          <a:xfrm>
            <a:off x="4670464" y="3156018"/>
            <a:ext cx="1293105" cy="48674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→·(S)S</a:t>
            </a:r>
            <a:endParaRPr lang="en-US" altLang="zh-CN" sz="1600" b="1" dirty="0">
              <a:latin typeface="Arial" panose="020B0604020202020204" pitchFamily="34" charset="0"/>
            </a:endParaRPr>
          </a:p>
        </p:txBody>
      </p:sp>
      <p:sp>
        <p:nvSpPr>
          <p:cNvPr id="48" name="Oval 78"/>
          <p:cNvSpPr>
            <a:spLocks noChangeArrowheads="1"/>
          </p:cNvSpPr>
          <p:nvPr/>
        </p:nvSpPr>
        <p:spPr bwMode="auto">
          <a:xfrm>
            <a:off x="6610121" y="3399389"/>
            <a:ext cx="1293105" cy="48674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 →·</a:t>
            </a:r>
            <a:endParaRPr lang="en-US" altLang="zh-CN" sz="1600" b="1">
              <a:latin typeface="Arial" panose="020B0604020202020204" pitchFamily="34" charset="0"/>
            </a:endParaRPr>
          </a:p>
        </p:txBody>
      </p:sp>
      <p:sp>
        <p:nvSpPr>
          <p:cNvPr id="49" name="Line 77"/>
          <p:cNvSpPr>
            <a:spLocks noChangeShapeType="1"/>
          </p:cNvSpPr>
          <p:nvPr/>
        </p:nvSpPr>
        <p:spPr bwMode="auto">
          <a:xfrm>
            <a:off x="5575636" y="2669277"/>
            <a:ext cx="1163794" cy="85179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b="1"/>
          </a:p>
        </p:txBody>
      </p:sp>
      <p:sp>
        <p:nvSpPr>
          <p:cNvPr id="50" name="Rectangle 76"/>
          <p:cNvSpPr>
            <a:spLocks noChangeArrowheads="1"/>
          </p:cNvSpPr>
          <p:nvPr/>
        </p:nvSpPr>
        <p:spPr bwMode="auto">
          <a:xfrm>
            <a:off x="5963568" y="2669277"/>
            <a:ext cx="129310" cy="24337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1" name="Oval 75"/>
          <p:cNvSpPr>
            <a:spLocks noChangeArrowheads="1"/>
          </p:cNvSpPr>
          <p:nvPr/>
        </p:nvSpPr>
        <p:spPr bwMode="auto">
          <a:xfrm>
            <a:off x="4670464" y="4494559"/>
            <a:ext cx="1293105" cy="48674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→ (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·S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)S</a:t>
            </a:r>
            <a:endParaRPr lang="en-US" altLang="zh-CN" sz="1600" b="1" dirty="0">
              <a:latin typeface="Arial" panose="020B0604020202020204" pitchFamily="34" charset="0"/>
            </a:endParaRPr>
          </a:p>
        </p:txBody>
      </p:sp>
      <p:sp>
        <p:nvSpPr>
          <p:cNvPr id="52" name="Line 74"/>
          <p:cNvSpPr>
            <a:spLocks noChangeShapeType="1"/>
          </p:cNvSpPr>
          <p:nvPr/>
        </p:nvSpPr>
        <p:spPr bwMode="auto">
          <a:xfrm>
            <a:off x="5187705" y="3642761"/>
            <a:ext cx="0" cy="85179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b="1"/>
          </a:p>
        </p:txBody>
      </p:sp>
      <p:sp>
        <p:nvSpPr>
          <p:cNvPr id="53" name="Line 73"/>
          <p:cNvSpPr>
            <a:spLocks noChangeShapeType="1"/>
          </p:cNvSpPr>
          <p:nvPr/>
        </p:nvSpPr>
        <p:spPr bwMode="auto">
          <a:xfrm flipV="1">
            <a:off x="5446326" y="3642761"/>
            <a:ext cx="0" cy="85179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b="1"/>
          </a:p>
        </p:txBody>
      </p:sp>
      <p:sp>
        <p:nvSpPr>
          <p:cNvPr id="54" name="Rectangle 72"/>
          <p:cNvSpPr>
            <a:spLocks noChangeArrowheads="1"/>
          </p:cNvSpPr>
          <p:nvPr/>
        </p:nvSpPr>
        <p:spPr bwMode="auto">
          <a:xfrm>
            <a:off x="5575636" y="3886132"/>
            <a:ext cx="129310" cy="24337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5" name="Rectangle 71"/>
          <p:cNvSpPr>
            <a:spLocks noChangeArrowheads="1"/>
          </p:cNvSpPr>
          <p:nvPr/>
        </p:nvSpPr>
        <p:spPr bwMode="auto">
          <a:xfrm>
            <a:off x="4929084" y="3886132"/>
            <a:ext cx="129310" cy="24337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altLang="zh-CN" sz="1600" b="1">
              <a:latin typeface="Arial" panose="020B0604020202020204" pitchFamily="34" charset="0"/>
            </a:endParaRPr>
          </a:p>
        </p:txBody>
      </p:sp>
      <p:sp>
        <p:nvSpPr>
          <p:cNvPr id="56" name="Line 70"/>
          <p:cNvSpPr>
            <a:spLocks noChangeShapeType="1"/>
          </p:cNvSpPr>
          <p:nvPr/>
        </p:nvSpPr>
        <p:spPr bwMode="auto">
          <a:xfrm flipV="1">
            <a:off x="5704947" y="3764447"/>
            <a:ext cx="1034484" cy="7301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b="1"/>
          </a:p>
        </p:txBody>
      </p:sp>
      <p:sp>
        <p:nvSpPr>
          <p:cNvPr id="57" name="Rectangle 69"/>
          <p:cNvSpPr>
            <a:spLocks noChangeArrowheads="1"/>
          </p:cNvSpPr>
          <p:nvPr/>
        </p:nvSpPr>
        <p:spPr bwMode="auto">
          <a:xfrm>
            <a:off x="6092878" y="3764447"/>
            <a:ext cx="129310" cy="24337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8" name="Oval 68"/>
          <p:cNvSpPr>
            <a:spLocks noChangeArrowheads="1"/>
          </p:cNvSpPr>
          <p:nvPr/>
        </p:nvSpPr>
        <p:spPr bwMode="auto">
          <a:xfrm>
            <a:off x="6610121" y="4494559"/>
            <a:ext cx="1293105" cy="486742"/>
          </a:xfrm>
          <a:prstGeom prst="ellipse">
            <a:avLst/>
          </a:prstGeom>
          <a:solidFill>
            <a:srgbClr val="FFFF99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→ (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S·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)S</a:t>
            </a:r>
            <a:endParaRPr lang="en-US" altLang="zh-CN" sz="1600" b="1" dirty="0">
              <a:latin typeface="Arial" panose="020B0604020202020204" pitchFamily="34" charset="0"/>
            </a:endParaRPr>
          </a:p>
        </p:txBody>
      </p:sp>
      <p:sp>
        <p:nvSpPr>
          <p:cNvPr id="59" name="Line 67"/>
          <p:cNvSpPr>
            <a:spLocks noChangeShapeType="1"/>
          </p:cNvSpPr>
          <p:nvPr/>
        </p:nvSpPr>
        <p:spPr bwMode="auto">
          <a:xfrm flipV="1">
            <a:off x="5963568" y="4737930"/>
            <a:ext cx="64655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b="1"/>
          </a:p>
        </p:txBody>
      </p:sp>
      <p:sp>
        <p:nvSpPr>
          <p:cNvPr id="60" name="Rectangle 66"/>
          <p:cNvSpPr>
            <a:spLocks noChangeArrowheads="1"/>
          </p:cNvSpPr>
          <p:nvPr/>
        </p:nvSpPr>
        <p:spPr bwMode="auto">
          <a:xfrm>
            <a:off x="6222189" y="4372875"/>
            <a:ext cx="129310" cy="24571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eaLnBrk="0" hangingPunct="0"/>
            <a:endParaRPr lang="en-US" altLang="zh-CN" sz="1600" b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919443" y="1286290"/>
                <a:ext cx="8496944" cy="5311062"/>
              </a:xfrm>
              <a:solidFill>
                <a:schemeClr val="bg1"/>
              </a:solid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LR(0)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项：</a:t>
                </a:r>
                <a:endParaRPr lang="en-US" altLang="zh-CN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→.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      	</a:t>
                </a:r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→.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  	</a:t>
                </a:r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	</a:t>
                </a:r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endParaRPr lang="en-US" altLang="zh-CN" sz="2000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	</a:t>
                </a:r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→.</m:t>
                    </m:r>
                  </m:oMath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19443" y="1286290"/>
                <a:ext cx="8496944" cy="5311062"/>
              </a:xfrm>
              <a:blipFill rotWithShape="1">
                <a:blip r:embed="rId1"/>
                <a:stretch>
                  <a:fillRect l="-170" t="-271" r="-166" b="-2887"/>
                </a:stretch>
              </a:blip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  <a:endParaRPr lang="zh-CN" altLang="en-US" dirty="0"/>
          </a:p>
        </p:txBody>
      </p:sp>
      <p:sp>
        <p:nvSpPr>
          <p:cNvPr id="40" name="Oval 86"/>
          <p:cNvSpPr>
            <a:spLocks noChangeArrowheads="1"/>
          </p:cNvSpPr>
          <p:nvPr/>
        </p:nvSpPr>
        <p:spPr bwMode="auto">
          <a:xfrm>
            <a:off x="4670464" y="2182534"/>
            <a:ext cx="1293105" cy="48674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S’ →·S</a:t>
            </a:r>
            <a:endParaRPr lang="en-US" altLang="zh-CN" sz="1600" b="1">
              <a:latin typeface="Arial" panose="020B0604020202020204" pitchFamily="34" charset="0"/>
            </a:endParaRPr>
          </a:p>
        </p:txBody>
      </p:sp>
      <p:sp>
        <p:nvSpPr>
          <p:cNvPr id="41" name="Line 85"/>
          <p:cNvSpPr>
            <a:spLocks noChangeShapeType="1"/>
          </p:cNvSpPr>
          <p:nvPr/>
        </p:nvSpPr>
        <p:spPr bwMode="auto">
          <a:xfrm>
            <a:off x="5963569" y="2425905"/>
            <a:ext cx="7758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b="1"/>
          </a:p>
        </p:txBody>
      </p:sp>
      <p:sp>
        <p:nvSpPr>
          <p:cNvPr id="42" name="Rectangle 84"/>
          <p:cNvSpPr>
            <a:spLocks noChangeArrowheads="1"/>
          </p:cNvSpPr>
          <p:nvPr/>
        </p:nvSpPr>
        <p:spPr bwMode="auto">
          <a:xfrm>
            <a:off x="6222189" y="2060849"/>
            <a:ext cx="129310" cy="24571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altLang="zh-CN" sz="1600" b="1"/>
          </a:p>
          <a:p>
            <a:pPr eaLnBrk="0" hangingPunct="0"/>
            <a:endParaRPr lang="en-US" altLang="zh-CN" sz="1600" b="1">
              <a:latin typeface="Arial" panose="020B0604020202020204" pitchFamily="34" charset="0"/>
            </a:endParaRPr>
          </a:p>
        </p:txBody>
      </p:sp>
      <p:sp>
        <p:nvSpPr>
          <p:cNvPr id="43" name="Line 83"/>
          <p:cNvSpPr>
            <a:spLocks noChangeShapeType="1"/>
          </p:cNvSpPr>
          <p:nvPr/>
        </p:nvSpPr>
        <p:spPr bwMode="auto">
          <a:xfrm>
            <a:off x="4153221" y="2425905"/>
            <a:ext cx="51724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b="1"/>
          </a:p>
        </p:txBody>
      </p:sp>
      <p:sp>
        <p:nvSpPr>
          <p:cNvPr id="44" name="Oval 82"/>
          <p:cNvSpPr>
            <a:spLocks noChangeArrowheads="1"/>
          </p:cNvSpPr>
          <p:nvPr/>
        </p:nvSpPr>
        <p:spPr bwMode="auto">
          <a:xfrm>
            <a:off x="6739432" y="2182534"/>
            <a:ext cx="1293105" cy="48674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S’ →S·</a:t>
            </a:r>
            <a:endParaRPr lang="en-US" altLang="zh-CN" sz="1600" b="1" dirty="0">
              <a:latin typeface="Arial" panose="020B0604020202020204" pitchFamily="34" charset="0"/>
            </a:endParaRPr>
          </a:p>
        </p:txBody>
      </p:sp>
      <p:sp>
        <p:nvSpPr>
          <p:cNvPr id="45" name="Line 81"/>
          <p:cNvSpPr>
            <a:spLocks noChangeShapeType="1"/>
          </p:cNvSpPr>
          <p:nvPr/>
        </p:nvSpPr>
        <p:spPr bwMode="auto">
          <a:xfrm>
            <a:off x="5317015" y="2669276"/>
            <a:ext cx="0" cy="48674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b="1"/>
          </a:p>
        </p:txBody>
      </p:sp>
      <p:sp>
        <p:nvSpPr>
          <p:cNvPr id="46" name="Rectangle 80"/>
          <p:cNvSpPr>
            <a:spLocks noChangeArrowheads="1"/>
          </p:cNvSpPr>
          <p:nvPr/>
        </p:nvSpPr>
        <p:spPr bwMode="auto">
          <a:xfrm>
            <a:off x="5058394" y="2790962"/>
            <a:ext cx="129310" cy="24337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47" name="Oval 79"/>
          <p:cNvSpPr>
            <a:spLocks noChangeArrowheads="1"/>
          </p:cNvSpPr>
          <p:nvPr/>
        </p:nvSpPr>
        <p:spPr bwMode="auto">
          <a:xfrm>
            <a:off x="4670464" y="3156018"/>
            <a:ext cx="1293105" cy="48674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→·(S)S</a:t>
            </a:r>
            <a:endParaRPr lang="en-US" altLang="zh-CN" sz="1600" b="1" dirty="0">
              <a:latin typeface="Arial" panose="020B0604020202020204" pitchFamily="34" charset="0"/>
            </a:endParaRPr>
          </a:p>
        </p:txBody>
      </p:sp>
      <p:sp>
        <p:nvSpPr>
          <p:cNvPr id="48" name="Oval 78"/>
          <p:cNvSpPr>
            <a:spLocks noChangeArrowheads="1"/>
          </p:cNvSpPr>
          <p:nvPr/>
        </p:nvSpPr>
        <p:spPr bwMode="auto">
          <a:xfrm>
            <a:off x="6610121" y="3399389"/>
            <a:ext cx="1293105" cy="48674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 →·</a:t>
            </a:r>
            <a:endParaRPr lang="en-US" altLang="zh-CN" sz="1600" b="1">
              <a:latin typeface="Arial" panose="020B0604020202020204" pitchFamily="34" charset="0"/>
            </a:endParaRPr>
          </a:p>
        </p:txBody>
      </p:sp>
      <p:sp>
        <p:nvSpPr>
          <p:cNvPr id="49" name="Line 77"/>
          <p:cNvSpPr>
            <a:spLocks noChangeShapeType="1"/>
          </p:cNvSpPr>
          <p:nvPr/>
        </p:nvSpPr>
        <p:spPr bwMode="auto">
          <a:xfrm>
            <a:off x="5575636" y="2669277"/>
            <a:ext cx="1163794" cy="85179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b="1"/>
          </a:p>
        </p:txBody>
      </p:sp>
      <p:sp>
        <p:nvSpPr>
          <p:cNvPr id="50" name="Rectangle 76"/>
          <p:cNvSpPr>
            <a:spLocks noChangeArrowheads="1"/>
          </p:cNvSpPr>
          <p:nvPr/>
        </p:nvSpPr>
        <p:spPr bwMode="auto">
          <a:xfrm>
            <a:off x="5963568" y="2669277"/>
            <a:ext cx="129310" cy="24337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1" name="Oval 75"/>
          <p:cNvSpPr>
            <a:spLocks noChangeArrowheads="1"/>
          </p:cNvSpPr>
          <p:nvPr/>
        </p:nvSpPr>
        <p:spPr bwMode="auto">
          <a:xfrm>
            <a:off x="4670464" y="4494559"/>
            <a:ext cx="1293105" cy="48674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 → (·S)S</a:t>
            </a:r>
            <a:endParaRPr lang="en-US" altLang="zh-CN" sz="1600" b="1">
              <a:latin typeface="Arial" panose="020B0604020202020204" pitchFamily="34" charset="0"/>
            </a:endParaRPr>
          </a:p>
        </p:txBody>
      </p:sp>
      <p:sp>
        <p:nvSpPr>
          <p:cNvPr id="52" name="Line 74"/>
          <p:cNvSpPr>
            <a:spLocks noChangeShapeType="1"/>
          </p:cNvSpPr>
          <p:nvPr/>
        </p:nvSpPr>
        <p:spPr bwMode="auto">
          <a:xfrm>
            <a:off x="5187705" y="3642761"/>
            <a:ext cx="0" cy="85179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b="1"/>
          </a:p>
        </p:txBody>
      </p:sp>
      <p:sp>
        <p:nvSpPr>
          <p:cNvPr id="53" name="Line 73"/>
          <p:cNvSpPr>
            <a:spLocks noChangeShapeType="1"/>
          </p:cNvSpPr>
          <p:nvPr/>
        </p:nvSpPr>
        <p:spPr bwMode="auto">
          <a:xfrm flipV="1">
            <a:off x="5446326" y="3642761"/>
            <a:ext cx="0" cy="85179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b="1"/>
          </a:p>
        </p:txBody>
      </p:sp>
      <p:sp>
        <p:nvSpPr>
          <p:cNvPr id="54" name="Rectangle 72"/>
          <p:cNvSpPr>
            <a:spLocks noChangeArrowheads="1"/>
          </p:cNvSpPr>
          <p:nvPr/>
        </p:nvSpPr>
        <p:spPr bwMode="auto">
          <a:xfrm>
            <a:off x="5575636" y="3886132"/>
            <a:ext cx="129310" cy="24337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5" name="Rectangle 71"/>
          <p:cNvSpPr>
            <a:spLocks noChangeArrowheads="1"/>
          </p:cNvSpPr>
          <p:nvPr/>
        </p:nvSpPr>
        <p:spPr bwMode="auto">
          <a:xfrm>
            <a:off x="4929084" y="3886132"/>
            <a:ext cx="129310" cy="24337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altLang="zh-CN" sz="1600" b="1">
              <a:latin typeface="Arial" panose="020B0604020202020204" pitchFamily="34" charset="0"/>
            </a:endParaRPr>
          </a:p>
        </p:txBody>
      </p:sp>
      <p:sp>
        <p:nvSpPr>
          <p:cNvPr id="56" name="Line 70"/>
          <p:cNvSpPr>
            <a:spLocks noChangeShapeType="1"/>
          </p:cNvSpPr>
          <p:nvPr/>
        </p:nvSpPr>
        <p:spPr bwMode="auto">
          <a:xfrm flipV="1">
            <a:off x="5704947" y="3764447"/>
            <a:ext cx="1034484" cy="7301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b="1"/>
          </a:p>
        </p:txBody>
      </p:sp>
      <p:sp>
        <p:nvSpPr>
          <p:cNvPr id="57" name="Rectangle 69"/>
          <p:cNvSpPr>
            <a:spLocks noChangeArrowheads="1"/>
          </p:cNvSpPr>
          <p:nvPr/>
        </p:nvSpPr>
        <p:spPr bwMode="auto">
          <a:xfrm>
            <a:off x="6092878" y="3764447"/>
            <a:ext cx="129310" cy="24337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8" name="Oval 68"/>
          <p:cNvSpPr>
            <a:spLocks noChangeArrowheads="1"/>
          </p:cNvSpPr>
          <p:nvPr/>
        </p:nvSpPr>
        <p:spPr bwMode="auto">
          <a:xfrm>
            <a:off x="6610121" y="4494559"/>
            <a:ext cx="1293105" cy="48674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→ (S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·)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altLang="zh-CN" sz="1600" b="1" dirty="0">
              <a:latin typeface="Arial" panose="020B0604020202020204" pitchFamily="34" charset="0"/>
            </a:endParaRPr>
          </a:p>
        </p:txBody>
      </p:sp>
      <p:sp>
        <p:nvSpPr>
          <p:cNvPr id="59" name="Line 67"/>
          <p:cNvSpPr>
            <a:spLocks noChangeShapeType="1"/>
          </p:cNvSpPr>
          <p:nvPr/>
        </p:nvSpPr>
        <p:spPr bwMode="auto">
          <a:xfrm flipV="1">
            <a:off x="5963568" y="4737930"/>
            <a:ext cx="64655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b="1"/>
          </a:p>
        </p:txBody>
      </p:sp>
      <p:sp>
        <p:nvSpPr>
          <p:cNvPr id="60" name="Rectangle 66"/>
          <p:cNvSpPr>
            <a:spLocks noChangeArrowheads="1"/>
          </p:cNvSpPr>
          <p:nvPr/>
        </p:nvSpPr>
        <p:spPr bwMode="auto">
          <a:xfrm>
            <a:off x="6222189" y="4372875"/>
            <a:ext cx="129310" cy="24571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altLang="zh-CN" sz="1600" b="1"/>
          </a:p>
          <a:p>
            <a:pPr eaLnBrk="0" hangingPunct="0"/>
            <a:endParaRPr lang="en-US" altLang="zh-CN" sz="1600" b="1">
              <a:latin typeface="Arial" panose="020B0604020202020204" pitchFamily="34" charset="0"/>
            </a:endParaRPr>
          </a:p>
        </p:txBody>
      </p:sp>
      <p:sp>
        <p:nvSpPr>
          <p:cNvPr id="61" name="Oval 65"/>
          <p:cNvSpPr>
            <a:spLocks noChangeArrowheads="1"/>
          </p:cNvSpPr>
          <p:nvPr/>
        </p:nvSpPr>
        <p:spPr bwMode="auto">
          <a:xfrm>
            <a:off x="8937710" y="4494559"/>
            <a:ext cx="1293105" cy="486742"/>
          </a:xfrm>
          <a:prstGeom prst="ellipse">
            <a:avLst/>
          </a:prstGeom>
          <a:solidFill>
            <a:srgbClr val="FFFF99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→ (S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)·S</a:t>
            </a:r>
            <a:endParaRPr lang="en-US" altLang="zh-CN" sz="16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62" name="Line 64"/>
          <p:cNvSpPr>
            <a:spLocks noChangeShapeType="1"/>
          </p:cNvSpPr>
          <p:nvPr/>
        </p:nvSpPr>
        <p:spPr bwMode="auto">
          <a:xfrm flipV="1">
            <a:off x="7903225" y="4737930"/>
            <a:ext cx="103448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b="1"/>
          </a:p>
        </p:txBody>
      </p:sp>
      <p:sp>
        <p:nvSpPr>
          <p:cNvPr id="63" name="Rectangle 63"/>
          <p:cNvSpPr>
            <a:spLocks noChangeArrowheads="1"/>
          </p:cNvSpPr>
          <p:nvPr/>
        </p:nvSpPr>
        <p:spPr bwMode="auto">
          <a:xfrm>
            <a:off x="8291157" y="4372875"/>
            <a:ext cx="129310" cy="24571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eaLnBrk="0" hangingPunct="0"/>
            <a:endParaRPr lang="en-US" altLang="zh-CN" sz="1600" b="1" dirty="0">
              <a:latin typeface="Arial" panose="020B0604020202020204" pitchFamily="34" charset="0"/>
            </a:endParaRPr>
          </a:p>
        </p:txBody>
      </p:sp>
      <p:sp>
        <p:nvSpPr>
          <p:cNvPr id="65" name="Rectangle 61"/>
          <p:cNvSpPr>
            <a:spLocks noChangeArrowheads="1"/>
          </p:cNvSpPr>
          <p:nvPr/>
        </p:nvSpPr>
        <p:spPr bwMode="auto">
          <a:xfrm>
            <a:off x="8549778" y="3764447"/>
            <a:ext cx="129310" cy="24337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919443" y="1286290"/>
                <a:ext cx="8496944" cy="5311062"/>
              </a:xfrm>
              <a:solidFill>
                <a:schemeClr val="bg1"/>
              </a:solid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LR(0)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项：</a:t>
                </a:r>
                <a:endParaRPr lang="en-US" altLang="zh-CN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→.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      	</a:t>
                </a:r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→.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  	</a:t>
                </a:r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	</a:t>
                </a:r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	</a:t>
                </a:r>
                <a:endParaRPr lang="en-US" altLang="zh-CN" sz="2000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→.</m:t>
                    </m:r>
                  </m:oMath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19443" y="1286290"/>
                <a:ext cx="8496944" cy="5311062"/>
              </a:xfrm>
              <a:blipFill rotWithShape="1">
                <a:blip r:embed="rId1"/>
                <a:stretch>
                  <a:fillRect l="-170" t="-271" r="-166" b="-2887"/>
                </a:stretch>
              </a:blip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  <a:endParaRPr lang="zh-CN" altLang="en-US" dirty="0"/>
          </a:p>
        </p:txBody>
      </p:sp>
      <p:sp>
        <p:nvSpPr>
          <p:cNvPr id="40" name="Oval 86"/>
          <p:cNvSpPr>
            <a:spLocks noChangeArrowheads="1"/>
          </p:cNvSpPr>
          <p:nvPr/>
        </p:nvSpPr>
        <p:spPr bwMode="auto">
          <a:xfrm>
            <a:off x="4670464" y="2182534"/>
            <a:ext cx="1293105" cy="48674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S’ →·S</a:t>
            </a:r>
            <a:endParaRPr lang="en-US" altLang="zh-CN" sz="1600" b="1">
              <a:latin typeface="Arial" panose="020B0604020202020204" pitchFamily="34" charset="0"/>
            </a:endParaRPr>
          </a:p>
        </p:txBody>
      </p:sp>
      <p:sp>
        <p:nvSpPr>
          <p:cNvPr id="41" name="Line 85"/>
          <p:cNvSpPr>
            <a:spLocks noChangeShapeType="1"/>
          </p:cNvSpPr>
          <p:nvPr/>
        </p:nvSpPr>
        <p:spPr bwMode="auto">
          <a:xfrm>
            <a:off x="5963569" y="2425905"/>
            <a:ext cx="7758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b="1"/>
          </a:p>
        </p:txBody>
      </p:sp>
      <p:sp>
        <p:nvSpPr>
          <p:cNvPr id="42" name="Rectangle 84"/>
          <p:cNvSpPr>
            <a:spLocks noChangeArrowheads="1"/>
          </p:cNvSpPr>
          <p:nvPr/>
        </p:nvSpPr>
        <p:spPr bwMode="auto">
          <a:xfrm>
            <a:off x="6222189" y="2060849"/>
            <a:ext cx="129310" cy="24571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altLang="zh-CN" sz="1600" b="1"/>
          </a:p>
          <a:p>
            <a:pPr eaLnBrk="0" hangingPunct="0"/>
            <a:endParaRPr lang="en-US" altLang="zh-CN" sz="1600" b="1">
              <a:latin typeface="Arial" panose="020B0604020202020204" pitchFamily="34" charset="0"/>
            </a:endParaRPr>
          </a:p>
        </p:txBody>
      </p:sp>
      <p:sp>
        <p:nvSpPr>
          <p:cNvPr id="43" name="Line 83"/>
          <p:cNvSpPr>
            <a:spLocks noChangeShapeType="1"/>
          </p:cNvSpPr>
          <p:nvPr/>
        </p:nvSpPr>
        <p:spPr bwMode="auto">
          <a:xfrm>
            <a:off x="4153221" y="2425905"/>
            <a:ext cx="51724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b="1"/>
          </a:p>
        </p:txBody>
      </p:sp>
      <p:sp>
        <p:nvSpPr>
          <p:cNvPr id="44" name="Oval 82"/>
          <p:cNvSpPr>
            <a:spLocks noChangeArrowheads="1"/>
          </p:cNvSpPr>
          <p:nvPr/>
        </p:nvSpPr>
        <p:spPr bwMode="auto">
          <a:xfrm>
            <a:off x="6739432" y="2182534"/>
            <a:ext cx="1293105" cy="48674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S’ →S·</a:t>
            </a:r>
            <a:endParaRPr lang="en-US" altLang="zh-CN" sz="1600" b="1" dirty="0">
              <a:latin typeface="Arial" panose="020B0604020202020204" pitchFamily="34" charset="0"/>
            </a:endParaRPr>
          </a:p>
        </p:txBody>
      </p:sp>
      <p:sp>
        <p:nvSpPr>
          <p:cNvPr id="45" name="Line 81"/>
          <p:cNvSpPr>
            <a:spLocks noChangeShapeType="1"/>
          </p:cNvSpPr>
          <p:nvPr/>
        </p:nvSpPr>
        <p:spPr bwMode="auto">
          <a:xfrm>
            <a:off x="5317015" y="2669276"/>
            <a:ext cx="0" cy="48674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b="1"/>
          </a:p>
        </p:txBody>
      </p:sp>
      <p:sp>
        <p:nvSpPr>
          <p:cNvPr id="46" name="Rectangle 80"/>
          <p:cNvSpPr>
            <a:spLocks noChangeArrowheads="1"/>
          </p:cNvSpPr>
          <p:nvPr/>
        </p:nvSpPr>
        <p:spPr bwMode="auto">
          <a:xfrm>
            <a:off x="5058394" y="2790962"/>
            <a:ext cx="129310" cy="24337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47" name="Oval 79"/>
          <p:cNvSpPr>
            <a:spLocks noChangeArrowheads="1"/>
          </p:cNvSpPr>
          <p:nvPr/>
        </p:nvSpPr>
        <p:spPr bwMode="auto">
          <a:xfrm>
            <a:off x="4670464" y="3156018"/>
            <a:ext cx="1293105" cy="48674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→·(S)S</a:t>
            </a:r>
            <a:endParaRPr lang="en-US" altLang="zh-CN" sz="1600" b="1" dirty="0">
              <a:latin typeface="Arial" panose="020B0604020202020204" pitchFamily="34" charset="0"/>
            </a:endParaRPr>
          </a:p>
        </p:txBody>
      </p:sp>
      <p:sp>
        <p:nvSpPr>
          <p:cNvPr id="48" name="Oval 78"/>
          <p:cNvSpPr>
            <a:spLocks noChangeArrowheads="1"/>
          </p:cNvSpPr>
          <p:nvPr/>
        </p:nvSpPr>
        <p:spPr bwMode="auto">
          <a:xfrm>
            <a:off x="6610121" y="3399389"/>
            <a:ext cx="1293105" cy="48674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 →·</a:t>
            </a:r>
            <a:endParaRPr lang="en-US" altLang="zh-CN" sz="1600" b="1">
              <a:latin typeface="Arial" panose="020B0604020202020204" pitchFamily="34" charset="0"/>
            </a:endParaRPr>
          </a:p>
        </p:txBody>
      </p:sp>
      <p:sp>
        <p:nvSpPr>
          <p:cNvPr id="49" name="Line 77"/>
          <p:cNvSpPr>
            <a:spLocks noChangeShapeType="1"/>
          </p:cNvSpPr>
          <p:nvPr/>
        </p:nvSpPr>
        <p:spPr bwMode="auto">
          <a:xfrm>
            <a:off x="5575636" y="2669277"/>
            <a:ext cx="1163794" cy="85179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b="1"/>
          </a:p>
        </p:txBody>
      </p:sp>
      <p:sp>
        <p:nvSpPr>
          <p:cNvPr id="50" name="Rectangle 76"/>
          <p:cNvSpPr>
            <a:spLocks noChangeArrowheads="1"/>
          </p:cNvSpPr>
          <p:nvPr/>
        </p:nvSpPr>
        <p:spPr bwMode="auto">
          <a:xfrm>
            <a:off x="5963568" y="2669277"/>
            <a:ext cx="129310" cy="24337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1" name="Oval 75"/>
          <p:cNvSpPr>
            <a:spLocks noChangeArrowheads="1"/>
          </p:cNvSpPr>
          <p:nvPr/>
        </p:nvSpPr>
        <p:spPr bwMode="auto">
          <a:xfrm>
            <a:off x="4670464" y="4494559"/>
            <a:ext cx="1293105" cy="48674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 → (·S)S</a:t>
            </a:r>
            <a:endParaRPr lang="en-US" altLang="zh-CN" sz="1600" b="1">
              <a:latin typeface="Arial" panose="020B0604020202020204" pitchFamily="34" charset="0"/>
            </a:endParaRPr>
          </a:p>
        </p:txBody>
      </p:sp>
      <p:sp>
        <p:nvSpPr>
          <p:cNvPr id="52" name="Line 74"/>
          <p:cNvSpPr>
            <a:spLocks noChangeShapeType="1"/>
          </p:cNvSpPr>
          <p:nvPr/>
        </p:nvSpPr>
        <p:spPr bwMode="auto">
          <a:xfrm>
            <a:off x="5187705" y="3642761"/>
            <a:ext cx="0" cy="85179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b="1"/>
          </a:p>
        </p:txBody>
      </p:sp>
      <p:sp>
        <p:nvSpPr>
          <p:cNvPr id="53" name="Line 73"/>
          <p:cNvSpPr>
            <a:spLocks noChangeShapeType="1"/>
          </p:cNvSpPr>
          <p:nvPr/>
        </p:nvSpPr>
        <p:spPr bwMode="auto">
          <a:xfrm flipV="1">
            <a:off x="5446326" y="3642761"/>
            <a:ext cx="0" cy="85179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b="1"/>
          </a:p>
        </p:txBody>
      </p:sp>
      <p:sp>
        <p:nvSpPr>
          <p:cNvPr id="54" name="Rectangle 72"/>
          <p:cNvSpPr>
            <a:spLocks noChangeArrowheads="1"/>
          </p:cNvSpPr>
          <p:nvPr/>
        </p:nvSpPr>
        <p:spPr bwMode="auto">
          <a:xfrm>
            <a:off x="5575636" y="3886132"/>
            <a:ext cx="129310" cy="24337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5" name="Rectangle 71"/>
          <p:cNvSpPr>
            <a:spLocks noChangeArrowheads="1"/>
          </p:cNvSpPr>
          <p:nvPr/>
        </p:nvSpPr>
        <p:spPr bwMode="auto">
          <a:xfrm>
            <a:off x="4929084" y="3886132"/>
            <a:ext cx="129310" cy="24337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altLang="zh-CN" sz="1600" b="1">
              <a:latin typeface="Arial" panose="020B0604020202020204" pitchFamily="34" charset="0"/>
            </a:endParaRPr>
          </a:p>
        </p:txBody>
      </p:sp>
      <p:sp>
        <p:nvSpPr>
          <p:cNvPr id="56" name="Line 70"/>
          <p:cNvSpPr>
            <a:spLocks noChangeShapeType="1"/>
          </p:cNvSpPr>
          <p:nvPr/>
        </p:nvSpPr>
        <p:spPr bwMode="auto">
          <a:xfrm flipV="1">
            <a:off x="5704947" y="3764447"/>
            <a:ext cx="1034484" cy="7301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b="1"/>
          </a:p>
        </p:txBody>
      </p:sp>
      <p:sp>
        <p:nvSpPr>
          <p:cNvPr id="57" name="Rectangle 69"/>
          <p:cNvSpPr>
            <a:spLocks noChangeArrowheads="1"/>
          </p:cNvSpPr>
          <p:nvPr/>
        </p:nvSpPr>
        <p:spPr bwMode="auto">
          <a:xfrm>
            <a:off x="6092878" y="3764447"/>
            <a:ext cx="129310" cy="24337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8" name="Oval 68"/>
          <p:cNvSpPr>
            <a:spLocks noChangeArrowheads="1"/>
          </p:cNvSpPr>
          <p:nvPr/>
        </p:nvSpPr>
        <p:spPr bwMode="auto">
          <a:xfrm>
            <a:off x="6610121" y="4494559"/>
            <a:ext cx="1293105" cy="48674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→ (S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·)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altLang="zh-CN" sz="1600" b="1" dirty="0">
              <a:latin typeface="Arial" panose="020B0604020202020204" pitchFamily="34" charset="0"/>
            </a:endParaRPr>
          </a:p>
        </p:txBody>
      </p:sp>
      <p:sp>
        <p:nvSpPr>
          <p:cNvPr id="59" name="Line 67"/>
          <p:cNvSpPr>
            <a:spLocks noChangeShapeType="1"/>
          </p:cNvSpPr>
          <p:nvPr/>
        </p:nvSpPr>
        <p:spPr bwMode="auto">
          <a:xfrm flipV="1">
            <a:off x="5963568" y="4737930"/>
            <a:ext cx="64655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b="1"/>
          </a:p>
        </p:txBody>
      </p:sp>
      <p:sp>
        <p:nvSpPr>
          <p:cNvPr id="60" name="Rectangle 66"/>
          <p:cNvSpPr>
            <a:spLocks noChangeArrowheads="1"/>
          </p:cNvSpPr>
          <p:nvPr/>
        </p:nvSpPr>
        <p:spPr bwMode="auto">
          <a:xfrm>
            <a:off x="6222189" y="4372875"/>
            <a:ext cx="129310" cy="24571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altLang="zh-CN" sz="1600" b="1"/>
          </a:p>
          <a:p>
            <a:pPr eaLnBrk="0" hangingPunct="0"/>
            <a:endParaRPr lang="en-US" altLang="zh-CN" sz="1600" b="1">
              <a:latin typeface="Arial" panose="020B0604020202020204" pitchFamily="34" charset="0"/>
            </a:endParaRPr>
          </a:p>
        </p:txBody>
      </p:sp>
      <p:sp>
        <p:nvSpPr>
          <p:cNvPr id="61" name="Oval 65"/>
          <p:cNvSpPr>
            <a:spLocks noChangeArrowheads="1"/>
          </p:cNvSpPr>
          <p:nvPr/>
        </p:nvSpPr>
        <p:spPr bwMode="auto">
          <a:xfrm>
            <a:off x="8937710" y="4494559"/>
            <a:ext cx="1293105" cy="48674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→ (S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)·S</a:t>
            </a:r>
            <a:endParaRPr lang="en-US" altLang="zh-CN" sz="16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62" name="Line 64"/>
          <p:cNvSpPr>
            <a:spLocks noChangeShapeType="1"/>
          </p:cNvSpPr>
          <p:nvPr/>
        </p:nvSpPr>
        <p:spPr bwMode="auto">
          <a:xfrm flipV="1">
            <a:off x="7903225" y="4737930"/>
            <a:ext cx="103448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b="1"/>
          </a:p>
        </p:txBody>
      </p:sp>
      <p:sp>
        <p:nvSpPr>
          <p:cNvPr id="63" name="Rectangle 63"/>
          <p:cNvSpPr>
            <a:spLocks noChangeArrowheads="1"/>
          </p:cNvSpPr>
          <p:nvPr/>
        </p:nvSpPr>
        <p:spPr bwMode="auto">
          <a:xfrm>
            <a:off x="8291157" y="4372875"/>
            <a:ext cx="129310" cy="24571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eaLnBrk="0" hangingPunct="0"/>
            <a:endParaRPr lang="en-US" altLang="zh-CN" sz="1600" b="1" dirty="0">
              <a:latin typeface="Arial" panose="020B0604020202020204" pitchFamily="34" charset="0"/>
            </a:endParaRPr>
          </a:p>
        </p:txBody>
      </p:sp>
      <p:sp>
        <p:nvSpPr>
          <p:cNvPr id="64" name="Line 62"/>
          <p:cNvSpPr>
            <a:spLocks noChangeShapeType="1"/>
          </p:cNvSpPr>
          <p:nvPr/>
        </p:nvSpPr>
        <p:spPr bwMode="auto">
          <a:xfrm flipH="1" flipV="1">
            <a:off x="7773915" y="3764447"/>
            <a:ext cx="1551726" cy="7301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b="1"/>
          </a:p>
        </p:txBody>
      </p:sp>
      <p:sp>
        <p:nvSpPr>
          <p:cNvPr id="65" name="Rectangle 61"/>
          <p:cNvSpPr>
            <a:spLocks noChangeArrowheads="1"/>
          </p:cNvSpPr>
          <p:nvPr/>
        </p:nvSpPr>
        <p:spPr bwMode="auto">
          <a:xfrm>
            <a:off x="8549778" y="3764447"/>
            <a:ext cx="129310" cy="24337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69" name="Arc 57"/>
          <p:cNvSpPr/>
          <p:nvPr/>
        </p:nvSpPr>
        <p:spPr bwMode="auto">
          <a:xfrm rot="5090164">
            <a:off x="5482970" y="2151423"/>
            <a:ext cx="2254303" cy="4910925"/>
          </a:xfrm>
          <a:custGeom>
            <a:avLst/>
            <a:gdLst>
              <a:gd name="G0" fmla="+- 14321 0 0"/>
              <a:gd name="G1" fmla="+- 17995 0 0"/>
              <a:gd name="G2" fmla="+- 21600 0 0"/>
              <a:gd name="T0" fmla="*/ 26268 w 35921"/>
              <a:gd name="T1" fmla="*/ 0 h 39595"/>
              <a:gd name="T2" fmla="*/ 0 w 35921"/>
              <a:gd name="T3" fmla="*/ 34165 h 39595"/>
              <a:gd name="T4" fmla="*/ 14321 w 35921"/>
              <a:gd name="T5" fmla="*/ 17995 h 39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5921" h="39595" fill="none" extrusionOk="0">
                <a:moveTo>
                  <a:pt x="26268" y="-1"/>
                </a:moveTo>
                <a:cubicBezTo>
                  <a:pt x="32297" y="4002"/>
                  <a:pt x="35921" y="10758"/>
                  <a:pt x="35921" y="17995"/>
                </a:cubicBezTo>
                <a:cubicBezTo>
                  <a:pt x="35921" y="29924"/>
                  <a:pt x="26250" y="39595"/>
                  <a:pt x="14321" y="39595"/>
                </a:cubicBezTo>
                <a:cubicBezTo>
                  <a:pt x="9044" y="39595"/>
                  <a:pt x="3950" y="37663"/>
                  <a:pt x="-1" y="34165"/>
                </a:cubicBezTo>
              </a:path>
              <a:path w="35921" h="39595" stroke="0" extrusionOk="0">
                <a:moveTo>
                  <a:pt x="26268" y="-1"/>
                </a:moveTo>
                <a:cubicBezTo>
                  <a:pt x="32297" y="4002"/>
                  <a:pt x="35921" y="10758"/>
                  <a:pt x="35921" y="17995"/>
                </a:cubicBezTo>
                <a:cubicBezTo>
                  <a:pt x="35921" y="29924"/>
                  <a:pt x="26250" y="39595"/>
                  <a:pt x="14321" y="39595"/>
                </a:cubicBezTo>
                <a:cubicBezTo>
                  <a:pt x="9044" y="39595"/>
                  <a:pt x="3950" y="37663"/>
                  <a:pt x="-1" y="34165"/>
                </a:cubicBezTo>
                <a:lnTo>
                  <a:pt x="14321" y="17995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b="1"/>
          </a:p>
        </p:txBody>
      </p:sp>
      <p:sp>
        <p:nvSpPr>
          <p:cNvPr id="70" name="Rectangle 56"/>
          <p:cNvSpPr>
            <a:spLocks noChangeArrowheads="1"/>
          </p:cNvSpPr>
          <p:nvPr/>
        </p:nvSpPr>
        <p:spPr bwMode="auto">
          <a:xfrm>
            <a:off x="6480810" y="5421243"/>
            <a:ext cx="129310" cy="24337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1" name="Line 55"/>
          <p:cNvSpPr>
            <a:spLocks noChangeShapeType="1"/>
          </p:cNvSpPr>
          <p:nvPr/>
        </p:nvSpPr>
        <p:spPr bwMode="auto">
          <a:xfrm flipV="1">
            <a:off x="4727934" y="3573338"/>
            <a:ext cx="201150" cy="6942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b="1" dirty="0"/>
          </a:p>
        </p:txBody>
      </p:sp>
      <p:sp>
        <p:nvSpPr>
          <p:cNvPr id="36" name="Oval 60"/>
          <p:cNvSpPr>
            <a:spLocks noChangeArrowheads="1"/>
          </p:cNvSpPr>
          <p:nvPr/>
        </p:nvSpPr>
        <p:spPr bwMode="auto">
          <a:xfrm>
            <a:off x="8808400" y="2790961"/>
            <a:ext cx="1422415" cy="486742"/>
          </a:xfrm>
          <a:prstGeom prst="ellipse">
            <a:avLst/>
          </a:prstGeom>
          <a:solidFill>
            <a:srgbClr val="FFFF99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 → (S) S·</a:t>
            </a:r>
            <a:endParaRPr lang="en-US" altLang="zh-CN" sz="1600" b="1">
              <a:latin typeface="Arial" panose="020B0604020202020204" pitchFamily="34" charset="0"/>
            </a:endParaRPr>
          </a:p>
        </p:txBody>
      </p:sp>
      <p:sp>
        <p:nvSpPr>
          <p:cNvPr id="37" name="Line 59"/>
          <p:cNvSpPr>
            <a:spLocks noChangeShapeType="1"/>
          </p:cNvSpPr>
          <p:nvPr/>
        </p:nvSpPr>
        <p:spPr bwMode="auto">
          <a:xfrm flipV="1">
            <a:off x="9584262" y="3277704"/>
            <a:ext cx="0" cy="121685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b="1"/>
          </a:p>
        </p:txBody>
      </p:sp>
      <p:sp>
        <p:nvSpPr>
          <p:cNvPr id="38" name="Rectangle 58"/>
          <p:cNvSpPr>
            <a:spLocks noChangeArrowheads="1"/>
          </p:cNvSpPr>
          <p:nvPr/>
        </p:nvSpPr>
        <p:spPr bwMode="auto">
          <a:xfrm>
            <a:off x="9713572" y="3764447"/>
            <a:ext cx="129310" cy="24571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altLang="zh-CN" sz="1600" b="1" dirty="0"/>
          </a:p>
          <a:p>
            <a:pPr eaLnBrk="0" hangingPunct="0"/>
            <a:endParaRPr lang="en-US" altLang="zh-CN" sz="1600" b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69" grpId="0" animBg="1"/>
      <p:bldP spid="70" grpId="0" animBg="1"/>
      <p:bldP spid="71" grpId="0" animBg="1"/>
      <p:bldP spid="36" grpId="0" animBg="1"/>
      <p:bldP spid="37" grpId="0" animBg="1"/>
      <p:bldP spid="3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自底向上的分析方法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43" name="Rectangle 3"/>
              <p:cNvSpPr>
                <a:spLocks noGrp="1" noChangeArrowheads="1"/>
              </p:cNvSpPr>
              <p:nvPr>
                <p:ph idx="1"/>
              </p:nvPr>
            </p:nvSpPr>
            <p:spPr>
              <a:solidFill>
                <a:schemeClr val="bg1"/>
              </a:solid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rgbClr val="FF0000"/>
                    </a:solidFill>
                  </a:rPr>
                  <a:t>在自底向上的分析方法</a:t>
                </a:r>
                <a:r>
                  <a:rPr lang="zh-CN" altLang="en-US" sz="2400" dirty="0"/>
                  <a:t>中除了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accept</a:t>
                </a:r>
                <a:r>
                  <a:rPr lang="zh-CN" altLang="en-US" sz="2400" dirty="0"/>
                  <a:t>以外还有两个允许的动作：</a:t>
                </a:r>
                <a:endParaRPr lang="en-US" altLang="zh-CN" sz="2400" dirty="0"/>
              </a:p>
              <a:p>
                <a:pPr lvl="1" eaLnBrk="1" hangingPunct="1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rgbClr val="FF0000"/>
                    </a:solidFill>
                  </a:rPr>
                  <a:t>移进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shift</a:t>
                </a:r>
                <a:r>
                  <a:rPr lang="zh-CN" altLang="en-US" sz="2400" dirty="0"/>
                  <a:t>：将终结符从输入的左侧移进到分析栈的顶部</a:t>
                </a:r>
                <a:endParaRPr lang="en-US" altLang="zh-CN" sz="2400" dirty="0"/>
              </a:p>
              <a:p>
                <a:pPr lvl="1" eaLnBrk="1" hangingPunct="1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rgbClr val="FF0000"/>
                    </a:solidFill>
                  </a:rPr>
                  <a:t>归约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reduce</a:t>
                </a:r>
                <a:r>
                  <a:rPr lang="zh-CN" altLang="en-US" sz="2400" dirty="0"/>
                  <a:t>：假设有产生式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CN" altLang="en-US" sz="2400" dirty="0"/>
                  <a:t>，将栈顶的串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CN" altLang="en-US" sz="2400" dirty="0"/>
                  <a:t>归约为非终结符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/>
                  <a:t>。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归约是推导的逆过程</a:t>
                </a:r>
                <a:r>
                  <a:rPr lang="zh-CN" altLang="en-US" sz="2400" dirty="0"/>
                  <a:t>。</a:t>
                </a:r>
                <a:endParaRPr lang="en-US" altLang="zh-CN" sz="2400" dirty="0"/>
              </a:p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400" dirty="0"/>
                  <a:t>因此，自底向上的分析程序也被称为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移进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-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归约分析</a:t>
                </a:r>
                <a:r>
                  <a:rPr lang="zh-CN" altLang="en-US" sz="2400" dirty="0"/>
                  <a:t>程序。</a:t>
                </a:r>
                <a:endParaRPr lang="en-US" altLang="zh-CN" sz="2400" dirty="0"/>
              </a:p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400" dirty="0"/>
                  <a:t>自底向上的分析程序需要为文法增加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新的开始符号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/>
                  <a:t>。</a:t>
                </a:r>
                <a:endParaRPr lang="en-US" altLang="zh-CN" sz="2400" dirty="0"/>
              </a:p>
              <a:p>
                <a:pPr marL="0" indent="0" algn="ctr" eaLnBrk="1" hangingPunct="1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</m:t>
                      </m:r>
                    </m:oMath>
                  </m:oMathPara>
                </a14:m>
                <a:endParaRPr lang="en-US" altLang="zh-CN" dirty="0"/>
              </a:p>
              <a:p>
                <a:pPr lvl="1">
                  <a:buFontTx/>
                  <a:buNone/>
                </a:pPr>
                <a:r>
                  <a:rPr lang="en-US" altLang="zh-CN" dirty="0"/>
                  <a:t>		 		</a:t>
                </a:r>
                <a:endParaRPr lang="en-US" altLang="zh-CN" dirty="0"/>
              </a:p>
              <a:p>
                <a:pPr marL="0" indent="0" eaLnBrk="1" hangingPunct="1">
                  <a:lnSpc>
                    <a:spcPct val="150000"/>
                  </a:lnSpc>
                  <a:buNone/>
                </a:pPr>
                <a:endParaRPr lang="en-US" altLang="zh-CN" sz="2400" dirty="0"/>
              </a:p>
            </p:txBody>
          </p:sp>
        </mc:Choice>
        <mc:Fallback>
          <p:sp>
            <p:nvSpPr>
              <p:cNvPr id="10243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33" t="-284" r="-127" b="-3399"/>
                </a:stretch>
              </a:blip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919443" y="1286290"/>
                <a:ext cx="8496944" cy="5311062"/>
              </a:xfrm>
              <a:solidFill>
                <a:schemeClr val="bg1"/>
              </a:solid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LR(0)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项：</a:t>
                </a:r>
                <a:endParaRPr lang="en-US" altLang="zh-CN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→.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      	</a:t>
                </a:r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→.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  	</a:t>
                </a:r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	</a:t>
                </a:r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	</a:t>
                </a:r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→.</m:t>
                    </m:r>
                  </m:oMath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19443" y="1286290"/>
                <a:ext cx="8496944" cy="5311062"/>
              </a:xfrm>
              <a:blipFill rotWithShape="1">
                <a:blip r:embed="rId1"/>
                <a:stretch>
                  <a:fillRect l="-170" t="-271" r="-166" b="-2887"/>
                </a:stretch>
              </a:blip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  <a:endParaRPr lang="zh-CN" altLang="en-US" dirty="0"/>
          </a:p>
        </p:txBody>
      </p:sp>
      <p:sp>
        <p:nvSpPr>
          <p:cNvPr id="40" name="Oval 86"/>
          <p:cNvSpPr>
            <a:spLocks noChangeArrowheads="1"/>
          </p:cNvSpPr>
          <p:nvPr/>
        </p:nvSpPr>
        <p:spPr bwMode="auto">
          <a:xfrm>
            <a:off x="4670464" y="2182534"/>
            <a:ext cx="1293105" cy="48674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S’ →·S</a:t>
            </a:r>
            <a:endParaRPr lang="en-US" altLang="zh-CN" sz="1600" b="1">
              <a:latin typeface="Arial" panose="020B0604020202020204" pitchFamily="34" charset="0"/>
            </a:endParaRPr>
          </a:p>
        </p:txBody>
      </p:sp>
      <p:sp>
        <p:nvSpPr>
          <p:cNvPr id="41" name="Line 85"/>
          <p:cNvSpPr>
            <a:spLocks noChangeShapeType="1"/>
          </p:cNvSpPr>
          <p:nvPr/>
        </p:nvSpPr>
        <p:spPr bwMode="auto">
          <a:xfrm>
            <a:off x="5963569" y="2425905"/>
            <a:ext cx="7758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b="1"/>
          </a:p>
        </p:txBody>
      </p:sp>
      <p:sp>
        <p:nvSpPr>
          <p:cNvPr id="42" name="Rectangle 84"/>
          <p:cNvSpPr>
            <a:spLocks noChangeArrowheads="1"/>
          </p:cNvSpPr>
          <p:nvPr/>
        </p:nvSpPr>
        <p:spPr bwMode="auto">
          <a:xfrm>
            <a:off x="6222189" y="2060849"/>
            <a:ext cx="129310" cy="24571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altLang="zh-CN" sz="1600" b="1"/>
          </a:p>
          <a:p>
            <a:pPr eaLnBrk="0" hangingPunct="0"/>
            <a:endParaRPr lang="en-US" altLang="zh-CN" sz="1600" b="1">
              <a:latin typeface="Arial" panose="020B0604020202020204" pitchFamily="34" charset="0"/>
            </a:endParaRPr>
          </a:p>
        </p:txBody>
      </p:sp>
      <p:sp>
        <p:nvSpPr>
          <p:cNvPr id="43" name="Line 83"/>
          <p:cNvSpPr>
            <a:spLocks noChangeShapeType="1"/>
          </p:cNvSpPr>
          <p:nvPr/>
        </p:nvSpPr>
        <p:spPr bwMode="auto">
          <a:xfrm>
            <a:off x="4153221" y="2425905"/>
            <a:ext cx="51724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b="1"/>
          </a:p>
        </p:txBody>
      </p:sp>
      <p:sp>
        <p:nvSpPr>
          <p:cNvPr id="44" name="Oval 82"/>
          <p:cNvSpPr>
            <a:spLocks noChangeArrowheads="1"/>
          </p:cNvSpPr>
          <p:nvPr/>
        </p:nvSpPr>
        <p:spPr bwMode="auto">
          <a:xfrm>
            <a:off x="6739432" y="2182534"/>
            <a:ext cx="1293105" cy="486742"/>
          </a:xfrm>
          <a:prstGeom prst="ellipse">
            <a:avLst/>
          </a:prstGeom>
          <a:solidFill>
            <a:srgbClr val="FFFF00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S’ →S·</a:t>
            </a:r>
            <a:endParaRPr lang="en-US" altLang="zh-CN" sz="1600" b="1" dirty="0">
              <a:latin typeface="Arial" panose="020B0604020202020204" pitchFamily="34" charset="0"/>
            </a:endParaRPr>
          </a:p>
        </p:txBody>
      </p:sp>
      <p:sp>
        <p:nvSpPr>
          <p:cNvPr id="45" name="Line 81"/>
          <p:cNvSpPr>
            <a:spLocks noChangeShapeType="1"/>
          </p:cNvSpPr>
          <p:nvPr/>
        </p:nvSpPr>
        <p:spPr bwMode="auto">
          <a:xfrm>
            <a:off x="5317015" y="2669276"/>
            <a:ext cx="0" cy="48674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b="1"/>
          </a:p>
        </p:txBody>
      </p:sp>
      <p:sp>
        <p:nvSpPr>
          <p:cNvPr id="46" name="Rectangle 80"/>
          <p:cNvSpPr>
            <a:spLocks noChangeArrowheads="1"/>
          </p:cNvSpPr>
          <p:nvPr/>
        </p:nvSpPr>
        <p:spPr bwMode="auto">
          <a:xfrm>
            <a:off x="5058394" y="2790962"/>
            <a:ext cx="129310" cy="24337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47" name="Oval 79"/>
          <p:cNvSpPr>
            <a:spLocks noChangeArrowheads="1"/>
          </p:cNvSpPr>
          <p:nvPr/>
        </p:nvSpPr>
        <p:spPr bwMode="auto">
          <a:xfrm>
            <a:off x="4670464" y="3156018"/>
            <a:ext cx="1293105" cy="48674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→·(S)S</a:t>
            </a:r>
            <a:endParaRPr lang="en-US" altLang="zh-CN" sz="1600" b="1" dirty="0">
              <a:latin typeface="Arial" panose="020B0604020202020204" pitchFamily="34" charset="0"/>
            </a:endParaRPr>
          </a:p>
        </p:txBody>
      </p:sp>
      <p:sp>
        <p:nvSpPr>
          <p:cNvPr id="48" name="Oval 78"/>
          <p:cNvSpPr>
            <a:spLocks noChangeArrowheads="1"/>
          </p:cNvSpPr>
          <p:nvPr/>
        </p:nvSpPr>
        <p:spPr bwMode="auto">
          <a:xfrm>
            <a:off x="6610121" y="3399389"/>
            <a:ext cx="1293105" cy="486742"/>
          </a:xfrm>
          <a:prstGeom prst="ellipse">
            <a:avLst/>
          </a:prstGeom>
          <a:solidFill>
            <a:srgbClr val="FFFF00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→·</a:t>
            </a:r>
            <a:endParaRPr lang="en-US" altLang="zh-CN" sz="1600" b="1" dirty="0">
              <a:latin typeface="Arial" panose="020B0604020202020204" pitchFamily="34" charset="0"/>
            </a:endParaRPr>
          </a:p>
        </p:txBody>
      </p:sp>
      <p:sp>
        <p:nvSpPr>
          <p:cNvPr id="49" name="Line 77"/>
          <p:cNvSpPr>
            <a:spLocks noChangeShapeType="1"/>
          </p:cNvSpPr>
          <p:nvPr/>
        </p:nvSpPr>
        <p:spPr bwMode="auto">
          <a:xfrm>
            <a:off x="5575636" y="2669277"/>
            <a:ext cx="1163794" cy="85179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b="1"/>
          </a:p>
        </p:txBody>
      </p:sp>
      <p:sp>
        <p:nvSpPr>
          <p:cNvPr id="50" name="Rectangle 76"/>
          <p:cNvSpPr>
            <a:spLocks noChangeArrowheads="1"/>
          </p:cNvSpPr>
          <p:nvPr/>
        </p:nvSpPr>
        <p:spPr bwMode="auto">
          <a:xfrm>
            <a:off x="5963568" y="2669277"/>
            <a:ext cx="129310" cy="24337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1" name="Oval 75"/>
          <p:cNvSpPr>
            <a:spLocks noChangeArrowheads="1"/>
          </p:cNvSpPr>
          <p:nvPr/>
        </p:nvSpPr>
        <p:spPr bwMode="auto">
          <a:xfrm>
            <a:off x="4670464" y="4494559"/>
            <a:ext cx="1293105" cy="48674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 → (·S)S</a:t>
            </a:r>
            <a:endParaRPr lang="en-US" altLang="zh-CN" sz="1600" b="1">
              <a:latin typeface="Arial" panose="020B0604020202020204" pitchFamily="34" charset="0"/>
            </a:endParaRPr>
          </a:p>
        </p:txBody>
      </p:sp>
      <p:sp>
        <p:nvSpPr>
          <p:cNvPr id="52" name="Line 74"/>
          <p:cNvSpPr>
            <a:spLocks noChangeShapeType="1"/>
          </p:cNvSpPr>
          <p:nvPr/>
        </p:nvSpPr>
        <p:spPr bwMode="auto">
          <a:xfrm>
            <a:off x="5187705" y="3642761"/>
            <a:ext cx="0" cy="85179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b="1"/>
          </a:p>
        </p:txBody>
      </p:sp>
      <p:sp>
        <p:nvSpPr>
          <p:cNvPr id="53" name="Line 73"/>
          <p:cNvSpPr>
            <a:spLocks noChangeShapeType="1"/>
          </p:cNvSpPr>
          <p:nvPr/>
        </p:nvSpPr>
        <p:spPr bwMode="auto">
          <a:xfrm flipV="1">
            <a:off x="5446326" y="3642761"/>
            <a:ext cx="0" cy="85179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b="1"/>
          </a:p>
        </p:txBody>
      </p:sp>
      <p:sp>
        <p:nvSpPr>
          <p:cNvPr id="54" name="Rectangle 72"/>
          <p:cNvSpPr>
            <a:spLocks noChangeArrowheads="1"/>
          </p:cNvSpPr>
          <p:nvPr/>
        </p:nvSpPr>
        <p:spPr bwMode="auto">
          <a:xfrm>
            <a:off x="5575636" y="3886132"/>
            <a:ext cx="129310" cy="24337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5" name="Rectangle 71"/>
          <p:cNvSpPr>
            <a:spLocks noChangeArrowheads="1"/>
          </p:cNvSpPr>
          <p:nvPr/>
        </p:nvSpPr>
        <p:spPr bwMode="auto">
          <a:xfrm>
            <a:off x="4929084" y="3886132"/>
            <a:ext cx="129310" cy="24337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altLang="zh-CN" sz="1600" b="1">
              <a:latin typeface="Arial" panose="020B0604020202020204" pitchFamily="34" charset="0"/>
            </a:endParaRPr>
          </a:p>
        </p:txBody>
      </p:sp>
      <p:sp>
        <p:nvSpPr>
          <p:cNvPr id="56" name="Line 70"/>
          <p:cNvSpPr>
            <a:spLocks noChangeShapeType="1"/>
          </p:cNvSpPr>
          <p:nvPr/>
        </p:nvSpPr>
        <p:spPr bwMode="auto">
          <a:xfrm flipV="1">
            <a:off x="5704947" y="3764447"/>
            <a:ext cx="1034484" cy="7301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b="1"/>
          </a:p>
        </p:txBody>
      </p:sp>
      <p:sp>
        <p:nvSpPr>
          <p:cNvPr id="57" name="Rectangle 69"/>
          <p:cNvSpPr>
            <a:spLocks noChangeArrowheads="1"/>
          </p:cNvSpPr>
          <p:nvPr/>
        </p:nvSpPr>
        <p:spPr bwMode="auto">
          <a:xfrm>
            <a:off x="6092878" y="3764447"/>
            <a:ext cx="129310" cy="24337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8" name="Oval 68"/>
          <p:cNvSpPr>
            <a:spLocks noChangeArrowheads="1"/>
          </p:cNvSpPr>
          <p:nvPr/>
        </p:nvSpPr>
        <p:spPr bwMode="auto">
          <a:xfrm>
            <a:off x="6610121" y="4494559"/>
            <a:ext cx="1293105" cy="48674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 → (S·)S</a:t>
            </a:r>
            <a:endParaRPr lang="en-US" altLang="zh-CN" sz="1600" b="1">
              <a:latin typeface="Arial" panose="020B0604020202020204" pitchFamily="34" charset="0"/>
            </a:endParaRPr>
          </a:p>
        </p:txBody>
      </p:sp>
      <p:sp>
        <p:nvSpPr>
          <p:cNvPr id="59" name="Line 67"/>
          <p:cNvSpPr>
            <a:spLocks noChangeShapeType="1"/>
          </p:cNvSpPr>
          <p:nvPr/>
        </p:nvSpPr>
        <p:spPr bwMode="auto">
          <a:xfrm flipV="1">
            <a:off x="5963568" y="4737930"/>
            <a:ext cx="64655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b="1"/>
          </a:p>
        </p:txBody>
      </p:sp>
      <p:sp>
        <p:nvSpPr>
          <p:cNvPr id="60" name="Rectangle 66"/>
          <p:cNvSpPr>
            <a:spLocks noChangeArrowheads="1"/>
          </p:cNvSpPr>
          <p:nvPr/>
        </p:nvSpPr>
        <p:spPr bwMode="auto">
          <a:xfrm>
            <a:off x="6222189" y="4372875"/>
            <a:ext cx="129310" cy="24571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altLang="zh-CN" sz="1600" b="1"/>
          </a:p>
          <a:p>
            <a:pPr eaLnBrk="0" hangingPunct="0"/>
            <a:endParaRPr lang="en-US" altLang="zh-CN" sz="1600" b="1">
              <a:latin typeface="Arial" panose="020B0604020202020204" pitchFamily="34" charset="0"/>
            </a:endParaRPr>
          </a:p>
        </p:txBody>
      </p:sp>
      <p:sp>
        <p:nvSpPr>
          <p:cNvPr id="61" name="Oval 65"/>
          <p:cNvSpPr>
            <a:spLocks noChangeArrowheads="1"/>
          </p:cNvSpPr>
          <p:nvPr/>
        </p:nvSpPr>
        <p:spPr bwMode="auto">
          <a:xfrm>
            <a:off x="8937710" y="4494559"/>
            <a:ext cx="1293105" cy="48674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→ (S)·S</a:t>
            </a:r>
            <a:endParaRPr lang="en-US" altLang="zh-CN" sz="1600" b="1" dirty="0">
              <a:latin typeface="Arial" panose="020B0604020202020204" pitchFamily="34" charset="0"/>
            </a:endParaRPr>
          </a:p>
        </p:txBody>
      </p:sp>
      <p:sp>
        <p:nvSpPr>
          <p:cNvPr id="62" name="Line 64"/>
          <p:cNvSpPr>
            <a:spLocks noChangeShapeType="1"/>
          </p:cNvSpPr>
          <p:nvPr/>
        </p:nvSpPr>
        <p:spPr bwMode="auto">
          <a:xfrm flipV="1">
            <a:off x="7903225" y="4737930"/>
            <a:ext cx="103448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b="1"/>
          </a:p>
        </p:txBody>
      </p:sp>
      <p:sp>
        <p:nvSpPr>
          <p:cNvPr id="63" name="Rectangle 63"/>
          <p:cNvSpPr>
            <a:spLocks noChangeArrowheads="1"/>
          </p:cNvSpPr>
          <p:nvPr/>
        </p:nvSpPr>
        <p:spPr bwMode="auto">
          <a:xfrm>
            <a:off x="8291157" y="4372875"/>
            <a:ext cx="129310" cy="24571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1600" b="1"/>
          </a:p>
          <a:p>
            <a:pPr eaLnBrk="0" hangingPunct="0"/>
            <a:endParaRPr lang="en-US" altLang="zh-CN" sz="1600" b="1">
              <a:latin typeface="Arial" panose="020B0604020202020204" pitchFamily="34" charset="0"/>
            </a:endParaRPr>
          </a:p>
        </p:txBody>
      </p:sp>
      <p:sp>
        <p:nvSpPr>
          <p:cNvPr id="64" name="Line 62"/>
          <p:cNvSpPr>
            <a:spLocks noChangeShapeType="1"/>
          </p:cNvSpPr>
          <p:nvPr/>
        </p:nvSpPr>
        <p:spPr bwMode="auto">
          <a:xfrm flipH="1" flipV="1">
            <a:off x="7773915" y="3764447"/>
            <a:ext cx="1551726" cy="7301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b="1"/>
          </a:p>
        </p:txBody>
      </p:sp>
      <p:sp>
        <p:nvSpPr>
          <p:cNvPr id="65" name="Rectangle 61"/>
          <p:cNvSpPr>
            <a:spLocks noChangeArrowheads="1"/>
          </p:cNvSpPr>
          <p:nvPr/>
        </p:nvSpPr>
        <p:spPr bwMode="auto">
          <a:xfrm>
            <a:off x="8549778" y="3764447"/>
            <a:ext cx="129310" cy="24337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66" name="Oval 60"/>
          <p:cNvSpPr>
            <a:spLocks noChangeArrowheads="1"/>
          </p:cNvSpPr>
          <p:nvPr/>
        </p:nvSpPr>
        <p:spPr bwMode="auto">
          <a:xfrm>
            <a:off x="8808400" y="2790961"/>
            <a:ext cx="1422415" cy="486742"/>
          </a:xfrm>
          <a:prstGeom prst="ellipse">
            <a:avLst/>
          </a:prstGeom>
          <a:solidFill>
            <a:srgbClr val="FFFF00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→ (S) S·</a:t>
            </a:r>
            <a:endParaRPr lang="en-US" altLang="zh-CN" sz="1600" b="1" dirty="0">
              <a:latin typeface="Arial" panose="020B0604020202020204" pitchFamily="34" charset="0"/>
            </a:endParaRPr>
          </a:p>
        </p:txBody>
      </p:sp>
      <p:sp>
        <p:nvSpPr>
          <p:cNvPr id="67" name="Line 59"/>
          <p:cNvSpPr>
            <a:spLocks noChangeShapeType="1"/>
          </p:cNvSpPr>
          <p:nvPr/>
        </p:nvSpPr>
        <p:spPr bwMode="auto">
          <a:xfrm flipV="1">
            <a:off x="9584262" y="3277704"/>
            <a:ext cx="0" cy="121685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b="1"/>
          </a:p>
        </p:txBody>
      </p:sp>
      <p:sp>
        <p:nvSpPr>
          <p:cNvPr id="68" name="Rectangle 58"/>
          <p:cNvSpPr>
            <a:spLocks noChangeArrowheads="1"/>
          </p:cNvSpPr>
          <p:nvPr/>
        </p:nvSpPr>
        <p:spPr bwMode="auto">
          <a:xfrm>
            <a:off x="9713572" y="3764447"/>
            <a:ext cx="129310" cy="24571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altLang="zh-CN" sz="1600" b="1" dirty="0"/>
          </a:p>
          <a:p>
            <a:pPr eaLnBrk="0" hangingPunct="0"/>
            <a:endParaRPr lang="en-US" altLang="zh-CN" sz="1600" b="1" dirty="0">
              <a:latin typeface="Arial" panose="020B0604020202020204" pitchFamily="34" charset="0"/>
            </a:endParaRPr>
          </a:p>
        </p:txBody>
      </p:sp>
      <p:sp>
        <p:nvSpPr>
          <p:cNvPr id="69" name="Arc 57"/>
          <p:cNvSpPr/>
          <p:nvPr/>
        </p:nvSpPr>
        <p:spPr bwMode="auto">
          <a:xfrm rot="5090164">
            <a:off x="5482970" y="2151423"/>
            <a:ext cx="2254303" cy="4910925"/>
          </a:xfrm>
          <a:custGeom>
            <a:avLst/>
            <a:gdLst>
              <a:gd name="G0" fmla="+- 14321 0 0"/>
              <a:gd name="G1" fmla="+- 17995 0 0"/>
              <a:gd name="G2" fmla="+- 21600 0 0"/>
              <a:gd name="T0" fmla="*/ 26268 w 35921"/>
              <a:gd name="T1" fmla="*/ 0 h 39595"/>
              <a:gd name="T2" fmla="*/ 0 w 35921"/>
              <a:gd name="T3" fmla="*/ 34165 h 39595"/>
              <a:gd name="T4" fmla="*/ 14321 w 35921"/>
              <a:gd name="T5" fmla="*/ 17995 h 39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5921" h="39595" fill="none" extrusionOk="0">
                <a:moveTo>
                  <a:pt x="26268" y="-1"/>
                </a:moveTo>
                <a:cubicBezTo>
                  <a:pt x="32297" y="4002"/>
                  <a:pt x="35921" y="10758"/>
                  <a:pt x="35921" y="17995"/>
                </a:cubicBezTo>
                <a:cubicBezTo>
                  <a:pt x="35921" y="29924"/>
                  <a:pt x="26250" y="39595"/>
                  <a:pt x="14321" y="39595"/>
                </a:cubicBezTo>
                <a:cubicBezTo>
                  <a:pt x="9044" y="39595"/>
                  <a:pt x="3950" y="37663"/>
                  <a:pt x="-1" y="34165"/>
                </a:cubicBezTo>
              </a:path>
              <a:path w="35921" h="39595" stroke="0" extrusionOk="0">
                <a:moveTo>
                  <a:pt x="26268" y="-1"/>
                </a:moveTo>
                <a:cubicBezTo>
                  <a:pt x="32297" y="4002"/>
                  <a:pt x="35921" y="10758"/>
                  <a:pt x="35921" y="17995"/>
                </a:cubicBezTo>
                <a:cubicBezTo>
                  <a:pt x="35921" y="29924"/>
                  <a:pt x="26250" y="39595"/>
                  <a:pt x="14321" y="39595"/>
                </a:cubicBezTo>
                <a:cubicBezTo>
                  <a:pt x="9044" y="39595"/>
                  <a:pt x="3950" y="37663"/>
                  <a:pt x="-1" y="34165"/>
                </a:cubicBezTo>
                <a:lnTo>
                  <a:pt x="14321" y="17995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b="1"/>
          </a:p>
        </p:txBody>
      </p:sp>
      <p:sp>
        <p:nvSpPr>
          <p:cNvPr id="70" name="Rectangle 56"/>
          <p:cNvSpPr>
            <a:spLocks noChangeArrowheads="1"/>
          </p:cNvSpPr>
          <p:nvPr/>
        </p:nvSpPr>
        <p:spPr bwMode="auto">
          <a:xfrm>
            <a:off x="6480810" y="5421243"/>
            <a:ext cx="129310" cy="24337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1" name="Line 55"/>
          <p:cNvSpPr>
            <a:spLocks noChangeShapeType="1"/>
          </p:cNvSpPr>
          <p:nvPr/>
        </p:nvSpPr>
        <p:spPr bwMode="auto">
          <a:xfrm flipV="1">
            <a:off x="4727934" y="3573338"/>
            <a:ext cx="201150" cy="6942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b="1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/>
              </a:solid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为下面文法构造</a:t>
                </a:r>
                <a:r>
                  <a:rPr lang="en-US" altLang="zh-CN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NFA 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endParaRPr lang="en-US" altLang="zh-CN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sz="3200" dirty="0"/>
              </a:p>
              <a:p>
                <a:pPr>
                  <a:lnSpc>
                    <a:spcPct val="150000"/>
                  </a:lnSpc>
                </a:pPr>
                <a:endParaRPr lang="en-US" altLang="zh-CN" sz="32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33" t="-284" r="-127" b="-272"/>
                </a:stretch>
              </a:blip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919443" y="1286290"/>
                <a:ext cx="8496944" cy="5311062"/>
              </a:xfrm>
              <a:solidFill>
                <a:schemeClr val="bg1"/>
              </a:solid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dirty="0" err="1"/>
                  <a:t>LR</a:t>
                </a:r>
                <a:r>
                  <a:rPr lang="en-US" altLang="zh-CN" sz="2400" dirty="0"/>
                  <a:t>(0)</a:t>
                </a:r>
                <a:r>
                  <a:rPr lang="zh-CN" altLang="en-US" sz="2400" dirty="0"/>
                  <a:t>项：</a:t>
                </a:r>
                <a:endParaRPr lang="en-US" altLang="zh-CN" sz="2400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→.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     </a:t>
                </a:r>
                <a:r>
                  <a:rPr lang="en-US" altLang="zh-CN" sz="2000" dirty="0">
                    <a:ea typeface="Cambria Math" panose="02040503050406030204" pitchFamily="18" charset="0"/>
                  </a:rPr>
                  <a:t>	</a:t>
                </a:r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→.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  	</a:t>
                </a:r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.+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+.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	</a:t>
                </a:r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→.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		</a:t>
                </a:r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19443" y="1286290"/>
                <a:ext cx="8496944" cy="5311062"/>
              </a:xfrm>
              <a:blipFill rotWithShape="1">
                <a:blip r:embed="rId1"/>
                <a:stretch>
                  <a:fillRect l="-170" t="-271" r="-166" b="-16541"/>
                </a:stretch>
              </a:blip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  <a:endParaRPr lang="zh-CN" altLang="en-US" dirty="0"/>
          </a:p>
        </p:txBody>
      </p:sp>
      <p:sp>
        <p:nvSpPr>
          <p:cNvPr id="6" name="Oval 30"/>
          <p:cNvSpPr>
            <a:spLocks noChangeArrowheads="1"/>
          </p:cNvSpPr>
          <p:nvPr/>
        </p:nvSpPr>
        <p:spPr bwMode="auto">
          <a:xfrm>
            <a:off x="4748650" y="2145949"/>
            <a:ext cx="1312146" cy="62843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E’ →·E</a:t>
            </a:r>
            <a:endParaRPr lang="en-US" altLang="zh-CN" sz="1600" b="1" dirty="0">
              <a:latin typeface="Arial" panose="020B0604020202020204" pitchFamily="34" charset="0"/>
            </a:endParaRPr>
          </a:p>
        </p:txBody>
      </p:sp>
      <p:sp>
        <p:nvSpPr>
          <p:cNvPr id="9" name="Line 27"/>
          <p:cNvSpPr>
            <a:spLocks noChangeShapeType="1"/>
          </p:cNvSpPr>
          <p:nvPr/>
        </p:nvSpPr>
        <p:spPr bwMode="auto">
          <a:xfrm>
            <a:off x="4223792" y="2460165"/>
            <a:ext cx="52485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150000"/>
              </a:lnSpc>
            </a:pPr>
            <a:endParaRPr lang="zh-CN" altLang="en-US" sz="1600" b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919443" y="1286290"/>
                <a:ext cx="8496944" cy="5311062"/>
              </a:xfrm>
              <a:solidFill>
                <a:schemeClr val="bg1"/>
              </a:solid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dirty="0" err="1"/>
                  <a:t>LR</a:t>
                </a:r>
                <a:r>
                  <a:rPr lang="en-US" altLang="zh-CN" sz="2400" dirty="0"/>
                  <a:t>(0)</a:t>
                </a:r>
                <a:r>
                  <a:rPr lang="zh-CN" altLang="en-US" sz="2400" dirty="0"/>
                  <a:t>项：</a:t>
                </a:r>
                <a:endParaRPr lang="en-US" altLang="zh-CN" sz="2400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→.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      	</a:t>
                </a:r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000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→.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  	</a:t>
                </a:r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.+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+.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	</a:t>
                </a:r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→.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		</a:t>
                </a:r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19443" y="1286290"/>
                <a:ext cx="8496944" cy="5311062"/>
              </a:xfrm>
              <a:blipFill rotWithShape="1">
                <a:blip r:embed="rId1"/>
                <a:stretch>
                  <a:fillRect l="-170" t="-271" r="-166" b="-16541"/>
                </a:stretch>
              </a:blip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  <a:endParaRPr lang="zh-CN" altLang="en-US" dirty="0"/>
          </a:p>
        </p:txBody>
      </p:sp>
      <p:sp>
        <p:nvSpPr>
          <p:cNvPr id="6" name="Oval 30"/>
          <p:cNvSpPr>
            <a:spLocks noChangeArrowheads="1"/>
          </p:cNvSpPr>
          <p:nvPr/>
        </p:nvSpPr>
        <p:spPr bwMode="auto">
          <a:xfrm>
            <a:off x="4748650" y="2145949"/>
            <a:ext cx="1312146" cy="62843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E’ →·E</a:t>
            </a:r>
            <a:endParaRPr lang="en-US" altLang="zh-CN" sz="1600" b="1" dirty="0">
              <a:latin typeface="Arial" panose="020B0604020202020204" pitchFamily="34" charset="0"/>
            </a:endParaRPr>
          </a:p>
        </p:txBody>
      </p:sp>
      <p:sp>
        <p:nvSpPr>
          <p:cNvPr id="7" name="Line 29"/>
          <p:cNvSpPr>
            <a:spLocks noChangeShapeType="1"/>
          </p:cNvSpPr>
          <p:nvPr/>
        </p:nvSpPr>
        <p:spPr bwMode="auto">
          <a:xfrm>
            <a:off x="6060797" y="2460165"/>
            <a:ext cx="78728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150000"/>
              </a:lnSpc>
            </a:pPr>
            <a:endParaRPr lang="zh-CN" altLang="en-US" sz="1600" b="1"/>
          </a:p>
        </p:txBody>
      </p:sp>
      <p:sp>
        <p:nvSpPr>
          <p:cNvPr id="8" name="Rectangle 28"/>
          <p:cNvSpPr>
            <a:spLocks noChangeArrowheads="1"/>
          </p:cNvSpPr>
          <p:nvPr/>
        </p:nvSpPr>
        <p:spPr bwMode="auto">
          <a:xfrm>
            <a:off x="6323226" y="1988840"/>
            <a:ext cx="131215" cy="317238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n-US" altLang="zh-CN" sz="1600" b="1" dirty="0"/>
          </a:p>
          <a:p>
            <a:pPr algn="ctr" eaLnBrk="0" hangingPunct="0">
              <a:lnSpc>
                <a:spcPct val="150000"/>
              </a:lnSpc>
            </a:pPr>
            <a:endParaRPr lang="en-US" altLang="zh-CN" sz="1600" b="1" dirty="0">
              <a:latin typeface="Arial" panose="020B0604020202020204" pitchFamily="34" charset="0"/>
            </a:endParaRPr>
          </a:p>
        </p:txBody>
      </p:sp>
      <p:sp>
        <p:nvSpPr>
          <p:cNvPr id="9" name="Line 27"/>
          <p:cNvSpPr>
            <a:spLocks noChangeShapeType="1"/>
          </p:cNvSpPr>
          <p:nvPr/>
        </p:nvSpPr>
        <p:spPr bwMode="auto">
          <a:xfrm>
            <a:off x="4223792" y="2460165"/>
            <a:ext cx="52485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150000"/>
              </a:lnSpc>
            </a:pPr>
            <a:endParaRPr lang="zh-CN" altLang="en-US" sz="1600" b="1"/>
          </a:p>
        </p:txBody>
      </p:sp>
      <p:sp>
        <p:nvSpPr>
          <p:cNvPr id="10" name="Oval 26"/>
          <p:cNvSpPr>
            <a:spLocks noChangeArrowheads="1"/>
          </p:cNvSpPr>
          <p:nvPr/>
        </p:nvSpPr>
        <p:spPr bwMode="auto">
          <a:xfrm>
            <a:off x="6848083" y="2145949"/>
            <a:ext cx="1312146" cy="628433"/>
          </a:xfrm>
          <a:prstGeom prst="ellipse">
            <a:avLst/>
          </a:prstGeom>
          <a:solidFill>
            <a:srgbClr val="FFFF99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E’ →E·</a:t>
            </a:r>
            <a:endParaRPr lang="en-US" altLang="zh-CN" sz="1600" b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919443" y="1286290"/>
                <a:ext cx="8496944" cy="5311062"/>
              </a:xfrm>
              <a:solidFill>
                <a:schemeClr val="bg1"/>
              </a:solid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dirty="0" err="1"/>
                  <a:t>LR</a:t>
                </a:r>
                <a:r>
                  <a:rPr lang="en-US" altLang="zh-CN" sz="2400" dirty="0"/>
                  <a:t>(0)</a:t>
                </a:r>
                <a:r>
                  <a:rPr lang="zh-CN" altLang="en-US" sz="2400" dirty="0"/>
                  <a:t>项：</a:t>
                </a:r>
                <a:endParaRPr lang="en-US" altLang="zh-CN" sz="2400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→.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      	</a:t>
                </a:r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→.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  	</a:t>
                </a:r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.+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+.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	</a:t>
                </a:r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→.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		</a:t>
                </a:r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19443" y="1286290"/>
                <a:ext cx="8496944" cy="5311062"/>
              </a:xfrm>
              <a:blipFill rotWithShape="1">
                <a:blip r:embed="rId1"/>
                <a:stretch>
                  <a:fillRect l="-170" t="-271" r="-166" b="-16541"/>
                </a:stretch>
              </a:blip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  <a:endParaRPr lang="zh-CN" altLang="en-US" dirty="0"/>
          </a:p>
        </p:txBody>
      </p:sp>
      <p:sp>
        <p:nvSpPr>
          <p:cNvPr id="6" name="Oval 30"/>
          <p:cNvSpPr>
            <a:spLocks noChangeArrowheads="1"/>
          </p:cNvSpPr>
          <p:nvPr/>
        </p:nvSpPr>
        <p:spPr bwMode="auto">
          <a:xfrm>
            <a:off x="4748650" y="2145949"/>
            <a:ext cx="1312146" cy="62843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E’ →·E</a:t>
            </a:r>
            <a:endParaRPr lang="en-US" altLang="zh-CN" sz="1600" b="1" dirty="0">
              <a:latin typeface="Arial" panose="020B0604020202020204" pitchFamily="34" charset="0"/>
            </a:endParaRPr>
          </a:p>
        </p:txBody>
      </p:sp>
      <p:sp>
        <p:nvSpPr>
          <p:cNvPr id="7" name="Line 29"/>
          <p:cNvSpPr>
            <a:spLocks noChangeShapeType="1"/>
          </p:cNvSpPr>
          <p:nvPr/>
        </p:nvSpPr>
        <p:spPr bwMode="auto">
          <a:xfrm>
            <a:off x="6060797" y="2460165"/>
            <a:ext cx="78728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150000"/>
              </a:lnSpc>
            </a:pPr>
            <a:endParaRPr lang="zh-CN" altLang="en-US" sz="1600" b="1"/>
          </a:p>
        </p:txBody>
      </p:sp>
      <p:sp>
        <p:nvSpPr>
          <p:cNvPr id="8" name="Rectangle 28"/>
          <p:cNvSpPr>
            <a:spLocks noChangeArrowheads="1"/>
          </p:cNvSpPr>
          <p:nvPr/>
        </p:nvSpPr>
        <p:spPr bwMode="auto">
          <a:xfrm>
            <a:off x="6323226" y="1988840"/>
            <a:ext cx="131215" cy="317238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n-US" altLang="zh-CN" sz="1600" b="1" dirty="0"/>
          </a:p>
          <a:p>
            <a:pPr algn="ctr" eaLnBrk="0" hangingPunct="0">
              <a:lnSpc>
                <a:spcPct val="150000"/>
              </a:lnSpc>
            </a:pPr>
            <a:endParaRPr lang="en-US" altLang="zh-CN" sz="1600" b="1" dirty="0">
              <a:latin typeface="Arial" panose="020B0604020202020204" pitchFamily="34" charset="0"/>
            </a:endParaRPr>
          </a:p>
        </p:txBody>
      </p:sp>
      <p:sp>
        <p:nvSpPr>
          <p:cNvPr id="9" name="Line 27"/>
          <p:cNvSpPr>
            <a:spLocks noChangeShapeType="1"/>
          </p:cNvSpPr>
          <p:nvPr/>
        </p:nvSpPr>
        <p:spPr bwMode="auto">
          <a:xfrm>
            <a:off x="4223792" y="2460165"/>
            <a:ext cx="52485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150000"/>
              </a:lnSpc>
            </a:pPr>
            <a:endParaRPr lang="zh-CN" altLang="en-US" sz="1600" b="1"/>
          </a:p>
        </p:txBody>
      </p:sp>
      <p:sp>
        <p:nvSpPr>
          <p:cNvPr id="10" name="Oval 26"/>
          <p:cNvSpPr>
            <a:spLocks noChangeArrowheads="1"/>
          </p:cNvSpPr>
          <p:nvPr/>
        </p:nvSpPr>
        <p:spPr bwMode="auto">
          <a:xfrm>
            <a:off x="6848083" y="2145949"/>
            <a:ext cx="1312146" cy="62843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E’ →E·</a:t>
            </a:r>
            <a:endParaRPr lang="en-US" altLang="zh-CN" sz="1600" b="1">
              <a:latin typeface="Arial" panose="020B0604020202020204" pitchFamily="34" charset="0"/>
            </a:endParaRPr>
          </a:p>
        </p:txBody>
      </p:sp>
      <p:sp>
        <p:nvSpPr>
          <p:cNvPr id="11" name="Line 25"/>
          <p:cNvSpPr>
            <a:spLocks noChangeShapeType="1"/>
          </p:cNvSpPr>
          <p:nvPr/>
        </p:nvSpPr>
        <p:spPr bwMode="auto">
          <a:xfrm>
            <a:off x="5404724" y="2774383"/>
            <a:ext cx="0" cy="62843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150000"/>
              </a:lnSpc>
            </a:pPr>
            <a:endParaRPr lang="zh-CN" altLang="en-US" sz="1600" b="1"/>
          </a:p>
        </p:txBody>
      </p:sp>
      <p:sp>
        <p:nvSpPr>
          <p:cNvPr id="12" name="Rectangle 24"/>
          <p:cNvSpPr>
            <a:spLocks noChangeArrowheads="1"/>
          </p:cNvSpPr>
          <p:nvPr/>
        </p:nvSpPr>
        <p:spPr bwMode="auto">
          <a:xfrm>
            <a:off x="5142295" y="2931491"/>
            <a:ext cx="131215" cy="314217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3" name="Oval 23"/>
          <p:cNvSpPr>
            <a:spLocks noChangeArrowheads="1"/>
          </p:cNvSpPr>
          <p:nvPr/>
        </p:nvSpPr>
        <p:spPr bwMode="auto">
          <a:xfrm>
            <a:off x="4748650" y="3402816"/>
            <a:ext cx="1312146" cy="628433"/>
          </a:xfrm>
          <a:prstGeom prst="ellipse">
            <a:avLst/>
          </a:prstGeom>
          <a:solidFill>
            <a:srgbClr val="FFFF99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→·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E+n</a:t>
            </a:r>
            <a:endParaRPr lang="en-US" altLang="zh-CN" sz="1600" b="1" dirty="0">
              <a:latin typeface="Arial" panose="020B0604020202020204" pitchFamily="34" charset="0"/>
            </a:endParaRPr>
          </a:p>
        </p:txBody>
      </p:sp>
      <p:sp>
        <p:nvSpPr>
          <p:cNvPr id="14" name="Oval 22"/>
          <p:cNvSpPr>
            <a:spLocks noChangeArrowheads="1"/>
          </p:cNvSpPr>
          <p:nvPr/>
        </p:nvSpPr>
        <p:spPr bwMode="auto">
          <a:xfrm>
            <a:off x="6848083" y="3402816"/>
            <a:ext cx="1312146" cy="628433"/>
          </a:xfrm>
          <a:prstGeom prst="ellipse">
            <a:avLst/>
          </a:prstGeom>
          <a:solidFill>
            <a:srgbClr val="FFFF99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E →·n</a:t>
            </a:r>
            <a:endParaRPr lang="en-US" altLang="zh-CN" sz="1600" b="1">
              <a:latin typeface="Arial" panose="020B0604020202020204" pitchFamily="34" charset="0"/>
            </a:endParaRPr>
          </a:p>
        </p:txBody>
      </p:sp>
      <p:sp>
        <p:nvSpPr>
          <p:cNvPr id="15" name="Line 21"/>
          <p:cNvSpPr>
            <a:spLocks noChangeShapeType="1"/>
          </p:cNvSpPr>
          <p:nvPr/>
        </p:nvSpPr>
        <p:spPr bwMode="auto">
          <a:xfrm>
            <a:off x="5535939" y="2774382"/>
            <a:ext cx="1443361" cy="78554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150000"/>
              </a:lnSpc>
            </a:pPr>
            <a:endParaRPr lang="zh-CN" altLang="en-US" sz="1600" b="1"/>
          </a:p>
        </p:txBody>
      </p:sp>
      <p:sp>
        <p:nvSpPr>
          <p:cNvPr id="16" name="Rectangle 20"/>
          <p:cNvSpPr>
            <a:spLocks noChangeArrowheads="1"/>
          </p:cNvSpPr>
          <p:nvPr/>
        </p:nvSpPr>
        <p:spPr bwMode="auto">
          <a:xfrm>
            <a:off x="6454441" y="2774383"/>
            <a:ext cx="131215" cy="314217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919443" y="1286290"/>
                <a:ext cx="8496944" cy="5311062"/>
              </a:xfrm>
              <a:solidFill>
                <a:schemeClr val="bg1"/>
              </a:solid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dirty="0" err="1"/>
                  <a:t>LR</a:t>
                </a:r>
                <a:r>
                  <a:rPr lang="en-US" altLang="zh-CN" sz="2400" dirty="0"/>
                  <a:t>(0)</a:t>
                </a:r>
                <a:r>
                  <a:rPr lang="zh-CN" altLang="en-US" sz="2400" dirty="0"/>
                  <a:t>项：</a:t>
                </a:r>
                <a:endParaRPr lang="en-US" altLang="zh-CN" sz="2400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→.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      	</a:t>
                </a:r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→.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  	</a:t>
                </a:r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.+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+.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	</a:t>
                </a:r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→.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		</a:t>
                </a:r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000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19443" y="1286290"/>
                <a:ext cx="8496944" cy="5311062"/>
              </a:xfrm>
              <a:blipFill rotWithShape="1">
                <a:blip r:embed="rId1"/>
                <a:stretch>
                  <a:fillRect l="-170" t="-271" r="-166" b="-16541"/>
                </a:stretch>
              </a:blip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  <a:endParaRPr lang="zh-CN" altLang="en-US" dirty="0"/>
          </a:p>
        </p:txBody>
      </p:sp>
      <p:sp>
        <p:nvSpPr>
          <p:cNvPr id="6" name="Oval 30"/>
          <p:cNvSpPr>
            <a:spLocks noChangeArrowheads="1"/>
          </p:cNvSpPr>
          <p:nvPr/>
        </p:nvSpPr>
        <p:spPr bwMode="auto">
          <a:xfrm>
            <a:off x="4748650" y="2145949"/>
            <a:ext cx="1312146" cy="62843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E’ →·E</a:t>
            </a:r>
            <a:endParaRPr lang="en-US" altLang="zh-CN" sz="1600" b="1" dirty="0">
              <a:latin typeface="Arial" panose="020B0604020202020204" pitchFamily="34" charset="0"/>
            </a:endParaRPr>
          </a:p>
        </p:txBody>
      </p:sp>
      <p:sp>
        <p:nvSpPr>
          <p:cNvPr id="7" name="Line 29"/>
          <p:cNvSpPr>
            <a:spLocks noChangeShapeType="1"/>
          </p:cNvSpPr>
          <p:nvPr/>
        </p:nvSpPr>
        <p:spPr bwMode="auto">
          <a:xfrm>
            <a:off x="6060797" y="2460165"/>
            <a:ext cx="78728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150000"/>
              </a:lnSpc>
            </a:pPr>
            <a:endParaRPr lang="zh-CN" altLang="en-US" sz="1600" b="1"/>
          </a:p>
        </p:txBody>
      </p:sp>
      <p:sp>
        <p:nvSpPr>
          <p:cNvPr id="8" name="Rectangle 28"/>
          <p:cNvSpPr>
            <a:spLocks noChangeArrowheads="1"/>
          </p:cNvSpPr>
          <p:nvPr/>
        </p:nvSpPr>
        <p:spPr bwMode="auto">
          <a:xfrm>
            <a:off x="6323226" y="1988840"/>
            <a:ext cx="131215" cy="317238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n-US" altLang="zh-CN" sz="1600" b="1" dirty="0"/>
          </a:p>
          <a:p>
            <a:pPr algn="ctr" eaLnBrk="0" hangingPunct="0">
              <a:lnSpc>
                <a:spcPct val="150000"/>
              </a:lnSpc>
            </a:pPr>
            <a:endParaRPr lang="en-US" altLang="zh-CN" sz="1600" b="1" dirty="0">
              <a:latin typeface="Arial" panose="020B0604020202020204" pitchFamily="34" charset="0"/>
            </a:endParaRPr>
          </a:p>
        </p:txBody>
      </p:sp>
      <p:sp>
        <p:nvSpPr>
          <p:cNvPr id="9" name="Line 27"/>
          <p:cNvSpPr>
            <a:spLocks noChangeShapeType="1"/>
          </p:cNvSpPr>
          <p:nvPr/>
        </p:nvSpPr>
        <p:spPr bwMode="auto">
          <a:xfrm>
            <a:off x="4223792" y="2460165"/>
            <a:ext cx="52485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150000"/>
              </a:lnSpc>
            </a:pPr>
            <a:endParaRPr lang="zh-CN" altLang="en-US" sz="1600" b="1"/>
          </a:p>
        </p:txBody>
      </p:sp>
      <p:sp>
        <p:nvSpPr>
          <p:cNvPr id="10" name="Oval 26"/>
          <p:cNvSpPr>
            <a:spLocks noChangeArrowheads="1"/>
          </p:cNvSpPr>
          <p:nvPr/>
        </p:nvSpPr>
        <p:spPr bwMode="auto">
          <a:xfrm>
            <a:off x="6848083" y="2145949"/>
            <a:ext cx="1312146" cy="62843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E’ →E·</a:t>
            </a:r>
            <a:endParaRPr lang="en-US" altLang="zh-CN" sz="1600" b="1">
              <a:latin typeface="Arial" panose="020B0604020202020204" pitchFamily="34" charset="0"/>
            </a:endParaRPr>
          </a:p>
        </p:txBody>
      </p:sp>
      <p:sp>
        <p:nvSpPr>
          <p:cNvPr id="11" name="Line 25"/>
          <p:cNvSpPr>
            <a:spLocks noChangeShapeType="1"/>
          </p:cNvSpPr>
          <p:nvPr/>
        </p:nvSpPr>
        <p:spPr bwMode="auto">
          <a:xfrm>
            <a:off x="5404724" y="2774383"/>
            <a:ext cx="0" cy="62843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150000"/>
              </a:lnSpc>
            </a:pPr>
            <a:endParaRPr lang="zh-CN" altLang="en-US" sz="1600" b="1"/>
          </a:p>
        </p:txBody>
      </p:sp>
      <p:sp>
        <p:nvSpPr>
          <p:cNvPr id="12" name="Rectangle 24"/>
          <p:cNvSpPr>
            <a:spLocks noChangeArrowheads="1"/>
          </p:cNvSpPr>
          <p:nvPr/>
        </p:nvSpPr>
        <p:spPr bwMode="auto">
          <a:xfrm>
            <a:off x="5142295" y="2931491"/>
            <a:ext cx="131215" cy="314217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3" name="Oval 23"/>
          <p:cNvSpPr>
            <a:spLocks noChangeArrowheads="1"/>
          </p:cNvSpPr>
          <p:nvPr/>
        </p:nvSpPr>
        <p:spPr bwMode="auto">
          <a:xfrm>
            <a:off x="4748650" y="3402816"/>
            <a:ext cx="1312146" cy="62843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E →·E+n</a:t>
            </a:r>
            <a:endParaRPr lang="en-US" altLang="zh-CN" sz="1600" b="1">
              <a:latin typeface="Arial" panose="020B0604020202020204" pitchFamily="34" charset="0"/>
            </a:endParaRPr>
          </a:p>
        </p:txBody>
      </p:sp>
      <p:sp>
        <p:nvSpPr>
          <p:cNvPr id="14" name="Oval 22"/>
          <p:cNvSpPr>
            <a:spLocks noChangeArrowheads="1"/>
          </p:cNvSpPr>
          <p:nvPr/>
        </p:nvSpPr>
        <p:spPr bwMode="auto">
          <a:xfrm>
            <a:off x="6848083" y="3402816"/>
            <a:ext cx="1312146" cy="62843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E →·n</a:t>
            </a:r>
            <a:endParaRPr lang="en-US" altLang="zh-CN" sz="1600" b="1">
              <a:latin typeface="Arial" panose="020B0604020202020204" pitchFamily="34" charset="0"/>
            </a:endParaRPr>
          </a:p>
        </p:txBody>
      </p:sp>
      <p:sp>
        <p:nvSpPr>
          <p:cNvPr id="15" name="Line 21"/>
          <p:cNvSpPr>
            <a:spLocks noChangeShapeType="1"/>
          </p:cNvSpPr>
          <p:nvPr/>
        </p:nvSpPr>
        <p:spPr bwMode="auto">
          <a:xfrm>
            <a:off x="5535939" y="2774382"/>
            <a:ext cx="1443361" cy="78554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150000"/>
              </a:lnSpc>
            </a:pPr>
            <a:endParaRPr lang="zh-CN" altLang="en-US" sz="1600" b="1"/>
          </a:p>
        </p:txBody>
      </p:sp>
      <p:sp>
        <p:nvSpPr>
          <p:cNvPr id="16" name="Rectangle 20"/>
          <p:cNvSpPr>
            <a:spLocks noChangeArrowheads="1"/>
          </p:cNvSpPr>
          <p:nvPr/>
        </p:nvSpPr>
        <p:spPr bwMode="auto">
          <a:xfrm>
            <a:off x="6454441" y="2774383"/>
            <a:ext cx="131215" cy="314217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7" name="Line 7"/>
          <p:cNvSpPr>
            <a:spLocks noChangeShapeType="1"/>
          </p:cNvSpPr>
          <p:nvPr/>
        </p:nvSpPr>
        <p:spPr bwMode="auto">
          <a:xfrm>
            <a:off x="8160230" y="3717032"/>
            <a:ext cx="65607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150000"/>
              </a:lnSpc>
            </a:pPr>
            <a:endParaRPr lang="zh-CN" altLang="en-US" sz="1600" b="1"/>
          </a:p>
        </p:txBody>
      </p:sp>
      <p:sp>
        <p:nvSpPr>
          <p:cNvPr id="28" name="Rectangle 6"/>
          <p:cNvSpPr>
            <a:spLocks noChangeArrowheads="1"/>
          </p:cNvSpPr>
          <p:nvPr/>
        </p:nvSpPr>
        <p:spPr bwMode="auto">
          <a:xfrm>
            <a:off x="8291445" y="3245708"/>
            <a:ext cx="131215" cy="314217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zh-CN" sz="1600" b="1">
              <a:latin typeface="Arial" panose="020B0604020202020204" pitchFamily="34" charset="0"/>
            </a:endParaRPr>
          </a:p>
        </p:txBody>
      </p:sp>
      <p:sp>
        <p:nvSpPr>
          <p:cNvPr id="29" name="Oval 5"/>
          <p:cNvSpPr>
            <a:spLocks noChangeArrowheads="1"/>
          </p:cNvSpPr>
          <p:nvPr/>
        </p:nvSpPr>
        <p:spPr bwMode="auto">
          <a:xfrm>
            <a:off x="8816302" y="3402816"/>
            <a:ext cx="1312146" cy="628433"/>
          </a:xfrm>
          <a:prstGeom prst="ellipse">
            <a:avLst/>
          </a:prstGeom>
          <a:solidFill>
            <a:srgbClr val="FFFF99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E →n·</a:t>
            </a:r>
            <a:endParaRPr lang="en-US" altLang="zh-CN" sz="1600" b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919443" y="1286290"/>
                <a:ext cx="8496944" cy="5311062"/>
              </a:xfrm>
              <a:solidFill>
                <a:schemeClr val="bg1"/>
              </a:solid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dirty="0" err="1"/>
                  <a:t>LR</a:t>
                </a:r>
                <a:r>
                  <a:rPr lang="en-US" altLang="zh-CN" sz="2400" dirty="0"/>
                  <a:t>(0)</a:t>
                </a:r>
                <a:r>
                  <a:rPr lang="zh-CN" altLang="en-US" sz="2400" dirty="0"/>
                  <a:t>项：</a:t>
                </a:r>
                <a:endParaRPr lang="en-US" altLang="zh-CN" sz="2400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→.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      	</a:t>
                </a:r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→.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  	</a:t>
                </a:r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.+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endParaRPr lang="en-US" altLang="zh-CN" sz="2000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+.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	</a:t>
                </a:r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→.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		</a:t>
                </a:r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19443" y="1286290"/>
                <a:ext cx="8496944" cy="5311062"/>
              </a:xfrm>
              <a:blipFill rotWithShape="1">
                <a:blip r:embed="rId1"/>
                <a:stretch>
                  <a:fillRect l="-170" t="-271" r="-166" b="-16541"/>
                </a:stretch>
              </a:blip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  <a:endParaRPr lang="zh-CN" altLang="en-US" dirty="0"/>
          </a:p>
        </p:txBody>
      </p:sp>
      <p:sp>
        <p:nvSpPr>
          <p:cNvPr id="6" name="Oval 30"/>
          <p:cNvSpPr>
            <a:spLocks noChangeArrowheads="1"/>
          </p:cNvSpPr>
          <p:nvPr/>
        </p:nvSpPr>
        <p:spPr bwMode="auto">
          <a:xfrm>
            <a:off x="4748650" y="2145949"/>
            <a:ext cx="1312146" cy="62843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E’ →·E</a:t>
            </a:r>
            <a:endParaRPr lang="en-US" altLang="zh-CN" sz="1600" b="1" dirty="0">
              <a:latin typeface="Arial" panose="020B0604020202020204" pitchFamily="34" charset="0"/>
            </a:endParaRPr>
          </a:p>
        </p:txBody>
      </p:sp>
      <p:sp>
        <p:nvSpPr>
          <p:cNvPr id="7" name="Line 29"/>
          <p:cNvSpPr>
            <a:spLocks noChangeShapeType="1"/>
          </p:cNvSpPr>
          <p:nvPr/>
        </p:nvSpPr>
        <p:spPr bwMode="auto">
          <a:xfrm>
            <a:off x="6060797" y="2460165"/>
            <a:ext cx="78728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150000"/>
              </a:lnSpc>
            </a:pPr>
            <a:endParaRPr lang="zh-CN" altLang="en-US" sz="1600" b="1"/>
          </a:p>
        </p:txBody>
      </p:sp>
      <p:sp>
        <p:nvSpPr>
          <p:cNvPr id="8" name="Rectangle 28"/>
          <p:cNvSpPr>
            <a:spLocks noChangeArrowheads="1"/>
          </p:cNvSpPr>
          <p:nvPr/>
        </p:nvSpPr>
        <p:spPr bwMode="auto">
          <a:xfrm>
            <a:off x="6323226" y="1988840"/>
            <a:ext cx="131215" cy="317238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n-US" altLang="zh-CN" sz="1600" b="1" dirty="0"/>
          </a:p>
          <a:p>
            <a:pPr algn="ctr" eaLnBrk="0" hangingPunct="0">
              <a:lnSpc>
                <a:spcPct val="150000"/>
              </a:lnSpc>
            </a:pPr>
            <a:endParaRPr lang="en-US" altLang="zh-CN" sz="1600" b="1" dirty="0">
              <a:latin typeface="Arial" panose="020B0604020202020204" pitchFamily="34" charset="0"/>
            </a:endParaRPr>
          </a:p>
        </p:txBody>
      </p:sp>
      <p:sp>
        <p:nvSpPr>
          <p:cNvPr id="9" name="Line 27"/>
          <p:cNvSpPr>
            <a:spLocks noChangeShapeType="1"/>
          </p:cNvSpPr>
          <p:nvPr/>
        </p:nvSpPr>
        <p:spPr bwMode="auto">
          <a:xfrm>
            <a:off x="4223792" y="2460165"/>
            <a:ext cx="52485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150000"/>
              </a:lnSpc>
            </a:pPr>
            <a:endParaRPr lang="zh-CN" altLang="en-US" sz="1600" b="1"/>
          </a:p>
        </p:txBody>
      </p:sp>
      <p:sp>
        <p:nvSpPr>
          <p:cNvPr id="10" name="Oval 26"/>
          <p:cNvSpPr>
            <a:spLocks noChangeArrowheads="1"/>
          </p:cNvSpPr>
          <p:nvPr/>
        </p:nvSpPr>
        <p:spPr bwMode="auto">
          <a:xfrm>
            <a:off x="6848083" y="2145949"/>
            <a:ext cx="1312146" cy="62843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E’ →E·</a:t>
            </a:r>
            <a:endParaRPr lang="en-US" altLang="zh-CN" sz="1600" b="1">
              <a:latin typeface="Arial" panose="020B0604020202020204" pitchFamily="34" charset="0"/>
            </a:endParaRPr>
          </a:p>
        </p:txBody>
      </p:sp>
      <p:sp>
        <p:nvSpPr>
          <p:cNvPr id="11" name="Line 25"/>
          <p:cNvSpPr>
            <a:spLocks noChangeShapeType="1"/>
          </p:cNvSpPr>
          <p:nvPr/>
        </p:nvSpPr>
        <p:spPr bwMode="auto">
          <a:xfrm>
            <a:off x="5404724" y="2774383"/>
            <a:ext cx="0" cy="62843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150000"/>
              </a:lnSpc>
            </a:pPr>
            <a:endParaRPr lang="zh-CN" altLang="en-US" sz="1600" b="1"/>
          </a:p>
        </p:txBody>
      </p:sp>
      <p:sp>
        <p:nvSpPr>
          <p:cNvPr id="12" name="Rectangle 24"/>
          <p:cNvSpPr>
            <a:spLocks noChangeArrowheads="1"/>
          </p:cNvSpPr>
          <p:nvPr/>
        </p:nvSpPr>
        <p:spPr bwMode="auto">
          <a:xfrm>
            <a:off x="5142295" y="2931491"/>
            <a:ext cx="131215" cy="314217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3" name="Oval 23"/>
          <p:cNvSpPr>
            <a:spLocks noChangeArrowheads="1"/>
          </p:cNvSpPr>
          <p:nvPr/>
        </p:nvSpPr>
        <p:spPr bwMode="auto">
          <a:xfrm>
            <a:off x="4748650" y="3402816"/>
            <a:ext cx="1312146" cy="62843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E →·E+n</a:t>
            </a:r>
            <a:endParaRPr lang="en-US" altLang="zh-CN" sz="1600" b="1">
              <a:latin typeface="Arial" panose="020B0604020202020204" pitchFamily="34" charset="0"/>
            </a:endParaRPr>
          </a:p>
        </p:txBody>
      </p:sp>
      <p:sp>
        <p:nvSpPr>
          <p:cNvPr id="14" name="Oval 22"/>
          <p:cNvSpPr>
            <a:spLocks noChangeArrowheads="1"/>
          </p:cNvSpPr>
          <p:nvPr/>
        </p:nvSpPr>
        <p:spPr bwMode="auto">
          <a:xfrm>
            <a:off x="6848083" y="3402816"/>
            <a:ext cx="1312146" cy="62843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E →·n</a:t>
            </a:r>
            <a:endParaRPr lang="en-US" altLang="zh-CN" sz="1600" b="1">
              <a:latin typeface="Arial" panose="020B0604020202020204" pitchFamily="34" charset="0"/>
            </a:endParaRPr>
          </a:p>
        </p:txBody>
      </p:sp>
      <p:sp>
        <p:nvSpPr>
          <p:cNvPr id="15" name="Line 21"/>
          <p:cNvSpPr>
            <a:spLocks noChangeShapeType="1"/>
          </p:cNvSpPr>
          <p:nvPr/>
        </p:nvSpPr>
        <p:spPr bwMode="auto">
          <a:xfrm>
            <a:off x="5535939" y="2774382"/>
            <a:ext cx="1443361" cy="78554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150000"/>
              </a:lnSpc>
            </a:pPr>
            <a:endParaRPr lang="zh-CN" altLang="en-US" sz="1600" b="1"/>
          </a:p>
        </p:txBody>
      </p:sp>
      <p:sp>
        <p:nvSpPr>
          <p:cNvPr id="16" name="Rectangle 20"/>
          <p:cNvSpPr>
            <a:spLocks noChangeArrowheads="1"/>
          </p:cNvSpPr>
          <p:nvPr/>
        </p:nvSpPr>
        <p:spPr bwMode="auto">
          <a:xfrm>
            <a:off x="6454441" y="2774383"/>
            <a:ext cx="131215" cy="314217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7" name="Oval 19"/>
          <p:cNvSpPr>
            <a:spLocks noChangeArrowheads="1"/>
          </p:cNvSpPr>
          <p:nvPr/>
        </p:nvSpPr>
        <p:spPr bwMode="auto">
          <a:xfrm>
            <a:off x="4748650" y="4816792"/>
            <a:ext cx="1312146" cy="628433"/>
          </a:xfrm>
          <a:prstGeom prst="ellipse">
            <a:avLst/>
          </a:prstGeom>
          <a:solidFill>
            <a:srgbClr val="FFFF99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E → E·+n</a:t>
            </a:r>
            <a:endParaRPr lang="en-US" altLang="zh-CN" sz="1600" b="1">
              <a:latin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5404724" y="4031249"/>
            <a:ext cx="0" cy="78554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150000"/>
              </a:lnSpc>
            </a:pPr>
            <a:endParaRPr lang="zh-CN" altLang="en-US" sz="1600" b="1"/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5535939" y="4345466"/>
            <a:ext cx="131215" cy="314217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n-US" altLang="zh-CN" sz="1600" b="1">
              <a:latin typeface="Arial" panose="020B0604020202020204" pitchFamily="34" charset="0"/>
            </a:endParaRPr>
          </a:p>
        </p:txBody>
      </p:sp>
      <p:grpSp>
        <p:nvGrpSpPr>
          <p:cNvPr id="24" name="Group 10"/>
          <p:cNvGrpSpPr/>
          <p:nvPr/>
        </p:nvGrpSpPr>
        <p:grpSpPr bwMode="auto">
          <a:xfrm rot="20624279">
            <a:off x="4750108" y="3762353"/>
            <a:ext cx="397288" cy="551893"/>
            <a:chOff x="1750" y="3378"/>
            <a:chExt cx="6833" cy="2807"/>
          </a:xfrm>
        </p:grpSpPr>
        <p:sp>
          <p:nvSpPr>
            <p:cNvPr id="33" name="Arc 12"/>
            <p:cNvSpPr/>
            <p:nvPr/>
          </p:nvSpPr>
          <p:spPr bwMode="auto">
            <a:xfrm rot="5356494">
              <a:off x="3866" y="1467"/>
              <a:ext cx="2602" cy="6833"/>
            </a:xfrm>
            <a:custGeom>
              <a:avLst/>
              <a:gdLst>
                <a:gd name="G0" fmla="+- 14321 0 0"/>
                <a:gd name="G1" fmla="+- 17995 0 0"/>
                <a:gd name="G2" fmla="+- 21600 0 0"/>
                <a:gd name="T0" fmla="*/ 26268 w 35921"/>
                <a:gd name="T1" fmla="*/ 0 h 39595"/>
                <a:gd name="T2" fmla="*/ 0 w 35921"/>
                <a:gd name="T3" fmla="*/ 34165 h 39595"/>
                <a:gd name="T4" fmla="*/ 14321 w 35921"/>
                <a:gd name="T5" fmla="*/ 17995 h 39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921" h="39595" fill="none" extrusionOk="0">
                  <a:moveTo>
                    <a:pt x="26268" y="-1"/>
                  </a:moveTo>
                  <a:cubicBezTo>
                    <a:pt x="32297" y="4002"/>
                    <a:pt x="35921" y="10758"/>
                    <a:pt x="35921" y="17995"/>
                  </a:cubicBezTo>
                  <a:cubicBezTo>
                    <a:pt x="35921" y="29924"/>
                    <a:pt x="26250" y="39595"/>
                    <a:pt x="14321" y="39595"/>
                  </a:cubicBezTo>
                  <a:cubicBezTo>
                    <a:pt x="9044" y="39595"/>
                    <a:pt x="3950" y="37663"/>
                    <a:pt x="-1" y="34165"/>
                  </a:cubicBezTo>
                </a:path>
                <a:path w="35921" h="39595" stroke="0" extrusionOk="0">
                  <a:moveTo>
                    <a:pt x="26268" y="-1"/>
                  </a:moveTo>
                  <a:cubicBezTo>
                    <a:pt x="32297" y="4002"/>
                    <a:pt x="35921" y="10758"/>
                    <a:pt x="35921" y="17995"/>
                  </a:cubicBezTo>
                  <a:cubicBezTo>
                    <a:pt x="35921" y="29924"/>
                    <a:pt x="26250" y="39595"/>
                    <a:pt x="14321" y="39595"/>
                  </a:cubicBezTo>
                  <a:cubicBezTo>
                    <a:pt x="9044" y="39595"/>
                    <a:pt x="3950" y="37663"/>
                    <a:pt x="-1" y="34165"/>
                  </a:cubicBezTo>
                  <a:lnTo>
                    <a:pt x="14321" y="17995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150000"/>
                </a:lnSpc>
              </a:pPr>
              <a:endParaRPr lang="zh-CN" altLang="en-US" sz="1600" b="1"/>
            </a:p>
          </p:txBody>
        </p:sp>
        <p:sp>
          <p:nvSpPr>
            <p:cNvPr id="34" name="Line 11"/>
            <p:cNvSpPr>
              <a:spLocks noChangeShapeType="1"/>
            </p:cNvSpPr>
            <p:nvPr/>
          </p:nvSpPr>
          <p:spPr bwMode="auto">
            <a:xfrm flipV="1">
              <a:off x="2583" y="3378"/>
              <a:ext cx="180" cy="15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150000"/>
                </a:lnSpc>
              </a:pPr>
              <a:endParaRPr lang="zh-CN" altLang="en-US" sz="1600" b="1"/>
            </a:p>
          </p:txBody>
        </p:sp>
      </p:grpSp>
      <p:sp>
        <p:nvSpPr>
          <p:cNvPr id="25" name="Line 9"/>
          <p:cNvSpPr>
            <a:spLocks noChangeShapeType="1"/>
          </p:cNvSpPr>
          <p:nvPr/>
        </p:nvSpPr>
        <p:spPr bwMode="auto">
          <a:xfrm>
            <a:off x="6060797" y="3717032"/>
            <a:ext cx="78728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150000"/>
              </a:lnSpc>
            </a:pPr>
            <a:endParaRPr lang="zh-CN" altLang="en-US" sz="1600" b="1"/>
          </a:p>
        </p:txBody>
      </p:sp>
      <p:sp>
        <p:nvSpPr>
          <p:cNvPr id="26" name="Rectangle 8"/>
          <p:cNvSpPr>
            <a:spLocks noChangeArrowheads="1"/>
          </p:cNvSpPr>
          <p:nvPr/>
        </p:nvSpPr>
        <p:spPr bwMode="auto">
          <a:xfrm>
            <a:off x="6060797" y="3245708"/>
            <a:ext cx="131215" cy="314217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7" name="Line 7"/>
          <p:cNvSpPr>
            <a:spLocks noChangeShapeType="1"/>
          </p:cNvSpPr>
          <p:nvPr/>
        </p:nvSpPr>
        <p:spPr bwMode="auto">
          <a:xfrm>
            <a:off x="8160230" y="3717032"/>
            <a:ext cx="65607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150000"/>
              </a:lnSpc>
            </a:pPr>
            <a:endParaRPr lang="zh-CN" altLang="en-US" sz="1600" b="1"/>
          </a:p>
        </p:txBody>
      </p:sp>
      <p:sp>
        <p:nvSpPr>
          <p:cNvPr id="28" name="Rectangle 6"/>
          <p:cNvSpPr>
            <a:spLocks noChangeArrowheads="1"/>
          </p:cNvSpPr>
          <p:nvPr/>
        </p:nvSpPr>
        <p:spPr bwMode="auto">
          <a:xfrm>
            <a:off x="8291445" y="3245708"/>
            <a:ext cx="131215" cy="314217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zh-CN" sz="1600" b="1">
              <a:latin typeface="Arial" panose="020B0604020202020204" pitchFamily="34" charset="0"/>
            </a:endParaRPr>
          </a:p>
        </p:txBody>
      </p:sp>
      <p:sp>
        <p:nvSpPr>
          <p:cNvPr id="29" name="Oval 5"/>
          <p:cNvSpPr>
            <a:spLocks noChangeArrowheads="1"/>
          </p:cNvSpPr>
          <p:nvPr/>
        </p:nvSpPr>
        <p:spPr bwMode="auto">
          <a:xfrm>
            <a:off x="8816302" y="3402816"/>
            <a:ext cx="1312146" cy="62843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E →n·</a:t>
            </a:r>
            <a:endParaRPr lang="en-US" altLang="zh-CN" sz="1600" b="1">
              <a:latin typeface="Arial" panose="020B0604020202020204" pitchFamily="34" charset="0"/>
            </a:endParaRPr>
          </a:p>
        </p:txBody>
      </p:sp>
      <p:sp>
        <p:nvSpPr>
          <p:cNvPr id="32" name="Rectangle 2"/>
          <p:cNvSpPr>
            <a:spLocks noChangeArrowheads="1"/>
          </p:cNvSpPr>
          <p:nvPr/>
        </p:nvSpPr>
        <p:spPr bwMode="auto">
          <a:xfrm>
            <a:off x="4486222" y="4188358"/>
            <a:ext cx="131215" cy="314217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5" grpId="0" animBg="1"/>
      <p:bldP spid="26" grpId="0" animBg="1"/>
      <p:bldP spid="3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919443" y="1286290"/>
                <a:ext cx="8496944" cy="5311062"/>
              </a:xfrm>
              <a:solidFill>
                <a:schemeClr val="bg1"/>
              </a:solid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dirty="0" err="1"/>
                  <a:t>LR</a:t>
                </a:r>
                <a:r>
                  <a:rPr lang="en-US" altLang="zh-CN" sz="2400" dirty="0"/>
                  <a:t>(0)</a:t>
                </a:r>
                <a:r>
                  <a:rPr lang="zh-CN" altLang="en-US" sz="2400" dirty="0"/>
                  <a:t>项：</a:t>
                </a:r>
                <a:endParaRPr lang="en-US" altLang="zh-CN" sz="2400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→.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      	</a:t>
                </a:r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→.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  	</a:t>
                </a:r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.+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+.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	</a:t>
                </a:r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→.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		</a:t>
                </a:r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19443" y="1286290"/>
                <a:ext cx="8496944" cy="5311062"/>
              </a:xfrm>
              <a:blipFill rotWithShape="1">
                <a:blip r:embed="rId1"/>
                <a:stretch>
                  <a:fillRect l="-170" t="-271" r="-166" b="-16541"/>
                </a:stretch>
              </a:blip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  <a:endParaRPr lang="zh-CN" altLang="en-US" dirty="0"/>
          </a:p>
        </p:txBody>
      </p:sp>
      <p:sp>
        <p:nvSpPr>
          <p:cNvPr id="6" name="Oval 30"/>
          <p:cNvSpPr>
            <a:spLocks noChangeArrowheads="1"/>
          </p:cNvSpPr>
          <p:nvPr/>
        </p:nvSpPr>
        <p:spPr bwMode="auto">
          <a:xfrm>
            <a:off x="4748650" y="2145949"/>
            <a:ext cx="1312146" cy="62843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E’ →·E</a:t>
            </a:r>
            <a:endParaRPr lang="en-US" altLang="zh-CN" sz="1600" b="1" dirty="0">
              <a:latin typeface="Arial" panose="020B0604020202020204" pitchFamily="34" charset="0"/>
            </a:endParaRPr>
          </a:p>
        </p:txBody>
      </p:sp>
      <p:sp>
        <p:nvSpPr>
          <p:cNvPr id="7" name="Line 29"/>
          <p:cNvSpPr>
            <a:spLocks noChangeShapeType="1"/>
          </p:cNvSpPr>
          <p:nvPr/>
        </p:nvSpPr>
        <p:spPr bwMode="auto">
          <a:xfrm>
            <a:off x="6060797" y="2460165"/>
            <a:ext cx="78728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150000"/>
              </a:lnSpc>
            </a:pPr>
            <a:endParaRPr lang="zh-CN" altLang="en-US" sz="1600" b="1"/>
          </a:p>
        </p:txBody>
      </p:sp>
      <p:sp>
        <p:nvSpPr>
          <p:cNvPr id="8" name="Rectangle 28"/>
          <p:cNvSpPr>
            <a:spLocks noChangeArrowheads="1"/>
          </p:cNvSpPr>
          <p:nvPr/>
        </p:nvSpPr>
        <p:spPr bwMode="auto">
          <a:xfrm>
            <a:off x="6323226" y="1988840"/>
            <a:ext cx="131215" cy="317238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n-US" altLang="zh-CN" sz="1600" b="1" dirty="0"/>
          </a:p>
          <a:p>
            <a:pPr algn="ctr" eaLnBrk="0" hangingPunct="0">
              <a:lnSpc>
                <a:spcPct val="150000"/>
              </a:lnSpc>
            </a:pPr>
            <a:endParaRPr lang="en-US" altLang="zh-CN" sz="1600" b="1" dirty="0">
              <a:latin typeface="Arial" panose="020B0604020202020204" pitchFamily="34" charset="0"/>
            </a:endParaRPr>
          </a:p>
        </p:txBody>
      </p:sp>
      <p:sp>
        <p:nvSpPr>
          <p:cNvPr id="9" name="Line 27"/>
          <p:cNvSpPr>
            <a:spLocks noChangeShapeType="1"/>
          </p:cNvSpPr>
          <p:nvPr/>
        </p:nvSpPr>
        <p:spPr bwMode="auto">
          <a:xfrm>
            <a:off x="4223792" y="2460165"/>
            <a:ext cx="52485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150000"/>
              </a:lnSpc>
            </a:pPr>
            <a:endParaRPr lang="zh-CN" altLang="en-US" sz="1600" b="1"/>
          </a:p>
        </p:txBody>
      </p:sp>
      <p:sp>
        <p:nvSpPr>
          <p:cNvPr id="10" name="Oval 26"/>
          <p:cNvSpPr>
            <a:spLocks noChangeArrowheads="1"/>
          </p:cNvSpPr>
          <p:nvPr/>
        </p:nvSpPr>
        <p:spPr bwMode="auto">
          <a:xfrm>
            <a:off x="6848083" y="2145949"/>
            <a:ext cx="1312146" cy="62843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E’ →E·</a:t>
            </a:r>
            <a:endParaRPr lang="en-US" altLang="zh-CN" sz="1600" b="1">
              <a:latin typeface="Arial" panose="020B0604020202020204" pitchFamily="34" charset="0"/>
            </a:endParaRPr>
          </a:p>
        </p:txBody>
      </p:sp>
      <p:sp>
        <p:nvSpPr>
          <p:cNvPr id="11" name="Line 25"/>
          <p:cNvSpPr>
            <a:spLocks noChangeShapeType="1"/>
          </p:cNvSpPr>
          <p:nvPr/>
        </p:nvSpPr>
        <p:spPr bwMode="auto">
          <a:xfrm>
            <a:off x="5404724" y="2774383"/>
            <a:ext cx="0" cy="62843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150000"/>
              </a:lnSpc>
            </a:pPr>
            <a:endParaRPr lang="zh-CN" altLang="en-US" sz="1600" b="1"/>
          </a:p>
        </p:txBody>
      </p:sp>
      <p:sp>
        <p:nvSpPr>
          <p:cNvPr id="12" name="Rectangle 24"/>
          <p:cNvSpPr>
            <a:spLocks noChangeArrowheads="1"/>
          </p:cNvSpPr>
          <p:nvPr/>
        </p:nvSpPr>
        <p:spPr bwMode="auto">
          <a:xfrm>
            <a:off x="5142295" y="2931491"/>
            <a:ext cx="131215" cy="314217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3" name="Oval 23"/>
          <p:cNvSpPr>
            <a:spLocks noChangeArrowheads="1"/>
          </p:cNvSpPr>
          <p:nvPr/>
        </p:nvSpPr>
        <p:spPr bwMode="auto">
          <a:xfrm>
            <a:off x="4748650" y="3402816"/>
            <a:ext cx="1312146" cy="62843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E →·E+n</a:t>
            </a:r>
            <a:endParaRPr lang="en-US" altLang="zh-CN" sz="1600" b="1">
              <a:latin typeface="Arial" panose="020B0604020202020204" pitchFamily="34" charset="0"/>
            </a:endParaRPr>
          </a:p>
        </p:txBody>
      </p:sp>
      <p:sp>
        <p:nvSpPr>
          <p:cNvPr id="14" name="Oval 22"/>
          <p:cNvSpPr>
            <a:spLocks noChangeArrowheads="1"/>
          </p:cNvSpPr>
          <p:nvPr/>
        </p:nvSpPr>
        <p:spPr bwMode="auto">
          <a:xfrm>
            <a:off x="6848083" y="3402816"/>
            <a:ext cx="1312146" cy="62843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E →·n</a:t>
            </a:r>
            <a:endParaRPr lang="en-US" altLang="zh-CN" sz="1600" b="1">
              <a:latin typeface="Arial" panose="020B0604020202020204" pitchFamily="34" charset="0"/>
            </a:endParaRPr>
          </a:p>
        </p:txBody>
      </p:sp>
      <p:sp>
        <p:nvSpPr>
          <p:cNvPr id="15" name="Line 21"/>
          <p:cNvSpPr>
            <a:spLocks noChangeShapeType="1"/>
          </p:cNvSpPr>
          <p:nvPr/>
        </p:nvSpPr>
        <p:spPr bwMode="auto">
          <a:xfrm>
            <a:off x="5535939" y="2774382"/>
            <a:ext cx="1443361" cy="78554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150000"/>
              </a:lnSpc>
            </a:pPr>
            <a:endParaRPr lang="zh-CN" altLang="en-US" sz="1600" b="1"/>
          </a:p>
        </p:txBody>
      </p:sp>
      <p:sp>
        <p:nvSpPr>
          <p:cNvPr id="16" name="Rectangle 20"/>
          <p:cNvSpPr>
            <a:spLocks noChangeArrowheads="1"/>
          </p:cNvSpPr>
          <p:nvPr/>
        </p:nvSpPr>
        <p:spPr bwMode="auto">
          <a:xfrm>
            <a:off x="6454441" y="2774383"/>
            <a:ext cx="131215" cy="314217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7" name="Oval 19"/>
          <p:cNvSpPr>
            <a:spLocks noChangeArrowheads="1"/>
          </p:cNvSpPr>
          <p:nvPr/>
        </p:nvSpPr>
        <p:spPr bwMode="auto">
          <a:xfrm>
            <a:off x="4748650" y="4816792"/>
            <a:ext cx="1312146" cy="62843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E → E·+n</a:t>
            </a:r>
            <a:endParaRPr lang="en-US" altLang="zh-CN" sz="1600" b="1">
              <a:latin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5404724" y="4031249"/>
            <a:ext cx="0" cy="78554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150000"/>
              </a:lnSpc>
            </a:pPr>
            <a:endParaRPr lang="zh-CN" altLang="en-US" sz="1600" b="1"/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5535939" y="4345466"/>
            <a:ext cx="131215" cy="314217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n-US" altLang="zh-CN" sz="1600" b="1">
              <a:latin typeface="Arial" panose="020B0604020202020204" pitchFamily="34" charset="0"/>
            </a:endParaRPr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 flipV="1">
            <a:off x="6060797" y="5131007"/>
            <a:ext cx="78728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150000"/>
              </a:lnSpc>
            </a:pPr>
            <a:endParaRPr lang="zh-CN" altLang="en-US" sz="1600" b="1"/>
          </a:p>
        </p:txBody>
      </p:sp>
      <p:sp>
        <p:nvSpPr>
          <p:cNvPr id="21" name="Rectangle 15"/>
          <p:cNvSpPr>
            <a:spLocks noChangeArrowheads="1"/>
          </p:cNvSpPr>
          <p:nvPr/>
        </p:nvSpPr>
        <p:spPr bwMode="auto">
          <a:xfrm>
            <a:off x="6323226" y="4659683"/>
            <a:ext cx="131215" cy="314217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US" altLang="zh-CN" sz="1600" b="1">
              <a:latin typeface="Arial" panose="020B0604020202020204" pitchFamily="34" charset="0"/>
            </a:endParaRPr>
          </a:p>
        </p:txBody>
      </p:sp>
      <p:grpSp>
        <p:nvGrpSpPr>
          <p:cNvPr id="24" name="Group 10"/>
          <p:cNvGrpSpPr/>
          <p:nvPr/>
        </p:nvGrpSpPr>
        <p:grpSpPr bwMode="auto">
          <a:xfrm rot="20624279">
            <a:off x="4750108" y="3762353"/>
            <a:ext cx="397288" cy="551893"/>
            <a:chOff x="1750" y="3378"/>
            <a:chExt cx="6833" cy="2807"/>
          </a:xfrm>
        </p:grpSpPr>
        <p:sp>
          <p:nvSpPr>
            <p:cNvPr id="33" name="Arc 12"/>
            <p:cNvSpPr/>
            <p:nvPr/>
          </p:nvSpPr>
          <p:spPr bwMode="auto">
            <a:xfrm rot="5356494">
              <a:off x="3866" y="1467"/>
              <a:ext cx="2602" cy="6833"/>
            </a:xfrm>
            <a:custGeom>
              <a:avLst/>
              <a:gdLst>
                <a:gd name="G0" fmla="+- 14321 0 0"/>
                <a:gd name="G1" fmla="+- 17995 0 0"/>
                <a:gd name="G2" fmla="+- 21600 0 0"/>
                <a:gd name="T0" fmla="*/ 26268 w 35921"/>
                <a:gd name="T1" fmla="*/ 0 h 39595"/>
                <a:gd name="T2" fmla="*/ 0 w 35921"/>
                <a:gd name="T3" fmla="*/ 34165 h 39595"/>
                <a:gd name="T4" fmla="*/ 14321 w 35921"/>
                <a:gd name="T5" fmla="*/ 17995 h 39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921" h="39595" fill="none" extrusionOk="0">
                  <a:moveTo>
                    <a:pt x="26268" y="-1"/>
                  </a:moveTo>
                  <a:cubicBezTo>
                    <a:pt x="32297" y="4002"/>
                    <a:pt x="35921" y="10758"/>
                    <a:pt x="35921" y="17995"/>
                  </a:cubicBezTo>
                  <a:cubicBezTo>
                    <a:pt x="35921" y="29924"/>
                    <a:pt x="26250" y="39595"/>
                    <a:pt x="14321" y="39595"/>
                  </a:cubicBezTo>
                  <a:cubicBezTo>
                    <a:pt x="9044" y="39595"/>
                    <a:pt x="3950" y="37663"/>
                    <a:pt x="-1" y="34165"/>
                  </a:cubicBezTo>
                </a:path>
                <a:path w="35921" h="39595" stroke="0" extrusionOk="0">
                  <a:moveTo>
                    <a:pt x="26268" y="-1"/>
                  </a:moveTo>
                  <a:cubicBezTo>
                    <a:pt x="32297" y="4002"/>
                    <a:pt x="35921" y="10758"/>
                    <a:pt x="35921" y="17995"/>
                  </a:cubicBezTo>
                  <a:cubicBezTo>
                    <a:pt x="35921" y="29924"/>
                    <a:pt x="26250" y="39595"/>
                    <a:pt x="14321" y="39595"/>
                  </a:cubicBezTo>
                  <a:cubicBezTo>
                    <a:pt x="9044" y="39595"/>
                    <a:pt x="3950" y="37663"/>
                    <a:pt x="-1" y="34165"/>
                  </a:cubicBezTo>
                  <a:lnTo>
                    <a:pt x="14321" y="17995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150000"/>
                </a:lnSpc>
              </a:pPr>
              <a:endParaRPr lang="zh-CN" altLang="en-US" sz="1600" b="1"/>
            </a:p>
          </p:txBody>
        </p:sp>
        <p:sp>
          <p:nvSpPr>
            <p:cNvPr id="34" name="Line 11"/>
            <p:cNvSpPr>
              <a:spLocks noChangeShapeType="1"/>
            </p:cNvSpPr>
            <p:nvPr/>
          </p:nvSpPr>
          <p:spPr bwMode="auto">
            <a:xfrm flipV="1">
              <a:off x="2583" y="3378"/>
              <a:ext cx="180" cy="15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150000"/>
                </a:lnSpc>
              </a:pPr>
              <a:endParaRPr lang="zh-CN" altLang="en-US" sz="1600" b="1"/>
            </a:p>
          </p:txBody>
        </p:sp>
      </p:grpSp>
      <p:sp>
        <p:nvSpPr>
          <p:cNvPr id="25" name="Line 9"/>
          <p:cNvSpPr>
            <a:spLocks noChangeShapeType="1"/>
          </p:cNvSpPr>
          <p:nvPr/>
        </p:nvSpPr>
        <p:spPr bwMode="auto">
          <a:xfrm>
            <a:off x="6060797" y="3717032"/>
            <a:ext cx="78728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150000"/>
              </a:lnSpc>
            </a:pPr>
            <a:endParaRPr lang="zh-CN" altLang="en-US" sz="1600" b="1"/>
          </a:p>
        </p:txBody>
      </p:sp>
      <p:sp>
        <p:nvSpPr>
          <p:cNvPr id="26" name="Rectangle 8"/>
          <p:cNvSpPr>
            <a:spLocks noChangeArrowheads="1"/>
          </p:cNvSpPr>
          <p:nvPr/>
        </p:nvSpPr>
        <p:spPr bwMode="auto">
          <a:xfrm>
            <a:off x="6060797" y="3245708"/>
            <a:ext cx="131215" cy="314217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7" name="Line 7"/>
          <p:cNvSpPr>
            <a:spLocks noChangeShapeType="1"/>
          </p:cNvSpPr>
          <p:nvPr/>
        </p:nvSpPr>
        <p:spPr bwMode="auto">
          <a:xfrm>
            <a:off x="8160230" y="3717032"/>
            <a:ext cx="65607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150000"/>
              </a:lnSpc>
            </a:pPr>
            <a:endParaRPr lang="zh-CN" altLang="en-US" sz="1600" b="1"/>
          </a:p>
        </p:txBody>
      </p:sp>
      <p:sp>
        <p:nvSpPr>
          <p:cNvPr id="28" name="Rectangle 6"/>
          <p:cNvSpPr>
            <a:spLocks noChangeArrowheads="1"/>
          </p:cNvSpPr>
          <p:nvPr/>
        </p:nvSpPr>
        <p:spPr bwMode="auto">
          <a:xfrm>
            <a:off x="8291445" y="3245708"/>
            <a:ext cx="131215" cy="314217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zh-CN" sz="1600" b="1">
              <a:latin typeface="Arial" panose="020B0604020202020204" pitchFamily="34" charset="0"/>
            </a:endParaRPr>
          </a:p>
        </p:txBody>
      </p:sp>
      <p:sp>
        <p:nvSpPr>
          <p:cNvPr id="29" name="Oval 5"/>
          <p:cNvSpPr>
            <a:spLocks noChangeArrowheads="1"/>
          </p:cNvSpPr>
          <p:nvPr/>
        </p:nvSpPr>
        <p:spPr bwMode="auto">
          <a:xfrm>
            <a:off x="8816302" y="3402816"/>
            <a:ext cx="1312146" cy="62843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E →n·</a:t>
            </a:r>
            <a:endParaRPr lang="en-US" altLang="zh-CN" sz="1600" b="1">
              <a:latin typeface="Arial" panose="020B0604020202020204" pitchFamily="34" charset="0"/>
            </a:endParaRPr>
          </a:p>
        </p:txBody>
      </p:sp>
      <p:sp>
        <p:nvSpPr>
          <p:cNvPr id="30" name="Oval 4"/>
          <p:cNvSpPr>
            <a:spLocks noChangeArrowheads="1"/>
          </p:cNvSpPr>
          <p:nvPr/>
        </p:nvSpPr>
        <p:spPr bwMode="auto">
          <a:xfrm>
            <a:off x="6848083" y="4816792"/>
            <a:ext cx="1312146" cy="628433"/>
          </a:xfrm>
          <a:prstGeom prst="ellipse">
            <a:avLst/>
          </a:prstGeom>
          <a:solidFill>
            <a:srgbClr val="FFFF99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E → E+·n</a:t>
            </a:r>
            <a:endParaRPr lang="en-US" altLang="zh-CN" sz="1600" b="1">
              <a:latin typeface="Arial" panose="020B0604020202020204" pitchFamily="34" charset="0"/>
            </a:endParaRPr>
          </a:p>
        </p:txBody>
      </p:sp>
      <p:sp>
        <p:nvSpPr>
          <p:cNvPr id="32" name="Rectangle 2"/>
          <p:cNvSpPr>
            <a:spLocks noChangeArrowheads="1"/>
          </p:cNvSpPr>
          <p:nvPr/>
        </p:nvSpPr>
        <p:spPr bwMode="auto">
          <a:xfrm>
            <a:off x="4486222" y="4188358"/>
            <a:ext cx="131215" cy="314217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919443" y="1286290"/>
                <a:ext cx="8496944" cy="5311062"/>
              </a:xfrm>
              <a:solidFill>
                <a:schemeClr val="bg1"/>
              </a:solid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dirty="0" err="1"/>
                  <a:t>LR</a:t>
                </a:r>
                <a:r>
                  <a:rPr lang="en-US" altLang="zh-CN" sz="2400" dirty="0"/>
                  <a:t>(0)</a:t>
                </a:r>
                <a:r>
                  <a:rPr lang="zh-CN" altLang="en-US" sz="2400" dirty="0"/>
                  <a:t>项：</a:t>
                </a:r>
                <a:endParaRPr lang="en-US" altLang="zh-CN" sz="2400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→.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      	</a:t>
                </a:r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→.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  	</a:t>
                </a:r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.+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+.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	</a:t>
                </a:r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000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→.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		</a:t>
                </a:r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19443" y="1286290"/>
                <a:ext cx="8496944" cy="5311062"/>
              </a:xfrm>
              <a:blipFill rotWithShape="1">
                <a:blip r:embed="rId1"/>
                <a:stretch>
                  <a:fillRect l="-170" t="-271" r="-166" b="-16541"/>
                </a:stretch>
              </a:blip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  <a:endParaRPr lang="zh-CN" altLang="en-US" dirty="0"/>
          </a:p>
        </p:txBody>
      </p:sp>
      <p:sp>
        <p:nvSpPr>
          <p:cNvPr id="6" name="Oval 30"/>
          <p:cNvSpPr>
            <a:spLocks noChangeArrowheads="1"/>
          </p:cNvSpPr>
          <p:nvPr/>
        </p:nvSpPr>
        <p:spPr bwMode="auto">
          <a:xfrm>
            <a:off x="4748650" y="2145949"/>
            <a:ext cx="1312146" cy="62843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E’ →·E</a:t>
            </a:r>
            <a:endParaRPr lang="en-US" altLang="zh-CN" sz="1600" b="1" dirty="0">
              <a:latin typeface="Arial" panose="020B0604020202020204" pitchFamily="34" charset="0"/>
            </a:endParaRPr>
          </a:p>
        </p:txBody>
      </p:sp>
      <p:sp>
        <p:nvSpPr>
          <p:cNvPr id="7" name="Line 29"/>
          <p:cNvSpPr>
            <a:spLocks noChangeShapeType="1"/>
          </p:cNvSpPr>
          <p:nvPr/>
        </p:nvSpPr>
        <p:spPr bwMode="auto">
          <a:xfrm>
            <a:off x="6060797" y="2460165"/>
            <a:ext cx="78728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150000"/>
              </a:lnSpc>
            </a:pPr>
            <a:endParaRPr lang="zh-CN" altLang="en-US" sz="1600" b="1"/>
          </a:p>
        </p:txBody>
      </p:sp>
      <p:sp>
        <p:nvSpPr>
          <p:cNvPr id="8" name="Rectangle 28"/>
          <p:cNvSpPr>
            <a:spLocks noChangeArrowheads="1"/>
          </p:cNvSpPr>
          <p:nvPr/>
        </p:nvSpPr>
        <p:spPr bwMode="auto">
          <a:xfrm>
            <a:off x="6323226" y="1988840"/>
            <a:ext cx="131215" cy="317238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n-US" altLang="zh-CN" sz="1600" b="1" dirty="0"/>
          </a:p>
          <a:p>
            <a:pPr algn="ctr" eaLnBrk="0" hangingPunct="0">
              <a:lnSpc>
                <a:spcPct val="150000"/>
              </a:lnSpc>
            </a:pPr>
            <a:endParaRPr lang="en-US" altLang="zh-CN" sz="1600" b="1" dirty="0">
              <a:latin typeface="Arial" panose="020B0604020202020204" pitchFamily="34" charset="0"/>
            </a:endParaRPr>
          </a:p>
        </p:txBody>
      </p:sp>
      <p:sp>
        <p:nvSpPr>
          <p:cNvPr id="9" name="Line 27"/>
          <p:cNvSpPr>
            <a:spLocks noChangeShapeType="1"/>
          </p:cNvSpPr>
          <p:nvPr/>
        </p:nvSpPr>
        <p:spPr bwMode="auto">
          <a:xfrm>
            <a:off x="4223792" y="2460165"/>
            <a:ext cx="52485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150000"/>
              </a:lnSpc>
            </a:pPr>
            <a:endParaRPr lang="zh-CN" altLang="en-US" sz="1600" b="1"/>
          </a:p>
        </p:txBody>
      </p:sp>
      <p:sp>
        <p:nvSpPr>
          <p:cNvPr id="10" name="Oval 26"/>
          <p:cNvSpPr>
            <a:spLocks noChangeArrowheads="1"/>
          </p:cNvSpPr>
          <p:nvPr/>
        </p:nvSpPr>
        <p:spPr bwMode="auto">
          <a:xfrm>
            <a:off x="6848083" y="2145949"/>
            <a:ext cx="1312146" cy="62843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E’ →E·</a:t>
            </a:r>
            <a:endParaRPr lang="en-US" altLang="zh-CN" sz="1600" b="1">
              <a:latin typeface="Arial" panose="020B0604020202020204" pitchFamily="34" charset="0"/>
            </a:endParaRPr>
          </a:p>
        </p:txBody>
      </p:sp>
      <p:sp>
        <p:nvSpPr>
          <p:cNvPr id="11" name="Line 25"/>
          <p:cNvSpPr>
            <a:spLocks noChangeShapeType="1"/>
          </p:cNvSpPr>
          <p:nvPr/>
        </p:nvSpPr>
        <p:spPr bwMode="auto">
          <a:xfrm>
            <a:off x="5404724" y="2774383"/>
            <a:ext cx="0" cy="62843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150000"/>
              </a:lnSpc>
            </a:pPr>
            <a:endParaRPr lang="zh-CN" altLang="en-US" sz="1600" b="1"/>
          </a:p>
        </p:txBody>
      </p:sp>
      <p:sp>
        <p:nvSpPr>
          <p:cNvPr id="12" name="Rectangle 24"/>
          <p:cNvSpPr>
            <a:spLocks noChangeArrowheads="1"/>
          </p:cNvSpPr>
          <p:nvPr/>
        </p:nvSpPr>
        <p:spPr bwMode="auto">
          <a:xfrm>
            <a:off x="5142295" y="2931491"/>
            <a:ext cx="131215" cy="314217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3" name="Oval 23"/>
          <p:cNvSpPr>
            <a:spLocks noChangeArrowheads="1"/>
          </p:cNvSpPr>
          <p:nvPr/>
        </p:nvSpPr>
        <p:spPr bwMode="auto">
          <a:xfrm>
            <a:off x="4748650" y="3402816"/>
            <a:ext cx="1312146" cy="62843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E →·E+n</a:t>
            </a:r>
            <a:endParaRPr lang="en-US" altLang="zh-CN" sz="1600" b="1">
              <a:latin typeface="Arial" panose="020B0604020202020204" pitchFamily="34" charset="0"/>
            </a:endParaRPr>
          </a:p>
        </p:txBody>
      </p:sp>
      <p:sp>
        <p:nvSpPr>
          <p:cNvPr id="14" name="Oval 22"/>
          <p:cNvSpPr>
            <a:spLocks noChangeArrowheads="1"/>
          </p:cNvSpPr>
          <p:nvPr/>
        </p:nvSpPr>
        <p:spPr bwMode="auto">
          <a:xfrm>
            <a:off x="6848083" y="3402816"/>
            <a:ext cx="1312146" cy="62843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E →·n</a:t>
            </a:r>
            <a:endParaRPr lang="en-US" altLang="zh-CN" sz="1600" b="1">
              <a:latin typeface="Arial" panose="020B0604020202020204" pitchFamily="34" charset="0"/>
            </a:endParaRPr>
          </a:p>
        </p:txBody>
      </p:sp>
      <p:sp>
        <p:nvSpPr>
          <p:cNvPr id="15" name="Line 21"/>
          <p:cNvSpPr>
            <a:spLocks noChangeShapeType="1"/>
          </p:cNvSpPr>
          <p:nvPr/>
        </p:nvSpPr>
        <p:spPr bwMode="auto">
          <a:xfrm>
            <a:off x="5535939" y="2774382"/>
            <a:ext cx="1443361" cy="78554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150000"/>
              </a:lnSpc>
            </a:pPr>
            <a:endParaRPr lang="zh-CN" altLang="en-US" sz="1600" b="1"/>
          </a:p>
        </p:txBody>
      </p:sp>
      <p:sp>
        <p:nvSpPr>
          <p:cNvPr id="16" name="Rectangle 20"/>
          <p:cNvSpPr>
            <a:spLocks noChangeArrowheads="1"/>
          </p:cNvSpPr>
          <p:nvPr/>
        </p:nvSpPr>
        <p:spPr bwMode="auto">
          <a:xfrm>
            <a:off x="6454441" y="2774383"/>
            <a:ext cx="131215" cy="314217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7" name="Oval 19"/>
          <p:cNvSpPr>
            <a:spLocks noChangeArrowheads="1"/>
          </p:cNvSpPr>
          <p:nvPr/>
        </p:nvSpPr>
        <p:spPr bwMode="auto">
          <a:xfrm>
            <a:off x="4748650" y="4816792"/>
            <a:ext cx="1312146" cy="62843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E → E·+n</a:t>
            </a:r>
            <a:endParaRPr lang="en-US" altLang="zh-CN" sz="1600" b="1">
              <a:latin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5404724" y="4031249"/>
            <a:ext cx="0" cy="78554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150000"/>
              </a:lnSpc>
            </a:pPr>
            <a:endParaRPr lang="zh-CN" altLang="en-US" sz="1600" b="1"/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5535939" y="4345466"/>
            <a:ext cx="131215" cy="314217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n-US" altLang="zh-CN" sz="1600" b="1">
              <a:latin typeface="Arial" panose="020B0604020202020204" pitchFamily="34" charset="0"/>
            </a:endParaRPr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 flipV="1">
            <a:off x="6060797" y="5131007"/>
            <a:ext cx="78728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150000"/>
              </a:lnSpc>
            </a:pPr>
            <a:endParaRPr lang="zh-CN" altLang="en-US" sz="1600" b="1"/>
          </a:p>
        </p:txBody>
      </p:sp>
      <p:sp>
        <p:nvSpPr>
          <p:cNvPr id="21" name="Rectangle 15"/>
          <p:cNvSpPr>
            <a:spLocks noChangeArrowheads="1"/>
          </p:cNvSpPr>
          <p:nvPr/>
        </p:nvSpPr>
        <p:spPr bwMode="auto">
          <a:xfrm>
            <a:off x="6323226" y="4659683"/>
            <a:ext cx="131215" cy="314217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US" altLang="zh-CN" sz="1600" b="1">
              <a:latin typeface="Arial" panose="020B0604020202020204" pitchFamily="34" charset="0"/>
            </a:endParaRPr>
          </a:p>
        </p:txBody>
      </p:sp>
      <p:sp>
        <p:nvSpPr>
          <p:cNvPr id="22" name="Line 14"/>
          <p:cNvSpPr>
            <a:spLocks noChangeShapeType="1"/>
          </p:cNvSpPr>
          <p:nvPr/>
        </p:nvSpPr>
        <p:spPr bwMode="auto">
          <a:xfrm flipV="1">
            <a:off x="8160230" y="5131007"/>
            <a:ext cx="65607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150000"/>
              </a:lnSpc>
            </a:pPr>
            <a:endParaRPr lang="zh-CN" altLang="en-US" sz="1600" b="1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8422659" y="4502574"/>
            <a:ext cx="131215" cy="317238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zh-CN" sz="1600" b="1"/>
          </a:p>
          <a:p>
            <a:pPr algn="ctr" eaLnBrk="0" hangingPunct="0">
              <a:lnSpc>
                <a:spcPct val="150000"/>
              </a:lnSpc>
            </a:pPr>
            <a:endParaRPr lang="en-US" altLang="zh-CN" sz="1600" b="1">
              <a:latin typeface="Arial" panose="020B0604020202020204" pitchFamily="34" charset="0"/>
            </a:endParaRPr>
          </a:p>
        </p:txBody>
      </p:sp>
      <p:grpSp>
        <p:nvGrpSpPr>
          <p:cNvPr id="24" name="Group 10"/>
          <p:cNvGrpSpPr/>
          <p:nvPr/>
        </p:nvGrpSpPr>
        <p:grpSpPr bwMode="auto">
          <a:xfrm rot="20624279">
            <a:off x="4750108" y="3762353"/>
            <a:ext cx="397288" cy="551893"/>
            <a:chOff x="1750" y="3378"/>
            <a:chExt cx="6833" cy="2807"/>
          </a:xfrm>
        </p:grpSpPr>
        <p:sp>
          <p:nvSpPr>
            <p:cNvPr id="33" name="Arc 12"/>
            <p:cNvSpPr/>
            <p:nvPr/>
          </p:nvSpPr>
          <p:spPr bwMode="auto">
            <a:xfrm rot="5356494">
              <a:off x="3866" y="1467"/>
              <a:ext cx="2602" cy="6833"/>
            </a:xfrm>
            <a:custGeom>
              <a:avLst/>
              <a:gdLst>
                <a:gd name="G0" fmla="+- 14321 0 0"/>
                <a:gd name="G1" fmla="+- 17995 0 0"/>
                <a:gd name="G2" fmla="+- 21600 0 0"/>
                <a:gd name="T0" fmla="*/ 26268 w 35921"/>
                <a:gd name="T1" fmla="*/ 0 h 39595"/>
                <a:gd name="T2" fmla="*/ 0 w 35921"/>
                <a:gd name="T3" fmla="*/ 34165 h 39595"/>
                <a:gd name="T4" fmla="*/ 14321 w 35921"/>
                <a:gd name="T5" fmla="*/ 17995 h 39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921" h="39595" fill="none" extrusionOk="0">
                  <a:moveTo>
                    <a:pt x="26268" y="-1"/>
                  </a:moveTo>
                  <a:cubicBezTo>
                    <a:pt x="32297" y="4002"/>
                    <a:pt x="35921" y="10758"/>
                    <a:pt x="35921" y="17995"/>
                  </a:cubicBezTo>
                  <a:cubicBezTo>
                    <a:pt x="35921" y="29924"/>
                    <a:pt x="26250" y="39595"/>
                    <a:pt x="14321" y="39595"/>
                  </a:cubicBezTo>
                  <a:cubicBezTo>
                    <a:pt x="9044" y="39595"/>
                    <a:pt x="3950" y="37663"/>
                    <a:pt x="-1" y="34165"/>
                  </a:cubicBezTo>
                </a:path>
                <a:path w="35921" h="39595" stroke="0" extrusionOk="0">
                  <a:moveTo>
                    <a:pt x="26268" y="-1"/>
                  </a:moveTo>
                  <a:cubicBezTo>
                    <a:pt x="32297" y="4002"/>
                    <a:pt x="35921" y="10758"/>
                    <a:pt x="35921" y="17995"/>
                  </a:cubicBezTo>
                  <a:cubicBezTo>
                    <a:pt x="35921" y="29924"/>
                    <a:pt x="26250" y="39595"/>
                    <a:pt x="14321" y="39595"/>
                  </a:cubicBezTo>
                  <a:cubicBezTo>
                    <a:pt x="9044" y="39595"/>
                    <a:pt x="3950" y="37663"/>
                    <a:pt x="-1" y="34165"/>
                  </a:cubicBezTo>
                  <a:lnTo>
                    <a:pt x="14321" y="17995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150000"/>
                </a:lnSpc>
              </a:pPr>
              <a:endParaRPr lang="zh-CN" altLang="en-US" sz="1600" b="1"/>
            </a:p>
          </p:txBody>
        </p:sp>
        <p:sp>
          <p:nvSpPr>
            <p:cNvPr id="34" name="Line 11"/>
            <p:cNvSpPr>
              <a:spLocks noChangeShapeType="1"/>
            </p:cNvSpPr>
            <p:nvPr/>
          </p:nvSpPr>
          <p:spPr bwMode="auto">
            <a:xfrm flipV="1">
              <a:off x="2583" y="3378"/>
              <a:ext cx="180" cy="15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150000"/>
                </a:lnSpc>
              </a:pPr>
              <a:endParaRPr lang="zh-CN" altLang="en-US" sz="1600" b="1"/>
            </a:p>
          </p:txBody>
        </p:sp>
      </p:grpSp>
      <p:sp>
        <p:nvSpPr>
          <p:cNvPr id="25" name="Line 9"/>
          <p:cNvSpPr>
            <a:spLocks noChangeShapeType="1"/>
          </p:cNvSpPr>
          <p:nvPr/>
        </p:nvSpPr>
        <p:spPr bwMode="auto">
          <a:xfrm>
            <a:off x="6060797" y="3717032"/>
            <a:ext cx="78728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150000"/>
              </a:lnSpc>
            </a:pPr>
            <a:endParaRPr lang="zh-CN" altLang="en-US" sz="1600" b="1"/>
          </a:p>
        </p:txBody>
      </p:sp>
      <p:sp>
        <p:nvSpPr>
          <p:cNvPr id="26" name="Rectangle 8"/>
          <p:cNvSpPr>
            <a:spLocks noChangeArrowheads="1"/>
          </p:cNvSpPr>
          <p:nvPr/>
        </p:nvSpPr>
        <p:spPr bwMode="auto">
          <a:xfrm>
            <a:off x="6060797" y="3245708"/>
            <a:ext cx="131215" cy="314217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7" name="Line 7"/>
          <p:cNvSpPr>
            <a:spLocks noChangeShapeType="1"/>
          </p:cNvSpPr>
          <p:nvPr/>
        </p:nvSpPr>
        <p:spPr bwMode="auto">
          <a:xfrm>
            <a:off x="8160230" y="3717032"/>
            <a:ext cx="65607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150000"/>
              </a:lnSpc>
            </a:pPr>
            <a:endParaRPr lang="zh-CN" altLang="en-US" sz="1600" b="1"/>
          </a:p>
        </p:txBody>
      </p:sp>
      <p:sp>
        <p:nvSpPr>
          <p:cNvPr id="28" name="Rectangle 6"/>
          <p:cNvSpPr>
            <a:spLocks noChangeArrowheads="1"/>
          </p:cNvSpPr>
          <p:nvPr/>
        </p:nvSpPr>
        <p:spPr bwMode="auto">
          <a:xfrm>
            <a:off x="8291445" y="3245708"/>
            <a:ext cx="131215" cy="314217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zh-CN" sz="1600" b="1">
              <a:latin typeface="Arial" panose="020B0604020202020204" pitchFamily="34" charset="0"/>
            </a:endParaRPr>
          </a:p>
        </p:txBody>
      </p:sp>
      <p:sp>
        <p:nvSpPr>
          <p:cNvPr id="29" name="Oval 5"/>
          <p:cNvSpPr>
            <a:spLocks noChangeArrowheads="1"/>
          </p:cNvSpPr>
          <p:nvPr/>
        </p:nvSpPr>
        <p:spPr bwMode="auto">
          <a:xfrm>
            <a:off x="8816302" y="3402816"/>
            <a:ext cx="1312146" cy="62843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E →n·</a:t>
            </a:r>
            <a:endParaRPr lang="en-US" altLang="zh-CN" sz="1600" b="1">
              <a:latin typeface="Arial" panose="020B0604020202020204" pitchFamily="34" charset="0"/>
            </a:endParaRPr>
          </a:p>
        </p:txBody>
      </p:sp>
      <p:sp>
        <p:nvSpPr>
          <p:cNvPr id="30" name="Oval 4"/>
          <p:cNvSpPr>
            <a:spLocks noChangeArrowheads="1"/>
          </p:cNvSpPr>
          <p:nvPr/>
        </p:nvSpPr>
        <p:spPr bwMode="auto">
          <a:xfrm>
            <a:off x="6848083" y="4816792"/>
            <a:ext cx="1312146" cy="62843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E → E+·n</a:t>
            </a:r>
            <a:endParaRPr lang="en-US" altLang="zh-CN" sz="1600" b="1">
              <a:latin typeface="Arial" panose="020B0604020202020204" pitchFamily="34" charset="0"/>
            </a:endParaRPr>
          </a:p>
        </p:txBody>
      </p:sp>
      <p:sp>
        <p:nvSpPr>
          <p:cNvPr id="31" name="Oval 3"/>
          <p:cNvSpPr>
            <a:spLocks noChangeArrowheads="1"/>
          </p:cNvSpPr>
          <p:nvPr/>
        </p:nvSpPr>
        <p:spPr bwMode="auto">
          <a:xfrm>
            <a:off x="8816302" y="4816792"/>
            <a:ext cx="1312146" cy="628433"/>
          </a:xfrm>
          <a:prstGeom prst="ellipse">
            <a:avLst/>
          </a:prstGeom>
          <a:solidFill>
            <a:srgbClr val="FFFF99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→ 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E+n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endParaRPr lang="en-US" altLang="zh-CN" sz="1600" b="1" dirty="0">
              <a:latin typeface="Arial" panose="020B0604020202020204" pitchFamily="34" charset="0"/>
            </a:endParaRPr>
          </a:p>
        </p:txBody>
      </p:sp>
      <p:sp>
        <p:nvSpPr>
          <p:cNvPr id="32" name="Rectangle 2"/>
          <p:cNvSpPr>
            <a:spLocks noChangeArrowheads="1"/>
          </p:cNvSpPr>
          <p:nvPr/>
        </p:nvSpPr>
        <p:spPr bwMode="auto">
          <a:xfrm>
            <a:off x="4486222" y="4188358"/>
            <a:ext cx="131215" cy="314217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919443" y="1286290"/>
                <a:ext cx="8496944" cy="5311062"/>
              </a:xfrm>
              <a:solidFill>
                <a:schemeClr val="bg1"/>
              </a:solid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dirty="0" err="1"/>
                  <a:t>LR</a:t>
                </a:r>
                <a:r>
                  <a:rPr lang="en-US" altLang="zh-CN" sz="2400" dirty="0"/>
                  <a:t>(0)</a:t>
                </a:r>
                <a:r>
                  <a:rPr lang="zh-CN" altLang="en-US" sz="2400" dirty="0"/>
                  <a:t>项：</a:t>
                </a:r>
                <a:endParaRPr lang="en-US" altLang="zh-CN" sz="2400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→.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      	</a:t>
                </a:r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→.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  	</a:t>
                </a:r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.+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+.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	</a:t>
                </a:r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→.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		</a:t>
                </a:r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19443" y="1286290"/>
                <a:ext cx="8496944" cy="5311062"/>
              </a:xfrm>
              <a:blipFill rotWithShape="1">
                <a:blip r:embed="rId1"/>
                <a:stretch>
                  <a:fillRect l="-170" t="-271" r="-166" b="-16541"/>
                </a:stretch>
              </a:blip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  <a:endParaRPr lang="zh-CN" altLang="en-US" dirty="0"/>
          </a:p>
        </p:txBody>
      </p:sp>
      <p:sp>
        <p:nvSpPr>
          <p:cNvPr id="6" name="Oval 30"/>
          <p:cNvSpPr>
            <a:spLocks noChangeArrowheads="1"/>
          </p:cNvSpPr>
          <p:nvPr/>
        </p:nvSpPr>
        <p:spPr bwMode="auto">
          <a:xfrm>
            <a:off x="4748650" y="2145949"/>
            <a:ext cx="1312146" cy="62843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E’ →·E</a:t>
            </a:r>
            <a:endParaRPr lang="en-US" altLang="zh-CN" sz="1600" b="1" dirty="0">
              <a:latin typeface="Arial" panose="020B0604020202020204" pitchFamily="34" charset="0"/>
            </a:endParaRPr>
          </a:p>
        </p:txBody>
      </p:sp>
      <p:sp>
        <p:nvSpPr>
          <p:cNvPr id="7" name="Line 29"/>
          <p:cNvSpPr>
            <a:spLocks noChangeShapeType="1"/>
          </p:cNvSpPr>
          <p:nvPr/>
        </p:nvSpPr>
        <p:spPr bwMode="auto">
          <a:xfrm>
            <a:off x="6060797" y="2460165"/>
            <a:ext cx="78728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150000"/>
              </a:lnSpc>
            </a:pPr>
            <a:endParaRPr lang="zh-CN" altLang="en-US" sz="1600" b="1"/>
          </a:p>
        </p:txBody>
      </p:sp>
      <p:sp>
        <p:nvSpPr>
          <p:cNvPr id="8" name="Rectangle 28"/>
          <p:cNvSpPr>
            <a:spLocks noChangeArrowheads="1"/>
          </p:cNvSpPr>
          <p:nvPr/>
        </p:nvSpPr>
        <p:spPr bwMode="auto">
          <a:xfrm>
            <a:off x="6323226" y="1988840"/>
            <a:ext cx="131215" cy="317238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n-US" altLang="zh-CN" sz="1600" b="1" dirty="0"/>
          </a:p>
          <a:p>
            <a:pPr algn="ctr" eaLnBrk="0" hangingPunct="0">
              <a:lnSpc>
                <a:spcPct val="150000"/>
              </a:lnSpc>
            </a:pPr>
            <a:endParaRPr lang="en-US" altLang="zh-CN" sz="1600" b="1" dirty="0">
              <a:latin typeface="Arial" panose="020B0604020202020204" pitchFamily="34" charset="0"/>
            </a:endParaRPr>
          </a:p>
        </p:txBody>
      </p:sp>
      <p:sp>
        <p:nvSpPr>
          <p:cNvPr id="9" name="Line 27"/>
          <p:cNvSpPr>
            <a:spLocks noChangeShapeType="1"/>
          </p:cNvSpPr>
          <p:nvPr/>
        </p:nvSpPr>
        <p:spPr bwMode="auto">
          <a:xfrm>
            <a:off x="4223792" y="2460165"/>
            <a:ext cx="52485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150000"/>
              </a:lnSpc>
            </a:pPr>
            <a:endParaRPr lang="zh-CN" altLang="en-US" sz="1600" b="1"/>
          </a:p>
        </p:txBody>
      </p:sp>
      <p:sp>
        <p:nvSpPr>
          <p:cNvPr id="10" name="Oval 26"/>
          <p:cNvSpPr>
            <a:spLocks noChangeArrowheads="1"/>
          </p:cNvSpPr>
          <p:nvPr/>
        </p:nvSpPr>
        <p:spPr bwMode="auto">
          <a:xfrm>
            <a:off x="6848083" y="2145949"/>
            <a:ext cx="1312146" cy="628433"/>
          </a:xfrm>
          <a:prstGeom prst="ellipse">
            <a:avLst/>
          </a:prstGeom>
          <a:solidFill>
            <a:srgbClr val="FFFF00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E’ →E·</a:t>
            </a:r>
            <a:endParaRPr lang="en-US" altLang="zh-CN" sz="1600" b="1" dirty="0">
              <a:latin typeface="Arial" panose="020B0604020202020204" pitchFamily="34" charset="0"/>
            </a:endParaRPr>
          </a:p>
        </p:txBody>
      </p:sp>
      <p:sp>
        <p:nvSpPr>
          <p:cNvPr id="11" name="Line 25"/>
          <p:cNvSpPr>
            <a:spLocks noChangeShapeType="1"/>
          </p:cNvSpPr>
          <p:nvPr/>
        </p:nvSpPr>
        <p:spPr bwMode="auto">
          <a:xfrm>
            <a:off x="5404724" y="2774383"/>
            <a:ext cx="0" cy="62843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150000"/>
              </a:lnSpc>
            </a:pPr>
            <a:endParaRPr lang="zh-CN" altLang="en-US" sz="1600" b="1"/>
          </a:p>
        </p:txBody>
      </p:sp>
      <p:sp>
        <p:nvSpPr>
          <p:cNvPr id="12" name="Rectangle 24"/>
          <p:cNvSpPr>
            <a:spLocks noChangeArrowheads="1"/>
          </p:cNvSpPr>
          <p:nvPr/>
        </p:nvSpPr>
        <p:spPr bwMode="auto">
          <a:xfrm>
            <a:off x="5142295" y="2931491"/>
            <a:ext cx="131215" cy="314217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3" name="Oval 23"/>
          <p:cNvSpPr>
            <a:spLocks noChangeArrowheads="1"/>
          </p:cNvSpPr>
          <p:nvPr/>
        </p:nvSpPr>
        <p:spPr bwMode="auto">
          <a:xfrm>
            <a:off x="4748650" y="3402816"/>
            <a:ext cx="1312146" cy="62843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E →·E+n</a:t>
            </a:r>
            <a:endParaRPr lang="en-US" altLang="zh-CN" sz="1600" b="1">
              <a:latin typeface="Arial" panose="020B0604020202020204" pitchFamily="34" charset="0"/>
            </a:endParaRPr>
          </a:p>
        </p:txBody>
      </p:sp>
      <p:sp>
        <p:nvSpPr>
          <p:cNvPr id="14" name="Oval 22"/>
          <p:cNvSpPr>
            <a:spLocks noChangeArrowheads="1"/>
          </p:cNvSpPr>
          <p:nvPr/>
        </p:nvSpPr>
        <p:spPr bwMode="auto">
          <a:xfrm>
            <a:off x="6848083" y="3402816"/>
            <a:ext cx="1312146" cy="62843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E →·n</a:t>
            </a:r>
            <a:endParaRPr lang="en-US" altLang="zh-CN" sz="1600" b="1">
              <a:latin typeface="Arial" panose="020B0604020202020204" pitchFamily="34" charset="0"/>
            </a:endParaRPr>
          </a:p>
        </p:txBody>
      </p:sp>
      <p:sp>
        <p:nvSpPr>
          <p:cNvPr id="15" name="Line 21"/>
          <p:cNvSpPr>
            <a:spLocks noChangeShapeType="1"/>
          </p:cNvSpPr>
          <p:nvPr/>
        </p:nvSpPr>
        <p:spPr bwMode="auto">
          <a:xfrm>
            <a:off x="5535939" y="2774382"/>
            <a:ext cx="1443361" cy="78554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150000"/>
              </a:lnSpc>
            </a:pPr>
            <a:endParaRPr lang="zh-CN" altLang="en-US" sz="1600" b="1"/>
          </a:p>
        </p:txBody>
      </p:sp>
      <p:sp>
        <p:nvSpPr>
          <p:cNvPr id="16" name="Rectangle 20"/>
          <p:cNvSpPr>
            <a:spLocks noChangeArrowheads="1"/>
          </p:cNvSpPr>
          <p:nvPr/>
        </p:nvSpPr>
        <p:spPr bwMode="auto">
          <a:xfrm>
            <a:off x="6454441" y="2774383"/>
            <a:ext cx="131215" cy="314217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7" name="Oval 19"/>
          <p:cNvSpPr>
            <a:spLocks noChangeArrowheads="1"/>
          </p:cNvSpPr>
          <p:nvPr/>
        </p:nvSpPr>
        <p:spPr bwMode="auto">
          <a:xfrm>
            <a:off x="4748650" y="4816792"/>
            <a:ext cx="1312146" cy="62843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E → E·+n</a:t>
            </a:r>
            <a:endParaRPr lang="en-US" altLang="zh-CN" sz="1600" b="1">
              <a:latin typeface="Arial" panose="020B060402020202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5404724" y="4031249"/>
            <a:ext cx="0" cy="78554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150000"/>
              </a:lnSpc>
            </a:pPr>
            <a:endParaRPr lang="zh-CN" altLang="en-US" sz="1600" b="1"/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5535939" y="4345466"/>
            <a:ext cx="131215" cy="314217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n-US" altLang="zh-CN" sz="1600" b="1">
              <a:latin typeface="Arial" panose="020B0604020202020204" pitchFamily="34" charset="0"/>
            </a:endParaRPr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 flipV="1">
            <a:off x="6060797" y="5131007"/>
            <a:ext cx="78728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150000"/>
              </a:lnSpc>
            </a:pPr>
            <a:endParaRPr lang="zh-CN" altLang="en-US" sz="1600" b="1"/>
          </a:p>
        </p:txBody>
      </p:sp>
      <p:sp>
        <p:nvSpPr>
          <p:cNvPr id="21" name="Rectangle 15"/>
          <p:cNvSpPr>
            <a:spLocks noChangeArrowheads="1"/>
          </p:cNvSpPr>
          <p:nvPr/>
        </p:nvSpPr>
        <p:spPr bwMode="auto">
          <a:xfrm>
            <a:off x="6323226" y="4659683"/>
            <a:ext cx="131215" cy="314217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US" altLang="zh-CN" sz="1600" b="1">
              <a:latin typeface="Arial" panose="020B0604020202020204" pitchFamily="34" charset="0"/>
            </a:endParaRPr>
          </a:p>
        </p:txBody>
      </p:sp>
      <p:sp>
        <p:nvSpPr>
          <p:cNvPr id="22" name="Line 14"/>
          <p:cNvSpPr>
            <a:spLocks noChangeShapeType="1"/>
          </p:cNvSpPr>
          <p:nvPr/>
        </p:nvSpPr>
        <p:spPr bwMode="auto">
          <a:xfrm flipV="1">
            <a:off x="8160230" y="5131007"/>
            <a:ext cx="65607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150000"/>
              </a:lnSpc>
            </a:pPr>
            <a:endParaRPr lang="zh-CN" altLang="en-US" sz="1600" b="1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8422659" y="4502574"/>
            <a:ext cx="131215" cy="317238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zh-CN" sz="1600" b="1"/>
          </a:p>
          <a:p>
            <a:pPr algn="ctr" eaLnBrk="0" hangingPunct="0">
              <a:lnSpc>
                <a:spcPct val="150000"/>
              </a:lnSpc>
            </a:pPr>
            <a:endParaRPr lang="en-US" altLang="zh-CN" sz="1600" b="1">
              <a:latin typeface="Arial" panose="020B0604020202020204" pitchFamily="34" charset="0"/>
            </a:endParaRPr>
          </a:p>
        </p:txBody>
      </p:sp>
      <p:grpSp>
        <p:nvGrpSpPr>
          <p:cNvPr id="24" name="Group 10"/>
          <p:cNvGrpSpPr/>
          <p:nvPr/>
        </p:nvGrpSpPr>
        <p:grpSpPr bwMode="auto">
          <a:xfrm rot="20624279">
            <a:off x="4750108" y="3762353"/>
            <a:ext cx="397288" cy="551893"/>
            <a:chOff x="1750" y="3378"/>
            <a:chExt cx="6833" cy="2807"/>
          </a:xfrm>
        </p:grpSpPr>
        <p:sp>
          <p:nvSpPr>
            <p:cNvPr id="33" name="Arc 12"/>
            <p:cNvSpPr/>
            <p:nvPr/>
          </p:nvSpPr>
          <p:spPr bwMode="auto">
            <a:xfrm rot="5356494">
              <a:off x="3866" y="1467"/>
              <a:ext cx="2602" cy="6833"/>
            </a:xfrm>
            <a:custGeom>
              <a:avLst/>
              <a:gdLst>
                <a:gd name="G0" fmla="+- 14321 0 0"/>
                <a:gd name="G1" fmla="+- 17995 0 0"/>
                <a:gd name="G2" fmla="+- 21600 0 0"/>
                <a:gd name="T0" fmla="*/ 26268 w 35921"/>
                <a:gd name="T1" fmla="*/ 0 h 39595"/>
                <a:gd name="T2" fmla="*/ 0 w 35921"/>
                <a:gd name="T3" fmla="*/ 34165 h 39595"/>
                <a:gd name="T4" fmla="*/ 14321 w 35921"/>
                <a:gd name="T5" fmla="*/ 17995 h 39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921" h="39595" fill="none" extrusionOk="0">
                  <a:moveTo>
                    <a:pt x="26268" y="-1"/>
                  </a:moveTo>
                  <a:cubicBezTo>
                    <a:pt x="32297" y="4002"/>
                    <a:pt x="35921" y="10758"/>
                    <a:pt x="35921" y="17995"/>
                  </a:cubicBezTo>
                  <a:cubicBezTo>
                    <a:pt x="35921" y="29924"/>
                    <a:pt x="26250" y="39595"/>
                    <a:pt x="14321" y="39595"/>
                  </a:cubicBezTo>
                  <a:cubicBezTo>
                    <a:pt x="9044" y="39595"/>
                    <a:pt x="3950" y="37663"/>
                    <a:pt x="-1" y="34165"/>
                  </a:cubicBezTo>
                </a:path>
                <a:path w="35921" h="39595" stroke="0" extrusionOk="0">
                  <a:moveTo>
                    <a:pt x="26268" y="-1"/>
                  </a:moveTo>
                  <a:cubicBezTo>
                    <a:pt x="32297" y="4002"/>
                    <a:pt x="35921" y="10758"/>
                    <a:pt x="35921" y="17995"/>
                  </a:cubicBezTo>
                  <a:cubicBezTo>
                    <a:pt x="35921" y="29924"/>
                    <a:pt x="26250" y="39595"/>
                    <a:pt x="14321" y="39595"/>
                  </a:cubicBezTo>
                  <a:cubicBezTo>
                    <a:pt x="9044" y="39595"/>
                    <a:pt x="3950" y="37663"/>
                    <a:pt x="-1" y="34165"/>
                  </a:cubicBezTo>
                  <a:lnTo>
                    <a:pt x="14321" y="17995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150000"/>
                </a:lnSpc>
              </a:pPr>
              <a:endParaRPr lang="zh-CN" altLang="en-US" sz="1600" b="1"/>
            </a:p>
          </p:txBody>
        </p:sp>
        <p:sp>
          <p:nvSpPr>
            <p:cNvPr id="34" name="Line 11"/>
            <p:cNvSpPr>
              <a:spLocks noChangeShapeType="1"/>
            </p:cNvSpPr>
            <p:nvPr/>
          </p:nvSpPr>
          <p:spPr bwMode="auto">
            <a:xfrm flipV="1">
              <a:off x="2583" y="3378"/>
              <a:ext cx="180" cy="15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150000"/>
                </a:lnSpc>
              </a:pPr>
              <a:endParaRPr lang="zh-CN" altLang="en-US" sz="1600" b="1"/>
            </a:p>
          </p:txBody>
        </p:sp>
      </p:grpSp>
      <p:sp>
        <p:nvSpPr>
          <p:cNvPr id="25" name="Line 9"/>
          <p:cNvSpPr>
            <a:spLocks noChangeShapeType="1"/>
          </p:cNvSpPr>
          <p:nvPr/>
        </p:nvSpPr>
        <p:spPr bwMode="auto">
          <a:xfrm>
            <a:off x="6060797" y="3717032"/>
            <a:ext cx="78728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150000"/>
              </a:lnSpc>
            </a:pPr>
            <a:endParaRPr lang="zh-CN" altLang="en-US" sz="1600" b="1"/>
          </a:p>
        </p:txBody>
      </p:sp>
      <p:sp>
        <p:nvSpPr>
          <p:cNvPr id="26" name="Rectangle 8"/>
          <p:cNvSpPr>
            <a:spLocks noChangeArrowheads="1"/>
          </p:cNvSpPr>
          <p:nvPr/>
        </p:nvSpPr>
        <p:spPr bwMode="auto">
          <a:xfrm>
            <a:off x="6060797" y="3245708"/>
            <a:ext cx="131215" cy="314217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7" name="Line 7"/>
          <p:cNvSpPr>
            <a:spLocks noChangeShapeType="1"/>
          </p:cNvSpPr>
          <p:nvPr/>
        </p:nvSpPr>
        <p:spPr bwMode="auto">
          <a:xfrm>
            <a:off x="8160230" y="3717032"/>
            <a:ext cx="65607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150000"/>
              </a:lnSpc>
            </a:pPr>
            <a:endParaRPr lang="zh-CN" altLang="en-US" sz="1600" b="1"/>
          </a:p>
        </p:txBody>
      </p:sp>
      <p:sp>
        <p:nvSpPr>
          <p:cNvPr id="28" name="Rectangle 6"/>
          <p:cNvSpPr>
            <a:spLocks noChangeArrowheads="1"/>
          </p:cNvSpPr>
          <p:nvPr/>
        </p:nvSpPr>
        <p:spPr bwMode="auto">
          <a:xfrm>
            <a:off x="8291445" y="3245708"/>
            <a:ext cx="131215" cy="314217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zh-CN" sz="1600" b="1">
              <a:latin typeface="Arial" panose="020B0604020202020204" pitchFamily="34" charset="0"/>
            </a:endParaRPr>
          </a:p>
        </p:txBody>
      </p:sp>
      <p:sp>
        <p:nvSpPr>
          <p:cNvPr id="29" name="Oval 5"/>
          <p:cNvSpPr>
            <a:spLocks noChangeArrowheads="1"/>
          </p:cNvSpPr>
          <p:nvPr/>
        </p:nvSpPr>
        <p:spPr bwMode="auto">
          <a:xfrm>
            <a:off x="8816302" y="3402816"/>
            <a:ext cx="1312146" cy="628433"/>
          </a:xfrm>
          <a:prstGeom prst="ellipse">
            <a:avLst/>
          </a:prstGeom>
          <a:solidFill>
            <a:srgbClr val="FFFF00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→n·</a:t>
            </a:r>
            <a:endParaRPr lang="en-US" altLang="zh-CN" sz="1600" b="1" dirty="0">
              <a:latin typeface="Arial" panose="020B0604020202020204" pitchFamily="34" charset="0"/>
            </a:endParaRPr>
          </a:p>
        </p:txBody>
      </p:sp>
      <p:sp>
        <p:nvSpPr>
          <p:cNvPr id="30" name="Oval 4"/>
          <p:cNvSpPr>
            <a:spLocks noChangeArrowheads="1"/>
          </p:cNvSpPr>
          <p:nvPr/>
        </p:nvSpPr>
        <p:spPr bwMode="auto">
          <a:xfrm>
            <a:off x="6848083" y="4816792"/>
            <a:ext cx="1312146" cy="62843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E → E+·n</a:t>
            </a:r>
            <a:endParaRPr lang="en-US" altLang="zh-CN" sz="1600" b="1">
              <a:latin typeface="Arial" panose="020B0604020202020204" pitchFamily="34" charset="0"/>
            </a:endParaRPr>
          </a:p>
        </p:txBody>
      </p:sp>
      <p:sp>
        <p:nvSpPr>
          <p:cNvPr id="31" name="Oval 3"/>
          <p:cNvSpPr>
            <a:spLocks noChangeArrowheads="1"/>
          </p:cNvSpPr>
          <p:nvPr/>
        </p:nvSpPr>
        <p:spPr bwMode="auto">
          <a:xfrm>
            <a:off x="8816302" y="4816792"/>
            <a:ext cx="1312146" cy="628433"/>
          </a:xfrm>
          <a:prstGeom prst="ellipse">
            <a:avLst/>
          </a:prstGeom>
          <a:solidFill>
            <a:srgbClr val="FFFF00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E → E+n·</a:t>
            </a:r>
            <a:endParaRPr lang="en-US" altLang="zh-CN" sz="1600" b="1">
              <a:latin typeface="Arial" panose="020B0604020202020204" pitchFamily="34" charset="0"/>
            </a:endParaRPr>
          </a:p>
        </p:txBody>
      </p:sp>
      <p:sp>
        <p:nvSpPr>
          <p:cNvPr id="32" name="Rectangle 2"/>
          <p:cNvSpPr>
            <a:spLocks noChangeArrowheads="1"/>
          </p:cNvSpPr>
          <p:nvPr/>
        </p:nvSpPr>
        <p:spPr bwMode="auto">
          <a:xfrm>
            <a:off x="4486222" y="4188358"/>
            <a:ext cx="131215" cy="314217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>
              <a:lnSpc>
                <a:spcPct val="1500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回忆</a:t>
            </a:r>
            <a:r>
              <a:rPr lang="en-US" altLang="zh-CN" dirty="0"/>
              <a:t>LL(1)</a:t>
            </a:r>
            <a:r>
              <a:rPr lang="zh-CN" altLang="en-US" dirty="0"/>
              <a:t>分析过程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3"/>
              <p:cNvSpPr txBox="1">
                <a:spLocks noChangeArrowheads="1"/>
              </p:cNvSpPr>
              <p:nvPr/>
            </p:nvSpPr>
            <p:spPr bwMode="auto">
              <a:xfrm>
                <a:off x="1055440" y="1587152"/>
                <a:ext cx="1728192" cy="86409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9999FF"/>
                </a:solidFill>
                <a:miter lim="800000"/>
              </a:ln>
            </p:spPr>
            <p:txBody>
              <a:bodyPr vert="horz" wrap="square" lIns="91440" tIns="45720" rIns="91440" bIns="45720" numCol="1" anchor="ctr" anchorCtr="1" compatLnSpc="1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–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l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l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l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l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l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altLang="zh-CN" sz="24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55440" y="1587152"/>
                <a:ext cx="1728192" cy="864096"/>
              </a:xfrm>
              <a:prstGeom prst="rect">
                <a:avLst/>
              </a:prstGeom>
              <a:blipFill rotWithShape="1">
                <a:blip r:embed="rId1"/>
                <a:stretch>
                  <a:fillRect l="-849" t="-1723" r="-820" b="-1600"/>
                </a:stretch>
              </a:blipFill>
              <a:ln w="28575">
                <a:solidFill>
                  <a:srgbClr val="9999FF"/>
                </a:solidFill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云形标注 2"/>
          <p:cNvSpPr/>
          <p:nvPr/>
        </p:nvSpPr>
        <p:spPr bwMode="auto">
          <a:xfrm>
            <a:off x="7522990" y="5241584"/>
            <a:ext cx="4189634" cy="1112475"/>
          </a:xfrm>
          <a:prstGeom prst="cloudCallout">
            <a:avLst>
              <a:gd name="adj1" fmla="val -74971"/>
              <a:gd name="adj2" fmla="val -26698"/>
            </a:avLst>
          </a:prstGeom>
          <a:solidFill>
            <a:srgbClr val="CC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zh-CN" altLang="en-US" sz="20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回忆：</a:t>
            </a:r>
            <a:r>
              <a:rPr lang="en-US" altLang="zh-CN" sz="20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LL(1)</a:t>
            </a:r>
            <a:r>
              <a:rPr lang="zh-CN" altLang="en-US" sz="20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分 析每步的动作由什么确定的？</a:t>
            </a:r>
            <a:endParaRPr lang="zh-CN" altLang="en-US" sz="2000" b="1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云形标注 2"/>
          <p:cNvSpPr/>
          <p:nvPr/>
        </p:nvSpPr>
        <p:spPr bwMode="auto">
          <a:xfrm>
            <a:off x="7595284" y="2172509"/>
            <a:ext cx="3744416" cy="1112475"/>
          </a:xfrm>
          <a:prstGeom prst="cloudCallout">
            <a:avLst>
              <a:gd name="adj1" fmla="val -78221"/>
              <a:gd name="adj2" fmla="val 34896"/>
            </a:avLst>
          </a:prstGeom>
          <a:solidFill>
            <a:srgbClr val="CC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zh-CN" altLang="en-US" sz="20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回忆：</a:t>
            </a:r>
            <a:r>
              <a:rPr lang="en-US" altLang="zh-CN" sz="20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LL(1) </a:t>
            </a:r>
            <a:r>
              <a:rPr lang="zh-CN" altLang="en-US" sz="20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分析的主要动作有哪些？</a:t>
            </a:r>
            <a:endParaRPr lang="zh-CN" altLang="en-US" sz="2000" b="1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2" name="Group 183"/>
          <p:cNvGraphicFramePr/>
          <p:nvPr/>
        </p:nvGraphicFramePr>
        <p:xfrm>
          <a:off x="1055441" y="2918414"/>
          <a:ext cx="5832650" cy="2780211"/>
        </p:xfrm>
        <a:graphic>
          <a:graphicData uri="http://schemas.openxmlformats.org/drawingml/2006/table">
            <a:tbl>
              <a:tblPr/>
              <a:tblGrid>
                <a:gridCol w="1076796"/>
                <a:gridCol w="1989797"/>
                <a:gridCol w="1070731"/>
                <a:gridCol w="1695326"/>
              </a:tblGrid>
              <a:tr h="397173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Steps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Parsing Stack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Input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Action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</a:tr>
              <a:tr h="397173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$S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 ) $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S→(S) S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397173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$S)S(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 ) $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match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397173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$S)S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)$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S→ε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397173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$S)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)$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match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397173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$S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S→ε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397173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accept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2999656" y="1587152"/>
          <a:ext cx="3744416" cy="864096"/>
        </p:xfrm>
        <a:graphic>
          <a:graphicData uri="http://schemas.openxmlformats.org/drawingml/2006/table">
            <a:tbl>
              <a:tblPr/>
              <a:tblGrid>
                <a:gridCol w="936104"/>
                <a:gridCol w="1152128"/>
                <a:gridCol w="792088"/>
                <a:gridCol w="864096"/>
              </a:tblGrid>
              <a:tr h="432048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M[N,T]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(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)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$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432048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S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S→(S) S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S→ε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S→ε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云形标注 2"/>
          <p:cNvSpPr/>
          <p:nvPr/>
        </p:nvSpPr>
        <p:spPr bwMode="auto">
          <a:xfrm>
            <a:off x="7680176" y="3474321"/>
            <a:ext cx="1368152" cy="651680"/>
          </a:xfrm>
          <a:prstGeom prst="cloudCallout">
            <a:avLst>
              <a:gd name="adj1" fmla="val -131811"/>
              <a:gd name="adj2" fmla="val 26964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r>
              <a:rPr lang="zh-CN" altLang="en-US" sz="20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匹配</a:t>
            </a:r>
            <a:endParaRPr lang="zh-CN" altLang="en-US" sz="2000" b="1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" name="云形标注 2"/>
          <p:cNvSpPr/>
          <p:nvPr/>
        </p:nvSpPr>
        <p:spPr bwMode="auto">
          <a:xfrm>
            <a:off x="7752184" y="4315339"/>
            <a:ext cx="1368152" cy="651680"/>
          </a:xfrm>
          <a:prstGeom prst="cloudCallout">
            <a:avLst>
              <a:gd name="adj1" fmla="val -135229"/>
              <a:gd name="adj2" fmla="val -38212"/>
            </a:avLst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r>
              <a:rPr lang="zh-CN" altLang="en-US" sz="20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生成</a:t>
            </a:r>
            <a:endParaRPr lang="zh-CN" altLang="en-US" sz="2000" b="1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NFA</a:t>
            </a:r>
            <a:r>
              <a:rPr lang="zh-CN" altLang="en-US" dirty="0">
                <a:latin typeface="+mn-ea"/>
                <a:ea typeface="+mn-ea"/>
                <a:cs typeface="Arial" panose="020B0604020202020204" pitchFamily="34" charset="0"/>
              </a:rPr>
              <a:t>确定化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/>
              <a:t>为了完成分析，需要对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NFA</a:t>
            </a:r>
            <a:r>
              <a:rPr lang="zh-CN" altLang="en-US" dirty="0"/>
              <a:t>使用</a:t>
            </a:r>
            <a:r>
              <a:rPr lang="zh-CN" altLang="en-US" dirty="0">
                <a:solidFill>
                  <a:srgbClr val="FF0000"/>
                </a:solidFill>
              </a:rPr>
              <a:t>子集法</a:t>
            </a:r>
            <a:r>
              <a:rPr lang="zh-CN" altLang="en-US" dirty="0"/>
              <a:t>进行确定化成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DFA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/>
              </a:solid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/>
                  <a:t>为下面文法构造</a:t>
                </a:r>
                <a:r>
                  <a:rPr lang="en-US" altLang="zh-CN" sz="2400" dirty="0"/>
                  <a:t>D</a:t>
                </a:r>
                <a:r>
                  <a:rPr lang="en-US" altLang="zh-CN" sz="24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FA </a:t>
                </a:r>
                <a:r>
                  <a:rPr lang="zh-CN" altLang="en-US" sz="2400" dirty="0"/>
                  <a:t>：</a:t>
                </a:r>
                <a:endParaRPr lang="en-US" altLang="zh-CN" sz="24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endParaRPr lang="en-US" altLang="zh-CN" sz="240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endParaRPr lang="en-US" altLang="zh-CN" sz="240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33" t="-284" r="-127" b="-272"/>
                </a:stretch>
              </a:blip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6"/>
          <p:cNvSpPr>
            <a:spLocks noChangeArrowheads="1"/>
          </p:cNvSpPr>
          <p:nvPr/>
        </p:nvSpPr>
        <p:spPr bwMode="auto">
          <a:xfrm>
            <a:off x="1498805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760645" y="1537772"/>
            <a:ext cx="5591939" cy="3331388"/>
            <a:chOff x="5299627" y="1443922"/>
            <a:chExt cx="5043751" cy="2475392"/>
          </a:xfrm>
        </p:grpSpPr>
        <p:grpSp>
          <p:nvGrpSpPr>
            <p:cNvPr id="39" name="Group 54"/>
            <p:cNvGrpSpPr/>
            <p:nvPr/>
          </p:nvGrpSpPr>
          <p:grpSpPr bwMode="auto">
            <a:xfrm>
              <a:off x="5299627" y="1443922"/>
              <a:ext cx="4972836" cy="2475392"/>
              <a:chOff x="992" y="1596"/>
              <a:chExt cx="8548" cy="4712"/>
            </a:xfrm>
          </p:grpSpPr>
          <p:sp>
            <p:nvSpPr>
              <p:cNvPr id="40" name="Oval 86"/>
              <p:cNvSpPr>
                <a:spLocks noChangeArrowheads="1"/>
              </p:cNvSpPr>
              <p:nvPr/>
            </p:nvSpPr>
            <p:spPr bwMode="auto">
              <a:xfrm>
                <a:off x="1800" y="1752"/>
                <a:ext cx="1800" cy="624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 vert="horz" wrap="square" lIns="0" tIns="0" rIns="0" bIns="0" numCol="1" anchor="t" anchorCtr="0" compatLnSpc="1"/>
              <a:lstStyle/>
              <a:p>
                <a:pPr algn="ctr" eaLnBrk="0" hangingPunct="0"/>
                <a:r>
                  <a:rPr lang="en-US" altLang="zh-C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S’ →·S</a:t>
                </a:r>
                <a:endParaRPr lang="en-US" altLang="zh-CN" sz="1200" b="1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41" name="Line 85"/>
              <p:cNvSpPr>
                <a:spLocks noChangeShapeType="1"/>
              </p:cNvSpPr>
              <p:nvPr/>
            </p:nvSpPr>
            <p:spPr bwMode="auto">
              <a:xfrm>
                <a:off x="3600" y="2064"/>
                <a:ext cx="108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 b="1"/>
              </a:p>
            </p:txBody>
          </p:sp>
          <p:sp>
            <p:nvSpPr>
              <p:cNvPr id="42" name="Rectangle 84"/>
              <p:cNvSpPr>
                <a:spLocks noChangeArrowheads="1"/>
              </p:cNvSpPr>
              <p:nvPr/>
            </p:nvSpPr>
            <p:spPr bwMode="auto">
              <a:xfrm>
                <a:off x="3960" y="1596"/>
                <a:ext cx="180" cy="31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</a:ln>
            </p:spPr>
            <p:txBody>
              <a:bodyPr vert="horz" wrap="square" lIns="0" tIns="0" rIns="0" bIns="0" numCol="1" anchor="t" anchorCtr="0" compatLnSpc="1"/>
              <a:lstStyle/>
              <a:p>
                <a:pPr eaLnBrk="0" hangingPunct="0"/>
                <a:r>
                  <a:rPr lang="en-US" altLang="zh-CN" sz="12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endParaRPr lang="en-US" altLang="zh-CN" sz="1200" b="1"/>
              </a:p>
              <a:p>
                <a:pPr eaLnBrk="0" hangingPunct="0"/>
                <a:endParaRPr lang="en-US" altLang="zh-CN" sz="1200" b="1">
                  <a:latin typeface="Arial" panose="020B0604020202020204" pitchFamily="34" charset="0"/>
                </a:endParaRPr>
              </a:p>
            </p:txBody>
          </p:sp>
          <p:sp>
            <p:nvSpPr>
              <p:cNvPr id="43" name="Line 83"/>
              <p:cNvSpPr>
                <a:spLocks noChangeShapeType="1"/>
              </p:cNvSpPr>
              <p:nvPr/>
            </p:nvSpPr>
            <p:spPr bwMode="auto">
              <a:xfrm>
                <a:off x="1080" y="2064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 b="1"/>
              </a:p>
            </p:txBody>
          </p:sp>
          <p:sp>
            <p:nvSpPr>
              <p:cNvPr id="44" name="Oval 82"/>
              <p:cNvSpPr>
                <a:spLocks noChangeArrowheads="1"/>
              </p:cNvSpPr>
              <p:nvPr/>
            </p:nvSpPr>
            <p:spPr bwMode="auto">
              <a:xfrm>
                <a:off x="4680" y="1752"/>
                <a:ext cx="1800" cy="624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 vert="horz" wrap="square" lIns="0" tIns="0" rIns="0" bIns="0" numCol="1" anchor="t" anchorCtr="0" compatLnSpc="1"/>
              <a:lstStyle/>
              <a:p>
                <a:pPr algn="ctr" eaLnBrk="0" hangingPunct="0"/>
                <a:r>
                  <a:rPr lang="en-US" altLang="zh-C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S’ →S·</a:t>
                </a:r>
                <a:endParaRPr lang="en-US" altLang="zh-CN" sz="1200" b="1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45" name="Line 81"/>
              <p:cNvSpPr>
                <a:spLocks noChangeShapeType="1"/>
              </p:cNvSpPr>
              <p:nvPr/>
            </p:nvSpPr>
            <p:spPr bwMode="auto">
              <a:xfrm>
                <a:off x="2700" y="2376"/>
                <a:ext cx="0" cy="62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 b="1"/>
              </a:p>
            </p:txBody>
          </p:sp>
          <p:sp>
            <p:nvSpPr>
              <p:cNvPr id="46" name="Rectangle 80"/>
              <p:cNvSpPr>
                <a:spLocks noChangeArrowheads="1"/>
              </p:cNvSpPr>
              <p:nvPr/>
            </p:nvSpPr>
            <p:spPr bwMode="auto">
              <a:xfrm>
                <a:off x="2340" y="2532"/>
                <a:ext cx="180" cy="31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</a:ln>
            </p:spPr>
            <p:txBody>
              <a:bodyPr vert="horz" wrap="square" lIns="0" tIns="0" rIns="0" bIns="0" numCol="1" anchor="t" anchorCtr="0" compatLnSpc="1"/>
              <a:lstStyle/>
              <a:p>
                <a:pPr eaLnBrk="0" hangingPunct="0"/>
                <a:r>
                  <a:rPr lang="en-US" altLang="zh-CN" sz="1200" b="1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</a:t>
                </a:r>
                <a:endPara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47" name="Oval 79"/>
              <p:cNvSpPr>
                <a:spLocks noChangeArrowheads="1"/>
              </p:cNvSpPr>
              <p:nvPr/>
            </p:nvSpPr>
            <p:spPr bwMode="auto">
              <a:xfrm>
                <a:off x="1800" y="3000"/>
                <a:ext cx="1800" cy="624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 vert="horz" wrap="square" lIns="0" tIns="0" rIns="0" bIns="0" numCol="1" anchor="t" anchorCtr="0" compatLnSpc="1"/>
              <a:lstStyle/>
              <a:p>
                <a:pPr eaLnBrk="0" hangingPunct="0"/>
                <a:r>
                  <a:rPr lang="en-US" altLang="zh-CN" sz="12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 →·(S)S</a:t>
                </a:r>
                <a:endParaRPr lang="en-US" altLang="zh-CN" sz="1200" b="1">
                  <a:latin typeface="Arial" panose="020B0604020202020204" pitchFamily="34" charset="0"/>
                </a:endParaRPr>
              </a:p>
            </p:txBody>
          </p:sp>
          <p:sp>
            <p:nvSpPr>
              <p:cNvPr id="48" name="Oval 78"/>
              <p:cNvSpPr>
                <a:spLocks noChangeArrowheads="1"/>
              </p:cNvSpPr>
              <p:nvPr/>
            </p:nvSpPr>
            <p:spPr bwMode="auto">
              <a:xfrm>
                <a:off x="4500" y="3312"/>
                <a:ext cx="1800" cy="624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 vert="horz" wrap="square" lIns="0" tIns="0" rIns="0" bIns="0" numCol="1" anchor="t" anchorCtr="0" compatLnSpc="1"/>
              <a:lstStyle/>
              <a:p>
                <a:pPr algn="ctr" eaLnBrk="0" hangingPunct="0"/>
                <a:r>
                  <a:rPr lang="en-US" altLang="zh-CN" sz="12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 →·</a:t>
                </a:r>
                <a:endParaRPr lang="en-US" altLang="zh-CN" sz="1200" b="1">
                  <a:latin typeface="Arial" panose="020B0604020202020204" pitchFamily="34" charset="0"/>
                </a:endParaRPr>
              </a:p>
            </p:txBody>
          </p:sp>
          <p:sp>
            <p:nvSpPr>
              <p:cNvPr id="49" name="Line 77"/>
              <p:cNvSpPr>
                <a:spLocks noChangeShapeType="1"/>
              </p:cNvSpPr>
              <p:nvPr/>
            </p:nvSpPr>
            <p:spPr bwMode="auto">
              <a:xfrm>
                <a:off x="3060" y="2376"/>
                <a:ext cx="1620" cy="109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 b="1"/>
              </a:p>
            </p:txBody>
          </p:sp>
          <p:sp>
            <p:nvSpPr>
              <p:cNvPr id="50" name="Rectangle 76"/>
              <p:cNvSpPr>
                <a:spLocks noChangeArrowheads="1"/>
              </p:cNvSpPr>
              <p:nvPr/>
            </p:nvSpPr>
            <p:spPr bwMode="auto">
              <a:xfrm>
                <a:off x="3600" y="2376"/>
                <a:ext cx="180" cy="31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</a:ln>
            </p:spPr>
            <p:txBody>
              <a:bodyPr vert="horz" wrap="square" lIns="0" tIns="0" rIns="0" bIns="0" numCol="1" anchor="t" anchorCtr="0" compatLnSpc="1"/>
              <a:lstStyle/>
              <a:p>
                <a:pPr eaLnBrk="0" hangingPunct="0"/>
                <a:r>
                  <a:rPr lang="en-US" altLang="zh-CN" sz="1200" b="1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</a:t>
                </a:r>
                <a:endPara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51" name="Oval 75"/>
              <p:cNvSpPr>
                <a:spLocks noChangeArrowheads="1"/>
              </p:cNvSpPr>
              <p:nvPr/>
            </p:nvSpPr>
            <p:spPr bwMode="auto">
              <a:xfrm>
                <a:off x="1800" y="4716"/>
                <a:ext cx="1800" cy="624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 vert="horz" wrap="square" lIns="0" tIns="0" rIns="0" bIns="0" numCol="1" anchor="t" anchorCtr="0" compatLnSpc="1"/>
              <a:lstStyle/>
              <a:p>
                <a:pPr eaLnBrk="0" hangingPunct="0"/>
                <a:r>
                  <a:rPr lang="en-US" altLang="zh-CN" sz="12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 → (·S)S</a:t>
                </a:r>
                <a:endParaRPr lang="en-US" altLang="zh-CN" sz="1200" b="1">
                  <a:latin typeface="Arial" panose="020B0604020202020204" pitchFamily="34" charset="0"/>
                </a:endParaRPr>
              </a:p>
            </p:txBody>
          </p:sp>
          <p:sp>
            <p:nvSpPr>
              <p:cNvPr id="52" name="Line 74"/>
              <p:cNvSpPr>
                <a:spLocks noChangeShapeType="1"/>
              </p:cNvSpPr>
              <p:nvPr/>
            </p:nvSpPr>
            <p:spPr bwMode="auto">
              <a:xfrm>
                <a:off x="2520" y="3624"/>
                <a:ext cx="0" cy="109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 b="1"/>
              </a:p>
            </p:txBody>
          </p:sp>
          <p:sp>
            <p:nvSpPr>
              <p:cNvPr id="53" name="Line 73"/>
              <p:cNvSpPr>
                <a:spLocks noChangeShapeType="1"/>
              </p:cNvSpPr>
              <p:nvPr/>
            </p:nvSpPr>
            <p:spPr bwMode="auto">
              <a:xfrm flipV="1">
                <a:off x="2880" y="3624"/>
                <a:ext cx="0" cy="109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 b="1"/>
              </a:p>
            </p:txBody>
          </p:sp>
          <p:sp>
            <p:nvSpPr>
              <p:cNvPr id="54" name="Rectangle 72"/>
              <p:cNvSpPr>
                <a:spLocks noChangeArrowheads="1"/>
              </p:cNvSpPr>
              <p:nvPr/>
            </p:nvSpPr>
            <p:spPr bwMode="auto">
              <a:xfrm>
                <a:off x="3060" y="3936"/>
                <a:ext cx="180" cy="31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</a:ln>
            </p:spPr>
            <p:txBody>
              <a:bodyPr vert="horz" wrap="square" lIns="0" tIns="0" rIns="0" bIns="0" numCol="1" anchor="t" anchorCtr="0" compatLnSpc="1"/>
              <a:lstStyle/>
              <a:p>
                <a:pPr eaLnBrk="0" hangingPunct="0"/>
                <a:r>
                  <a:rPr lang="en-US" altLang="zh-CN" sz="1200" b="1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</a:t>
                </a:r>
                <a:endPara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55" name="Rectangle 71"/>
              <p:cNvSpPr>
                <a:spLocks noChangeArrowheads="1"/>
              </p:cNvSpPr>
              <p:nvPr/>
            </p:nvSpPr>
            <p:spPr bwMode="auto">
              <a:xfrm>
                <a:off x="2160" y="3936"/>
                <a:ext cx="180" cy="31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</a:ln>
            </p:spPr>
            <p:txBody>
              <a:bodyPr vert="horz" wrap="square" lIns="0" tIns="0" rIns="0" bIns="0" numCol="1" anchor="t" anchorCtr="0" compatLnSpc="1"/>
              <a:lstStyle/>
              <a:p>
                <a:pPr eaLnBrk="0" hangingPunct="0"/>
                <a:r>
                  <a:rPr lang="en-US" altLang="zh-CN" sz="12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endParaRPr lang="en-US" altLang="zh-CN" sz="1200" b="1">
                  <a:latin typeface="Arial" panose="020B0604020202020204" pitchFamily="34" charset="0"/>
                </a:endParaRPr>
              </a:p>
            </p:txBody>
          </p:sp>
          <p:sp>
            <p:nvSpPr>
              <p:cNvPr id="56" name="Line 70"/>
              <p:cNvSpPr>
                <a:spLocks noChangeShapeType="1"/>
              </p:cNvSpPr>
              <p:nvPr/>
            </p:nvSpPr>
            <p:spPr bwMode="auto">
              <a:xfrm flipV="1">
                <a:off x="3240" y="3780"/>
                <a:ext cx="1440" cy="93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 b="1"/>
              </a:p>
            </p:txBody>
          </p:sp>
          <p:sp>
            <p:nvSpPr>
              <p:cNvPr id="57" name="Rectangle 69"/>
              <p:cNvSpPr>
                <a:spLocks noChangeArrowheads="1"/>
              </p:cNvSpPr>
              <p:nvPr/>
            </p:nvSpPr>
            <p:spPr bwMode="auto">
              <a:xfrm>
                <a:off x="3780" y="3780"/>
                <a:ext cx="180" cy="31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</a:ln>
            </p:spPr>
            <p:txBody>
              <a:bodyPr vert="horz" wrap="square" lIns="0" tIns="0" rIns="0" bIns="0" numCol="1" anchor="t" anchorCtr="0" compatLnSpc="1"/>
              <a:lstStyle/>
              <a:p>
                <a:pPr eaLnBrk="0" hangingPunct="0"/>
                <a:r>
                  <a:rPr lang="en-US" altLang="zh-CN" sz="1200" b="1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</a:t>
                </a:r>
                <a:endPara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58" name="Oval 68"/>
              <p:cNvSpPr>
                <a:spLocks noChangeArrowheads="1"/>
              </p:cNvSpPr>
              <p:nvPr/>
            </p:nvSpPr>
            <p:spPr bwMode="auto">
              <a:xfrm>
                <a:off x="4500" y="4716"/>
                <a:ext cx="1800" cy="624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 vert="horz" wrap="square" lIns="0" tIns="0" rIns="0" bIns="0" numCol="1" anchor="t" anchorCtr="0" compatLnSpc="1"/>
              <a:lstStyle/>
              <a:p>
                <a:pPr eaLnBrk="0" hangingPunct="0"/>
                <a:r>
                  <a:rPr lang="en-US" altLang="zh-CN" sz="12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 → (S·)S</a:t>
                </a:r>
                <a:endParaRPr lang="en-US" altLang="zh-CN" sz="1200" b="1">
                  <a:latin typeface="Arial" panose="020B0604020202020204" pitchFamily="34" charset="0"/>
                </a:endParaRPr>
              </a:p>
            </p:txBody>
          </p:sp>
          <p:sp>
            <p:nvSpPr>
              <p:cNvPr id="59" name="Line 67"/>
              <p:cNvSpPr>
                <a:spLocks noChangeShapeType="1"/>
              </p:cNvSpPr>
              <p:nvPr/>
            </p:nvSpPr>
            <p:spPr bwMode="auto">
              <a:xfrm flipV="1">
                <a:off x="3600" y="5028"/>
                <a:ext cx="9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 b="1"/>
              </a:p>
            </p:txBody>
          </p:sp>
          <p:sp>
            <p:nvSpPr>
              <p:cNvPr id="60" name="Rectangle 66"/>
              <p:cNvSpPr>
                <a:spLocks noChangeArrowheads="1"/>
              </p:cNvSpPr>
              <p:nvPr/>
            </p:nvSpPr>
            <p:spPr bwMode="auto">
              <a:xfrm>
                <a:off x="3960" y="4560"/>
                <a:ext cx="180" cy="31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</a:ln>
            </p:spPr>
            <p:txBody>
              <a:bodyPr vert="horz" wrap="square" lIns="0" tIns="0" rIns="0" bIns="0" numCol="1" anchor="t" anchorCtr="0" compatLnSpc="1"/>
              <a:lstStyle/>
              <a:p>
                <a:pPr eaLnBrk="0" hangingPunct="0"/>
                <a:r>
                  <a:rPr lang="en-US" altLang="zh-CN" sz="12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endParaRPr lang="en-US" altLang="zh-CN" sz="1200" b="1"/>
              </a:p>
              <a:p>
                <a:pPr eaLnBrk="0" hangingPunct="0"/>
                <a:endParaRPr lang="en-US" altLang="zh-CN" sz="1200" b="1">
                  <a:latin typeface="Arial" panose="020B0604020202020204" pitchFamily="34" charset="0"/>
                </a:endParaRPr>
              </a:p>
            </p:txBody>
          </p:sp>
          <p:sp>
            <p:nvSpPr>
              <p:cNvPr id="61" name="Oval 65"/>
              <p:cNvSpPr>
                <a:spLocks noChangeArrowheads="1"/>
              </p:cNvSpPr>
              <p:nvPr/>
            </p:nvSpPr>
            <p:spPr bwMode="auto">
              <a:xfrm>
                <a:off x="7740" y="4716"/>
                <a:ext cx="1800" cy="624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 vert="horz" wrap="square" lIns="0" tIns="0" rIns="0" bIns="0" numCol="1" anchor="t" anchorCtr="0" compatLnSpc="1"/>
              <a:lstStyle/>
              <a:p>
                <a:pPr eaLnBrk="0" hangingPunct="0"/>
                <a:r>
                  <a:rPr lang="en-US" altLang="zh-CN" sz="12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 → (S)·S</a:t>
                </a:r>
                <a:endParaRPr lang="en-US" altLang="zh-CN" sz="1200" b="1">
                  <a:latin typeface="Arial" panose="020B0604020202020204" pitchFamily="34" charset="0"/>
                </a:endParaRPr>
              </a:p>
            </p:txBody>
          </p:sp>
          <p:sp>
            <p:nvSpPr>
              <p:cNvPr id="62" name="Line 64"/>
              <p:cNvSpPr>
                <a:spLocks noChangeShapeType="1"/>
              </p:cNvSpPr>
              <p:nvPr/>
            </p:nvSpPr>
            <p:spPr bwMode="auto">
              <a:xfrm flipV="1">
                <a:off x="6300" y="5028"/>
                <a:ext cx="14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 b="1"/>
              </a:p>
            </p:txBody>
          </p:sp>
          <p:sp>
            <p:nvSpPr>
              <p:cNvPr id="63" name="Rectangle 63"/>
              <p:cNvSpPr>
                <a:spLocks noChangeArrowheads="1"/>
              </p:cNvSpPr>
              <p:nvPr/>
            </p:nvSpPr>
            <p:spPr bwMode="auto">
              <a:xfrm>
                <a:off x="6840" y="4560"/>
                <a:ext cx="180" cy="31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</a:ln>
            </p:spPr>
            <p:txBody>
              <a:bodyPr vert="horz" wrap="square" lIns="0" tIns="0" rIns="0" bIns="0" numCol="1" anchor="t" anchorCtr="0" compatLnSpc="1"/>
              <a:lstStyle/>
              <a:p>
                <a:pPr eaLnBrk="0" hangingPunct="0"/>
                <a:r>
                  <a:rPr lang="en-US" altLang="zh-CN" sz="12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altLang="zh-CN" sz="1200" b="1"/>
              </a:p>
              <a:p>
                <a:pPr eaLnBrk="0" hangingPunct="0"/>
                <a:endParaRPr lang="en-US" altLang="zh-CN" sz="1200" b="1">
                  <a:latin typeface="Arial" panose="020B0604020202020204" pitchFamily="34" charset="0"/>
                </a:endParaRPr>
              </a:p>
            </p:txBody>
          </p:sp>
          <p:sp>
            <p:nvSpPr>
              <p:cNvPr id="64" name="Line 62"/>
              <p:cNvSpPr>
                <a:spLocks noChangeShapeType="1"/>
              </p:cNvSpPr>
              <p:nvPr/>
            </p:nvSpPr>
            <p:spPr bwMode="auto">
              <a:xfrm flipH="1" flipV="1">
                <a:off x="6120" y="3780"/>
                <a:ext cx="2160" cy="93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 b="1"/>
              </a:p>
            </p:txBody>
          </p:sp>
          <p:sp>
            <p:nvSpPr>
              <p:cNvPr id="65" name="Rectangle 61"/>
              <p:cNvSpPr>
                <a:spLocks noChangeArrowheads="1"/>
              </p:cNvSpPr>
              <p:nvPr/>
            </p:nvSpPr>
            <p:spPr bwMode="auto">
              <a:xfrm>
                <a:off x="7200" y="3780"/>
                <a:ext cx="180" cy="31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</a:ln>
            </p:spPr>
            <p:txBody>
              <a:bodyPr vert="horz" wrap="square" lIns="0" tIns="0" rIns="0" bIns="0" numCol="1" anchor="t" anchorCtr="0" compatLnSpc="1"/>
              <a:lstStyle/>
              <a:p>
                <a:pPr eaLnBrk="0" hangingPunct="0"/>
                <a:r>
                  <a:rPr lang="en-US" altLang="zh-CN" sz="1200" b="1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</a:t>
                </a:r>
                <a:endPara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66" name="Oval 60"/>
              <p:cNvSpPr>
                <a:spLocks noChangeArrowheads="1"/>
              </p:cNvSpPr>
              <p:nvPr/>
            </p:nvSpPr>
            <p:spPr bwMode="auto">
              <a:xfrm>
                <a:off x="7560" y="2532"/>
                <a:ext cx="1980" cy="624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 vert="horz" wrap="square" lIns="0" tIns="0" rIns="0" bIns="0" numCol="1" anchor="t" anchorCtr="0" compatLnSpc="1"/>
              <a:lstStyle/>
              <a:p>
                <a:pPr eaLnBrk="0" hangingPunct="0"/>
                <a:r>
                  <a:rPr lang="en-US" altLang="zh-CN" sz="12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 → (S) S·</a:t>
                </a:r>
                <a:endParaRPr lang="en-US" altLang="zh-CN" sz="1200" b="1">
                  <a:latin typeface="Arial" panose="020B0604020202020204" pitchFamily="34" charset="0"/>
                </a:endParaRPr>
              </a:p>
            </p:txBody>
          </p:sp>
          <p:sp>
            <p:nvSpPr>
              <p:cNvPr id="67" name="Line 59"/>
              <p:cNvSpPr>
                <a:spLocks noChangeShapeType="1"/>
              </p:cNvSpPr>
              <p:nvPr/>
            </p:nvSpPr>
            <p:spPr bwMode="auto">
              <a:xfrm flipV="1">
                <a:off x="8640" y="3156"/>
                <a:ext cx="0" cy="156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 b="1"/>
              </a:p>
            </p:txBody>
          </p:sp>
          <p:sp>
            <p:nvSpPr>
              <p:cNvPr id="68" name="Rectangle 58"/>
              <p:cNvSpPr>
                <a:spLocks noChangeArrowheads="1"/>
              </p:cNvSpPr>
              <p:nvPr/>
            </p:nvSpPr>
            <p:spPr bwMode="auto">
              <a:xfrm>
                <a:off x="8820" y="3780"/>
                <a:ext cx="180" cy="31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</a:ln>
            </p:spPr>
            <p:txBody>
              <a:bodyPr vert="horz" wrap="square" lIns="0" tIns="0" rIns="0" bIns="0" numCol="1" anchor="t" anchorCtr="0" compatLnSpc="1"/>
              <a:lstStyle/>
              <a:p>
                <a:pPr eaLnBrk="0" hangingPunct="0"/>
                <a:r>
                  <a:rPr lang="en-US" altLang="zh-CN" sz="12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endParaRPr lang="en-US" altLang="zh-CN" sz="1200" b="1"/>
              </a:p>
              <a:p>
                <a:pPr eaLnBrk="0" hangingPunct="0"/>
                <a:endParaRPr lang="en-US" altLang="zh-CN" sz="1200" b="1">
                  <a:latin typeface="Arial" panose="020B0604020202020204" pitchFamily="34" charset="0"/>
                </a:endParaRPr>
              </a:p>
            </p:txBody>
          </p:sp>
          <p:sp>
            <p:nvSpPr>
              <p:cNvPr id="69" name="Arc 57"/>
              <p:cNvSpPr/>
              <p:nvPr/>
            </p:nvSpPr>
            <p:spPr bwMode="auto">
              <a:xfrm rot="5090164">
                <a:off x="2966" y="1360"/>
                <a:ext cx="2974" cy="6922"/>
              </a:xfrm>
              <a:custGeom>
                <a:avLst/>
                <a:gdLst>
                  <a:gd name="G0" fmla="+- 14321 0 0"/>
                  <a:gd name="G1" fmla="+- 17995 0 0"/>
                  <a:gd name="G2" fmla="+- 21600 0 0"/>
                  <a:gd name="T0" fmla="*/ 26268 w 35921"/>
                  <a:gd name="T1" fmla="*/ 0 h 39595"/>
                  <a:gd name="T2" fmla="*/ 0 w 35921"/>
                  <a:gd name="T3" fmla="*/ 34165 h 39595"/>
                  <a:gd name="T4" fmla="*/ 14321 w 35921"/>
                  <a:gd name="T5" fmla="*/ 17995 h 39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5921" h="39595" fill="none" extrusionOk="0">
                    <a:moveTo>
                      <a:pt x="26268" y="-1"/>
                    </a:moveTo>
                    <a:cubicBezTo>
                      <a:pt x="32297" y="4002"/>
                      <a:pt x="35921" y="10758"/>
                      <a:pt x="35921" y="17995"/>
                    </a:cubicBezTo>
                    <a:cubicBezTo>
                      <a:pt x="35921" y="29924"/>
                      <a:pt x="26250" y="39595"/>
                      <a:pt x="14321" y="39595"/>
                    </a:cubicBezTo>
                    <a:cubicBezTo>
                      <a:pt x="9044" y="39595"/>
                      <a:pt x="3950" y="37663"/>
                      <a:pt x="-1" y="34165"/>
                    </a:cubicBezTo>
                  </a:path>
                  <a:path w="35921" h="39595" stroke="0" extrusionOk="0">
                    <a:moveTo>
                      <a:pt x="26268" y="-1"/>
                    </a:moveTo>
                    <a:cubicBezTo>
                      <a:pt x="32297" y="4002"/>
                      <a:pt x="35921" y="10758"/>
                      <a:pt x="35921" y="17995"/>
                    </a:cubicBezTo>
                    <a:cubicBezTo>
                      <a:pt x="35921" y="29924"/>
                      <a:pt x="26250" y="39595"/>
                      <a:pt x="14321" y="39595"/>
                    </a:cubicBezTo>
                    <a:cubicBezTo>
                      <a:pt x="9044" y="39595"/>
                      <a:pt x="3950" y="37663"/>
                      <a:pt x="-1" y="34165"/>
                    </a:cubicBezTo>
                    <a:lnTo>
                      <a:pt x="14321" y="17995"/>
                    </a:ln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 b="1"/>
              </a:p>
            </p:txBody>
          </p:sp>
          <p:sp>
            <p:nvSpPr>
              <p:cNvPr id="70" name="Rectangle 56"/>
              <p:cNvSpPr>
                <a:spLocks noChangeArrowheads="1"/>
              </p:cNvSpPr>
              <p:nvPr/>
            </p:nvSpPr>
            <p:spPr bwMode="auto">
              <a:xfrm>
                <a:off x="4320" y="5904"/>
                <a:ext cx="180" cy="31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</a:ln>
            </p:spPr>
            <p:txBody>
              <a:bodyPr vert="horz" wrap="square" lIns="0" tIns="0" rIns="0" bIns="0" numCol="1" anchor="t" anchorCtr="0" compatLnSpc="1"/>
              <a:lstStyle/>
              <a:p>
                <a:pPr eaLnBrk="0" hangingPunct="0"/>
                <a:r>
                  <a:rPr lang="en-US" altLang="zh-CN" sz="1200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</a:t>
                </a:r>
                <a:endPara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71" name="Line 55"/>
              <p:cNvSpPr>
                <a:spLocks noChangeShapeType="1"/>
              </p:cNvSpPr>
              <p:nvPr/>
            </p:nvSpPr>
            <p:spPr bwMode="auto">
              <a:xfrm flipV="1">
                <a:off x="1800" y="3468"/>
                <a:ext cx="180" cy="15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 b="1"/>
              </a:p>
            </p:txBody>
          </p:sp>
        </p:grpSp>
        <p:sp>
          <p:nvSpPr>
            <p:cNvPr id="74" name="文本框 73"/>
            <p:cNvSpPr txBox="1"/>
            <p:nvPr/>
          </p:nvSpPr>
          <p:spPr>
            <a:xfrm>
              <a:off x="6529939" y="1532618"/>
              <a:ext cx="360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rgbClr val="FF0000"/>
                  </a:solidFill>
                </a:rPr>
                <a:t>1</a:t>
              </a:r>
              <a:endParaRPr lang="zh-CN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8207560" y="1532618"/>
              <a:ext cx="360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rgbClr val="FF0000"/>
                  </a:solidFill>
                </a:rPr>
                <a:t>2</a:t>
              </a:r>
              <a:endParaRPr lang="zh-CN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6504085" y="2190974"/>
              <a:ext cx="360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rgbClr val="FF0000"/>
                  </a:solidFill>
                </a:rPr>
                <a:t>3</a:t>
              </a:r>
              <a:endParaRPr lang="zh-CN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8050487" y="2360774"/>
              <a:ext cx="360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rgbClr val="FF0000"/>
                  </a:solidFill>
                </a:rPr>
                <a:t>4</a:t>
              </a:r>
              <a:endParaRPr lang="zh-CN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6503554" y="3103584"/>
              <a:ext cx="360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rgbClr val="FF0000"/>
                  </a:solidFill>
                </a:rPr>
                <a:t>5</a:t>
              </a:r>
              <a:endParaRPr lang="zh-CN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8113103" y="3087767"/>
              <a:ext cx="360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rgbClr val="FF0000"/>
                  </a:solidFill>
                </a:rPr>
                <a:t>6</a:t>
              </a:r>
              <a:endParaRPr lang="zh-CN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9983338" y="3087767"/>
              <a:ext cx="360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rgbClr val="FF0000"/>
                  </a:solidFill>
                </a:rPr>
                <a:t>7</a:t>
              </a:r>
              <a:endParaRPr lang="zh-CN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9941589" y="1937640"/>
              <a:ext cx="360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rgbClr val="FF0000"/>
                  </a:solidFill>
                </a:rPr>
                <a:t>8</a:t>
              </a:r>
              <a:endParaRPr lang="zh-CN" altLang="en-US" sz="1200" b="1" dirty="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2" name="内容占位符 3"/>
              <p:cNvGraphicFramePr/>
              <p:nvPr/>
            </p:nvGraphicFramePr>
            <p:xfrm>
              <a:off x="1072962" y="3573016"/>
              <a:ext cx="4355604" cy="2518725"/>
            </p:xfrm>
            <a:graphic>
              <a:graphicData uri="http://schemas.openxmlformats.org/drawingml/2006/table">
                <a:tbl>
                  <a:tblPr>
                    <a:tableStyleId>{ED083AE6-46FA-4A59-8FB0-9F97EB10719F}</a:tableStyleId>
                  </a:tblPr>
                  <a:tblGrid>
                    <a:gridCol w="755205"/>
                    <a:gridCol w="1152128"/>
                    <a:gridCol w="864096"/>
                    <a:gridCol w="792088"/>
                    <a:gridCol w="792087"/>
                  </a:tblGrid>
                  <a:tr h="400419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S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</m:sub>
                                  <m:sup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b>
                                  <m:sup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𝑺</m:t>
                                    </m:r>
                                  </m:sub>
                                  <m:sup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{1}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{1,3,4}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{5}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 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marL="0" indent="0" algn="ctr" eaLnBrk="1" hangingPunct="1">
                            <a:buNone/>
                          </a:pPr>
                          <a:r>
                            <a:rPr lang="en-US" altLang="zh-CN" sz="2000" b="1" dirty="0">
                              <a:ea typeface="Cambria Math" panose="02040503050406030204" pitchFamily="18" charset="0"/>
                            </a:rPr>
                            <a:t>{5}</a:t>
                          </a:r>
                          <a:endParaRPr lang="en-US" altLang="zh-CN" sz="2000" b="1" dirty="0"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eaLnBrk="1" hangingPunct="1">
                            <a:buNone/>
                          </a:pPr>
                          <a:r>
                            <a:rPr lang="en-US" altLang="zh-CN" sz="2000" b="1" dirty="0">
                              <a:ea typeface="Cambria Math" panose="02040503050406030204" pitchFamily="18" charset="0"/>
                            </a:rPr>
                            <a:t>{3,4,5}</a:t>
                          </a:r>
                          <a:endParaRPr lang="en-US" altLang="zh-CN" sz="2000" b="1" dirty="0"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{5}</a:t>
                          </a:r>
                          <a:endParaRPr lang="zh-CN" alt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 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{6}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alt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{6}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{6}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alt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{7}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{7}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{3,4,7}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2000" b="1" kern="100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{5}</a:t>
                          </a:r>
                          <a:endParaRPr lang="zh-CN" alt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endParaRPr lang="zh-CN" alt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2" name="内容占位符 3"/>
              <p:cNvGraphicFramePr/>
              <p:nvPr/>
            </p:nvGraphicFramePr>
            <p:xfrm>
              <a:off x="1072962" y="3573016"/>
              <a:ext cx="4355604" cy="2518725"/>
            </p:xfrm>
            <a:graphic>
              <a:graphicData uri="http://schemas.openxmlformats.org/drawingml/2006/table">
                <a:tbl>
                  <a:tblPr>
                    <a:tableStyleId>{ED083AE6-46FA-4A59-8FB0-9F97EB10719F}</a:tableStyleId>
                  </a:tblPr>
                  <a:tblGrid>
                    <a:gridCol w="755205"/>
                    <a:gridCol w="1152128"/>
                    <a:gridCol w="864096"/>
                    <a:gridCol w="792088"/>
                    <a:gridCol w="792087"/>
                  </a:tblGrid>
                  <a:tr h="400685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S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 anchorCtr="1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 anchorCtr="1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 anchorCtr="1">
                        <a:blipFill>
                          <a:blip r:embed="rId2"/>
                        </a:blip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{1}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{1,3,4}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{5}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 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marL="0" indent="0" algn="ctr" eaLnBrk="1" hangingPunct="1">
                            <a:buNone/>
                          </a:pPr>
                          <a:r>
                            <a:rPr lang="en-US" altLang="zh-CN" sz="2000" b="1" dirty="0">
                              <a:ea typeface="Cambria Math" panose="02040503050406030204" pitchFamily="18" charset="0"/>
                            </a:rPr>
                            <a:t>{5}</a:t>
                          </a:r>
                          <a:endParaRPr lang="en-US" altLang="zh-CN" sz="2000" b="1" dirty="0"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eaLnBrk="1" hangingPunct="1">
                            <a:buNone/>
                          </a:pPr>
                          <a:r>
                            <a:rPr lang="en-US" altLang="zh-CN" sz="2000" b="1" dirty="0">
                              <a:ea typeface="Cambria Math" panose="02040503050406030204" pitchFamily="18" charset="0"/>
                            </a:rPr>
                            <a:t>{3,4,5}</a:t>
                          </a:r>
                          <a:endParaRPr lang="en-US" altLang="zh-CN" sz="2000" b="1" dirty="0"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{5}</a:t>
                          </a:r>
                          <a:endParaRPr lang="zh-CN" alt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 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{6}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alt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{6}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{6}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alt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{7}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{7}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{3,4,7}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2000" b="1" kern="100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{5}</a:t>
                          </a:r>
                          <a:endParaRPr lang="zh-CN" alt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endParaRPr lang="zh-CN" alt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84" name="矩形: 圆角 83"/>
          <p:cNvSpPr/>
          <p:nvPr/>
        </p:nvSpPr>
        <p:spPr bwMode="auto">
          <a:xfrm>
            <a:off x="1142131" y="4005064"/>
            <a:ext cx="614028" cy="288032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85" name="矩形: 圆角 84"/>
          <p:cNvSpPr/>
          <p:nvPr/>
        </p:nvSpPr>
        <p:spPr bwMode="auto">
          <a:xfrm>
            <a:off x="1900175" y="4005064"/>
            <a:ext cx="936104" cy="288032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86" name="矩形: 圆角 85"/>
          <p:cNvSpPr/>
          <p:nvPr/>
        </p:nvSpPr>
        <p:spPr bwMode="auto">
          <a:xfrm>
            <a:off x="3052303" y="4005064"/>
            <a:ext cx="614028" cy="288032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87" name="矩形: 圆角 86"/>
          <p:cNvSpPr/>
          <p:nvPr/>
        </p:nvSpPr>
        <p:spPr bwMode="auto">
          <a:xfrm>
            <a:off x="4712326" y="4011463"/>
            <a:ext cx="614028" cy="288032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88" name="矩形: 圆角 87"/>
          <p:cNvSpPr/>
          <p:nvPr/>
        </p:nvSpPr>
        <p:spPr bwMode="auto">
          <a:xfrm>
            <a:off x="1142131" y="4363549"/>
            <a:ext cx="614028" cy="288032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89" name="矩形: 圆角 88"/>
          <p:cNvSpPr/>
          <p:nvPr/>
        </p:nvSpPr>
        <p:spPr bwMode="auto">
          <a:xfrm>
            <a:off x="1972183" y="4363549"/>
            <a:ext cx="864096" cy="288032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90" name="矩形: 圆角 89"/>
          <p:cNvSpPr/>
          <p:nvPr/>
        </p:nvSpPr>
        <p:spPr bwMode="auto">
          <a:xfrm>
            <a:off x="3211380" y="4363549"/>
            <a:ext cx="614028" cy="288032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91" name="矩形: 圆角 90"/>
          <p:cNvSpPr/>
          <p:nvPr/>
        </p:nvSpPr>
        <p:spPr bwMode="auto">
          <a:xfrm>
            <a:off x="4712326" y="4363549"/>
            <a:ext cx="614028" cy="288032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92" name="矩形: 圆角 91"/>
          <p:cNvSpPr/>
          <p:nvPr/>
        </p:nvSpPr>
        <p:spPr bwMode="auto">
          <a:xfrm>
            <a:off x="1142131" y="4722037"/>
            <a:ext cx="614028" cy="288032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93" name="矩形: 圆角 92"/>
          <p:cNvSpPr/>
          <p:nvPr/>
        </p:nvSpPr>
        <p:spPr bwMode="auto">
          <a:xfrm>
            <a:off x="2133221" y="4722037"/>
            <a:ext cx="614028" cy="288032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94" name="矩形: 圆角 93"/>
          <p:cNvSpPr/>
          <p:nvPr/>
        </p:nvSpPr>
        <p:spPr bwMode="auto">
          <a:xfrm>
            <a:off x="1139652" y="5080525"/>
            <a:ext cx="614028" cy="288032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95" name="矩形: 圆角 94"/>
          <p:cNvSpPr/>
          <p:nvPr/>
        </p:nvSpPr>
        <p:spPr bwMode="auto">
          <a:xfrm>
            <a:off x="2061213" y="5080525"/>
            <a:ext cx="614028" cy="288032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96" name="矩形: 圆角 95"/>
          <p:cNvSpPr/>
          <p:nvPr/>
        </p:nvSpPr>
        <p:spPr bwMode="auto">
          <a:xfrm>
            <a:off x="3951821" y="5080525"/>
            <a:ext cx="614028" cy="288032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97" name="矩形: 圆角 96"/>
          <p:cNvSpPr/>
          <p:nvPr/>
        </p:nvSpPr>
        <p:spPr bwMode="auto">
          <a:xfrm>
            <a:off x="1161492" y="5433815"/>
            <a:ext cx="614028" cy="288032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98" name="矩形: 圆角 97"/>
          <p:cNvSpPr/>
          <p:nvPr/>
        </p:nvSpPr>
        <p:spPr bwMode="auto">
          <a:xfrm>
            <a:off x="1900175" y="5433815"/>
            <a:ext cx="1008112" cy="288032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99" name="矩形: 圆角 98"/>
          <p:cNvSpPr/>
          <p:nvPr/>
        </p:nvSpPr>
        <p:spPr bwMode="auto">
          <a:xfrm>
            <a:off x="3121472" y="5433815"/>
            <a:ext cx="614028" cy="288032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100" name="矩形: 圆角 99"/>
          <p:cNvSpPr/>
          <p:nvPr/>
        </p:nvSpPr>
        <p:spPr bwMode="auto">
          <a:xfrm>
            <a:off x="4721049" y="5433815"/>
            <a:ext cx="614028" cy="288032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101" name="矩形: 圆角 100"/>
          <p:cNvSpPr/>
          <p:nvPr/>
        </p:nvSpPr>
        <p:spPr bwMode="auto">
          <a:xfrm>
            <a:off x="1139652" y="5778833"/>
            <a:ext cx="614028" cy="288032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102" name="矩形: 圆角 101"/>
          <p:cNvSpPr/>
          <p:nvPr/>
        </p:nvSpPr>
        <p:spPr bwMode="auto">
          <a:xfrm>
            <a:off x="2044191" y="5792284"/>
            <a:ext cx="614028" cy="288032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/>
              </a:solid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/>
                  <a:t>为下面文法构造</a:t>
                </a:r>
                <a:r>
                  <a:rPr lang="en-US" altLang="zh-CN" sz="2400" dirty="0"/>
                  <a:t>D</a:t>
                </a:r>
                <a:r>
                  <a:rPr lang="en-US" altLang="zh-CN" sz="24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FA </a:t>
                </a:r>
                <a:r>
                  <a:rPr lang="zh-CN" altLang="en-US" sz="2400" dirty="0"/>
                  <a:t>：</a:t>
                </a:r>
                <a:endParaRPr lang="en-US" altLang="zh-CN" sz="24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endParaRPr lang="en-US" altLang="zh-CN" sz="240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endParaRPr lang="en-US" altLang="zh-CN" sz="240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33" t="-284" r="-127" b="-272"/>
                </a:stretch>
              </a:blip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54"/>
          <p:cNvGrpSpPr/>
          <p:nvPr/>
        </p:nvGrpSpPr>
        <p:grpSpPr bwMode="auto">
          <a:xfrm>
            <a:off x="5349658" y="1443923"/>
            <a:ext cx="4922806" cy="2473291"/>
            <a:chOff x="1078" y="1596"/>
            <a:chExt cx="8462" cy="4708"/>
          </a:xfrm>
        </p:grpSpPr>
        <p:sp>
          <p:nvSpPr>
            <p:cNvPr id="40" name="Oval 86"/>
            <p:cNvSpPr>
              <a:spLocks noChangeArrowheads="1"/>
            </p:cNvSpPr>
            <p:nvPr/>
          </p:nvSpPr>
          <p:spPr bwMode="auto">
            <a:xfrm>
              <a:off x="1800" y="1752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S’ →·S</a:t>
              </a:r>
              <a:endParaRPr lang="en-US" altLang="zh-CN" sz="1200" b="1" dirty="0">
                <a:latin typeface="Arial" panose="020B0604020202020204" pitchFamily="34" charset="0"/>
              </a:endParaRPr>
            </a:p>
          </p:txBody>
        </p:sp>
        <p:sp>
          <p:nvSpPr>
            <p:cNvPr id="41" name="Line 85"/>
            <p:cNvSpPr>
              <a:spLocks noChangeShapeType="1"/>
            </p:cNvSpPr>
            <p:nvPr/>
          </p:nvSpPr>
          <p:spPr bwMode="auto">
            <a:xfrm>
              <a:off x="3600" y="2064"/>
              <a:ext cx="10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42" name="Rectangle 84"/>
            <p:cNvSpPr>
              <a:spLocks noChangeArrowheads="1"/>
            </p:cNvSpPr>
            <p:nvPr/>
          </p:nvSpPr>
          <p:spPr bwMode="auto">
            <a:xfrm>
              <a:off x="3960" y="1596"/>
              <a:ext cx="180" cy="3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US" altLang="zh-CN" sz="1200" b="1"/>
            </a:p>
            <a:p>
              <a:pPr eaLnBrk="0" hangingPunct="0"/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43" name="Line 83"/>
            <p:cNvSpPr>
              <a:spLocks noChangeShapeType="1"/>
            </p:cNvSpPr>
            <p:nvPr/>
          </p:nvSpPr>
          <p:spPr bwMode="auto">
            <a:xfrm>
              <a:off x="1080" y="2064"/>
              <a:ext cx="7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44" name="Oval 82"/>
            <p:cNvSpPr>
              <a:spLocks noChangeArrowheads="1"/>
            </p:cNvSpPr>
            <p:nvPr/>
          </p:nvSpPr>
          <p:spPr bwMode="auto">
            <a:xfrm>
              <a:off x="4680" y="1752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S’ →S·</a:t>
              </a:r>
              <a:endParaRPr lang="en-US" altLang="zh-CN" sz="1200" b="1" dirty="0">
                <a:latin typeface="Arial" panose="020B0604020202020204" pitchFamily="34" charset="0"/>
              </a:endParaRPr>
            </a:p>
          </p:txBody>
        </p:sp>
        <p:sp>
          <p:nvSpPr>
            <p:cNvPr id="45" name="Line 81"/>
            <p:cNvSpPr>
              <a:spLocks noChangeShapeType="1"/>
            </p:cNvSpPr>
            <p:nvPr/>
          </p:nvSpPr>
          <p:spPr bwMode="auto">
            <a:xfrm>
              <a:off x="2700" y="2376"/>
              <a:ext cx="0" cy="6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46" name="Rectangle 80"/>
            <p:cNvSpPr>
              <a:spLocks noChangeArrowheads="1"/>
            </p:cNvSpPr>
            <p:nvPr/>
          </p:nvSpPr>
          <p:spPr bwMode="auto">
            <a:xfrm>
              <a:off x="2340" y="2532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47" name="Oval 79"/>
            <p:cNvSpPr>
              <a:spLocks noChangeArrowheads="1"/>
            </p:cNvSpPr>
            <p:nvPr/>
          </p:nvSpPr>
          <p:spPr bwMode="auto">
            <a:xfrm>
              <a:off x="1800" y="3000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→·(S)S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48" name="Oval 78"/>
            <p:cNvSpPr>
              <a:spLocks noChangeArrowheads="1"/>
            </p:cNvSpPr>
            <p:nvPr/>
          </p:nvSpPr>
          <p:spPr bwMode="auto">
            <a:xfrm>
              <a:off x="4500" y="3312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→·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49" name="Line 77"/>
            <p:cNvSpPr>
              <a:spLocks noChangeShapeType="1"/>
            </p:cNvSpPr>
            <p:nvPr/>
          </p:nvSpPr>
          <p:spPr bwMode="auto">
            <a:xfrm>
              <a:off x="3060" y="2376"/>
              <a:ext cx="1620" cy="10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50" name="Rectangle 76"/>
            <p:cNvSpPr>
              <a:spLocks noChangeArrowheads="1"/>
            </p:cNvSpPr>
            <p:nvPr/>
          </p:nvSpPr>
          <p:spPr bwMode="auto">
            <a:xfrm>
              <a:off x="3600" y="2376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1" name="Oval 75"/>
            <p:cNvSpPr>
              <a:spLocks noChangeArrowheads="1"/>
            </p:cNvSpPr>
            <p:nvPr/>
          </p:nvSpPr>
          <p:spPr bwMode="auto">
            <a:xfrm>
              <a:off x="1800" y="4716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 (·S)S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52" name="Line 74"/>
            <p:cNvSpPr>
              <a:spLocks noChangeShapeType="1"/>
            </p:cNvSpPr>
            <p:nvPr/>
          </p:nvSpPr>
          <p:spPr bwMode="auto">
            <a:xfrm>
              <a:off x="2520" y="3624"/>
              <a:ext cx="0" cy="10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53" name="Line 73"/>
            <p:cNvSpPr>
              <a:spLocks noChangeShapeType="1"/>
            </p:cNvSpPr>
            <p:nvPr/>
          </p:nvSpPr>
          <p:spPr bwMode="auto">
            <a:xfrm flipV="1">
              <a:off x="2880" y="3624"/>
              <a:ext cx="0" cy="10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54" name="Rectangle 72"/>
            <p:cNvSpPr>
              <a:spLocks noChangeArrowheads="1"/>
            </p:cNvSpPr>
            <p:nvPr/>
          </p:nvSpPr>
          <p:spPr bwMode="auto">
            <a:xfrm>
              <a:off x="3060" y="3936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5" name="Rectangle 71"/>
            <p:cNvSpPr>
              <a:spLocks noChangeArrowheads="1"/>
            </p:cNvSpPr>
            <p:nvPr/>
          </p:nvSpPr>
          <p:spPr bwMode="auto">
            <a:xfrm>
              <a:off x="2160" y="3936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56" name="Line 70"/>
            <p:cNvSpPr>
              <a:spLocks noChangeShapeType="1"/>
            </p:cNvSpPr>
            <p:nvPr/>
          </p:nvSpPr>
          <p:spPr bwMode="auto">
            <a:xfrm flipV="1">
              <a:off x="3240" y="3780"/>
              <a:ext cx="1440" cy="9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57" name="Rectangle 69"/>
            <p:cNvSpPr>
              <a:spLocks noChangeArrowheads="1"/>
            </p:cNvSpPr>
            <p:nvPr/>
          </p:nvSpPr>
          <p:spPr bwMode="auto">
            <a:xfrm>
              <a:off x="3780" y="3780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8" name="Oval 68"/>
            <p:cNvSpPr>
              <a:spLocks noChangeArrowheads="1"/>
            </p:cNvSpPr>
            <p:nvPr/>
          </p:nvSpPr>
          <p:spPr bwMode="auto">
            <a:xfrm>
              <a:off x="4500" y="4716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 (S·)S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59" name="Line 67"/>
            <p:cNvSpPr>
              <a:spLocks noChangeShapeType="1"/>
            </p:cNvSpPr>
            <p:nvPr/>
          </p:nvSpPr>
          <p:spPr bwMode="auto">
            <a:xfrm flipV="1">
              <a:off x="3600" y="5028"/>
              <a:ext cx="9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60" name="Rectangle 66"/>
            <p:cNvSpPr>
              <a:spLocks noChangeArrowheads="1"/>
            </p:cNvSpPr>
            <p:nvPr/>
          </p:nvSpPr>
          <p:spPr bwMode="auto">
            <a:xfrm>
              <a:off x="3960" y="4560"/>
              <a:ext cx="180" cy="3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US" altLang="zh-CN" sz="1200" b="1"/>
            </a:p>
            <a:p>
              <a:pPr eaLnBrk="0" hangingPunct="0"/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61" name="Oval 65"/>
            <p:cNvSpPr>
              <a:spLocks noChangeArrowheads="1"/>
            </p:cNvSpPr>
            <p:nvPr/>
          </p:nvSpPr>
          <p:spPr bwMode="auto">
            <a:xfrm>
              <a:off x="7740" y="4716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 (S)·S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62" name="Line 64"/>
            <p:cNvSpPr>
              <a:spLocks noChangeShapeType="1"/>
            </p:cNvSpPr>
            <p:nvPr/>
          </p:nvSpPr>
          <p:spPr bwMode="auto">
            <a:xfrm flipV="1">
              <a:off x="6300" y="5028"/>
              <a:ext cx="14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63" name="Rectangle 63"/>
            <p:cNvSpPr>
              <a:spLocks noChangeArrowheads="1"/>
            </p:cNvSpPr>
            <p:nvPr/>
          </p:nvSpPr>
          <p:spPr bwMode="auto">
            <a:xfrm>
              <a:off x="6840" y="4560"/>
              <a:ext cx="180" cy="3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altLang="zh-CN" sz="1200" b="1"/>
            </a:p>
            <a:p>
              <a:pPr eaLnBrk="0" hangingPunct="0"/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64" name="Line 62"/>
            <p:cNvSpPr>
              <a:spLocks noChangeShapeType="1"/>
            </p:cNvSpPr>
            <p:nvPr/>
          </p:nvSpPr>
          <p:spPr bwMode="auto">
            <a:xfrm flipH="1" flipV="1">
              <a:off x="6120" y="3780"/>
              <a:ext cx="2160" cy="9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65" name="Rectangle 61"/>
            <p:cNvSpPr>
              <a:spLocks noChangeArrowheads="1"/>
            </p:cNvSpPr>
            <p:nvPr/>
          </p:nvSpPr>
          <p:spPr bwMode="auto">
            <a:xfrm>
              <a:off x="7200" y="3780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66" name="Oval 60"/>
            <p:cNvSpPr>
              <a:spLocks noChangeArrowheads="1"/>
            </p:cNvSpPr>
            <p:nvPr/>
          </p:nvSpPr>
          <p:spPr bwMode="auto">
            <a:xfrm>
              <a:off x="7560" y="2532"/>
              <a:ext cx="198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 (S) S·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67" name="Line 59"/>
            <p:cNvSpPr>
              <a:spLocks noChangeShapeType="1"/>
            </p:cNvSpPr>
            <p:nvPr/>
          </p:nvSpPr>
          <p:spPr bwMode="auto">
            <a:xfrm flipV="1">
              <a:off x="8640" y="3156"/>
              <a:ext cx="0" cy="15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68" name="Rectangle 58"/>
            <p:cNvSpPr>
              <a:spLocks noChangeArrowheads="1"/>
            </p:cNvSpPr>
            <p:nvPr/>
          </p:nvSpPr>
          <p:spPr bwMode="auto">
            <a:xfrm>
              <a:off x="8820" y="3780"/>
              <a:ext cx="180" cy="3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US" altLang="zh-CN" sz="1200" b="1"/>
            </a:p>
            <a:p>
              <a:pPr eaLnBrk="0" hangingPunct="0"/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69" name="Arc 57"/>
            <p:cNvSpPr/>
            <p:nvPr/>
          </p:nvSpPr>
          <p:spPr bwMode="auto">
            <a:xfrm rot="5090164">
              <a:off x="3006" y="1397"/>
              <a:ext cx="2979" cy="6836"/>
            </a:xfrm>
            <a:custGeom>
              <a:avLst/>
              <a:gdLst>
                <a:gd name="G0" fmla="+- 14321 0 0"/>
                <a:gd name="G1" fmla="+- 17995 0 0"/>
                <a:gd name="G2" fmla="+- 21600 0 0"/>
                <a:gd name="T0" fmla="*/ 26268 w 35921"/>
                <a:gd name="T1" fmla="*/ 0 h 39595"/>
                <a:gd name="T2" fmla="*/ 0 w 35921"/>
                <a:gd name="T3" fmla="*/ 34165 h 39595"/>
                <a:gd name="T4" fmla="*/ 14321 w 35921"/>
                <a:gd name="T5" fmla="*/ 17995 h 39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921" h="39595" fill="none" extrusionOk="0">
                  <a:moveTo>
                    <a:pt x="26268" y="-1"/>
                  </a:moveTo>
                  <a:cubicBezTo>
                    <a:pt x="32297" y="4002"/>
                    <a:pt x="35921" y="10758"/>
                    <a:pt x="35921" y="17995"/>
                  </a:cubicBezTo>
                  <a:cubicBezTo>
                    <a:pt x="35921" y="29924"/>
                    <a:pt x="26250" y="39595"/>
                    <a:pt x="14321" y="39595"/>
                  </a:cubicBezTo>
                  <a:cubicBezTo>
                    <a:pt x="9044" y="39595"/>
                    <a:pt x="3950" y="37663"/>
                    <a:pt x="-1" y="34165"/>
                  </a:cubicBezTo>
                </a:path>
                <a:path w="35921" h="39595" stroke="0" extrusionOk="0">
                  <a:moveTo>
                    <a:pt x="26268" y="-1"/>
                  </a:moveTo>
                  <a:cubicBezTo>
                    <a:pt x="32297" y="4002"/>
                    <a:pt x="35921" y="10758"/>
                    <a:pt x="35921" y="17995"/>
                  </a:cubicBezTo>
                  <a:cubicBezTo>
                    <a:pt x="35921" y="29924"/>
                    <a:pt x="26250" y="39595"/>
                    <a:pt x="14321" y="39595"/>
                  </a:cubicBezTo>
                  <a:cubicBezTo>
                    <a:pt x="9044" y="39595"/>
                    <a:pt x="3950" y="37663"/>
                    <a:pt x="-1" y="34165"/>
                  </a:cubicBezTo>
                  <a:lnTo>
                    <a:pt x="14321" y="17995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70" name="Rectangle 56"/>
            <p:cNvSpPr>
              <a:spLocks noChangeArrowheads="1"/>
            </p:cNvSpPr>
            <p:nvPr/>
          </p:nvSpPr>
          <p:spPr bwMode="auto">
            <a:xfrm>
              <a:off x="4320" y="5904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1" name="Line 55"/>
            <p:cNvSpPr>
              <a:spLocks noChangeShapeType="1"/>
            </p:cNvSpPr>
            <p:nvPr/>
          </p:nvSpPr>
          <p:spPr bwMode="auto">
            <a:xfrm flipV="1">
              <a:off x="1800" y="3468"/>
              <a:ext cx="180" cy="15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</p:grpSp>
      <p:sp>
        <p:nvSpPr>
          <p:cNvPr id="4" name="Rectangle 36"/>
          <p:cNvSpPr>
            <a:spLocks noChangeArrowheads="1"/>
          </p:cNvSpPr>
          <p:nvPr/>
        </p:nvSpPr>
        <p:spPr bwMode="auto">
          <a:xfrm>
            <a:off x="1498805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" name="AutoShape 35"/>
          <p:cNvSpPr>
            <a:spLocks noChangeArrowheads="1"/>
          </p:cNvSpPr>
          <p:nvPr/>
        </p:nvSpPr>
        <p:spPr bwMode="auto">
          <a:xfrm>
            <a:off x="5945951" y="4077072"/>
            <a:ext cx="1095649" cy="67707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 b="1"/>
          </a:p>
        </p:txBody>
      </p:sp>
      <p:sp>
        <p:nvSpPr>
          <p:cNvPr id="7" name="Rectangle 34"/>
          <p:cNvSpPr>
            <a:spLocks noChangeArrowheads="1"/>
          </p:cNvSpPr>
          <p:nvPr/>
        </p:nvSpPr>
        <p:spPr bwMode="auto">
          <a:xfrm>
            <a:off x="6045556" y="4152303"/>
            <a:ext cx="697231" cy="451384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S’ →·S</a:t>
            </a:r>
            <a:endParaRPr lang="en-US" altLang="zh-CN" sz="1200" b="1" dirty="0"/>
          </a:p>
          <a:p>
            <a:pPr eaLnBrk="0" hangingPunct="0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→·(S)S</a:t>
            </a:r>
            <a:endParaRPr lang="en-US" altLang="zh-CN" sz="1200" b="1" dirty="0"/>
          </a:p>
          <a:p>
            <a:pPr eaLnBrk="0" hangingPunct="0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→·</a:t>
            </a:r>
            <a:endParaRPr lang="en-US" altLang="zh-CN" sz="1200" b="1" dirty="0"/>
          </a:p>
          <a:p>
            <a:pPr eaLnBrk="0" hangingPunct="0"/>
            <a:endParaRPr lang="en-US" altLang="zh-CN" sz="1200" b="1" dirty="0">
              <a:latin typeface="Arial" panose="020B0604020202020204" pitchFamily="34" charset="0"/>
            </a:endParaRPr>
          </a:p>
        </p:txBody>
      </p:sp>
      <p:sp>
        <p:nvSpPr>
          <p:cNvPr id="8" name="Oval 33"/>
          <p:cNvSpPr>
            <a:spLocks noChangeArrowheads="1"/>
          </p:cNvSpPr>
          <p:nvPr/>
        </p:nvSpPr>
        <p:spPr bwMode="auto">
          <a:xfrm>
            <a:off x="6742787" y="4453226"/>
            <a:ext cx="199209" cy="225692"/>
          </a:xfrm>
          <a:prstGeom prst="ellipse">
            <a:avLst/>
          </a:prstGeom>
          <a:solidFill>
            <a:srgbClr val="FFFF00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1200" b="1" dirty="0">
              <a:latin typeface="Arial" panose="020B0604020202020204" pitchFamily="34" charset="0"/>
            </a:endParaRPr>
          </a:p>
        </p:txBody>
      </p:sp>
      <p:sp>
        <p:nvSpPr>
          <p:cNvPr id="9" name="Line 32"/>
          <p:cNvSpPr>
            <a:spLocks noChangeShapeType="1"/>
          </p:cNvSpPr>
          <p:nvPr/>
        </p:nvSpPr>
        <p:spPr bwMode="auto">
          <a:xfrm>
            <a:off x="5547532" y="4377995"/>
            <a:ext cx="39841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 b="1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3" name="内容占位符 3"/>
              <p:cNvGraphicFramePr/>
              <p:nvPr/>
            </p:nvGraphicFramePr>
            <p:xfrm>
              <a:off x="910736" y="3429000"/>
              <a:ext cx="3374998" cy="2518725"/>
            </p:xfrm>
            <a:graphic>
              <a:graphicData uri="http://schemas.openxmlformats.org/drawingml/2006/table">
                <a:tbl>
                  <a:tblPr>
                    <a:tableStyleId>{ED083AE6-46FA-4A59-8FB0-9F97EB10719F}</a:tableStyleId>
                  </a:tblPr>
                  <a:tblGrid>
                    <a:gridCol w="585181"/>
                    <a:gridCol w="892742"/>
                    <a:gridCol w="669556"/>
                    <a:gridCol w="613760"/>
                    <a:gridCol w="613759"/>
                  </a:tblGrid>
                  <a:tr h="400419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S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</m:sub>
                                  <m:sup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b>
                                  <m:sup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𝑺</m:t>
                                    </m:r>
                                  </m:sub>
                                  <m:sup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{1}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{1,3,4}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{5}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 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marL="0" indent="0" algn="ctr" eaLnBrk="1" hangingPunct="1">
                            <a:buNone/>
                          </a:pPr>
                          <a:r>
                            <a:rPr lang="en-US" altLang="zh-CN" sz="1800" b="1" dirty="0">
                              <a:ea typeface="Cambria Math" panose="02040503050406030204" pitchFamily="18" charset="0"/>
                            </a:rPr>
                            <a:t>{5}</a:t>
                          </a:r>
                          <a:endParaRPr lang="en-US" altLang="zh-CN" sz="1800" b="1" dirty="0"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eaLnBrk="1" hangingPunct="1">
                            <a:buNone/>
                          </a:pPr>
                          <a:r>
                            <a:rPr lang="en-US" altLang="zh-CN" sz="1800" b="1" dirty="0">
                              <a:ea typeface="Cambria Math" panose="02040503050406030204" pitchFamily="18" charset="0"/>
                            </a:rPr>
                            <a:t>{3,4,5}</a:t>
                          </a:r>
                          <a:endParaRPr lang="en-US" altLang="zh-CN" sz="1800" b="1" dirty="0"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{5}</a:t>
                          </a:r>
                          <a:endParaRPr lang="zh-CN" alt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 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{6}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alt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{6}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{6}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alt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{7}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{7}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{3,4,7}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1800" b="1" kern="100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{5}</a:t>
                          </a:r>
                          <a:endParaRPr lang="zh-CN" altLang="zh-CN" sz="1800" b="1" kern="100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endParaRPr lang="zh-CN" altLang="zh-CN" sz="1800" b="1" kern="100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3" name="内容占位符 3"/>
              <p:cNvGraphicFramePr/>
              <p:nvPr/>
            </p:nvGraphicFramePr>
            <p:xfrm>
              <a:off x="910736" y="3429000"/>
              <a:ext cx="3374998" cy="2518725"/>
            </p:xfrm>
            <a:graphic>
              <a:graphicData uri="http://schemas.openxmlformats.org/drawingml/2006/table">
                <a:tbl>
                  <a:tblPr>
                    <a:tableStyleId>{ED083AE6-46FA-4A59-8FB0-9F97EB10719F}</a:tableStyleId>
                  </a:tblPr>
                  <a:tblGrid>
                    <a:gridCol w="585181"/>
                    <a:gridCol w="892742"/>
                    <a:gridCol w="669556"/>
                    <a:gridCol w="613760"/>
                    <a:gridCol w="613759"/>
                  </a:tblGrid>
                  <a:tr h="400685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S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 anchorCtr="1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 anchorCtr="1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 anchorCtr="1">
                        <a:blipFill>
                          <a:blip r:embed="rId2"/>
                        </a:blip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{1}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{1,3,4}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{5}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 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marL="0" indent="0" algn="ctr" eaLnBrk="1" hangingPunct="1">
                            <a:buNone/>
                          </a:pPr>
                          <a:r>
                            <a:rPr lang="en-US" altLang="zh-CN" sz="1800" b="1" dirty="0">
                              <a:ea typeface="Cambria Math" panose="02040503050406030204" pitchFamily="18" charset="0"/>
                            </a:rPr>
                            <a:t>{5}</a:t>
                          </a:r>
                          <a:endParaRPr lang="en-US" altLang="zh-CN" sz="1800" b="1" dirty="0"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eaLnBrk="1" hangingPunct="1">
                            <a:buNone/>
                          </a:pPr>
                          <a:r>
                            <a:rPr lang="en-US" altLang="zh-CN" sz="1800" b="1" dirty="0">
                              <a:ea typeface="Cambria Math" panose="02040503050406030204" pitchFamily="18" charset="0"/>
                            </a:rPr>
                            <a:t>{3,4,5}</a:t>
                          </a:r>
                          <a:endParaRPr lang="en-US" altLang="zh-CN" sz="1800" b="1" dirty="0"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{5}</a:t>
                          </a:r>
                          <a:endParaRPr lang="zh-CN" alt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 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{6}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alt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{6}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{6}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alt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{7}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{7}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{3,4,7}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1800" b="1" kern="100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{5}</a:t>
                          </a:r>
                          <a:endParaRPr lang="zh-CN" altLang="zh-CN" sz="1800" b="1" kern="100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endParaRPr lang="zh-CN" altLang="zh-CN" sz="1800" b="1" kern="100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74" name="文本框 73"/>
          <p:cNvSpPr txBox="1"/>
          <p:nvPr/>
        </p:nvSpPr>
        <p:spPr>
          <a:xfrm>
            <a:off x="6529939" y="1532618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1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8207560" y="1532618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2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6504085" y="2190974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3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8050487" y="2360774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4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6503554" y="3103584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5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8113103" y="3087767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6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9983338" y="3087767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7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9941589" y="1937640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8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/>
              </a:solid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/>
                  <a:t>为下面文法构造</a:t>
                </a:r>
                <a:r>
                  <a:rPr lang="en-US" altLang="zh-CN" sz="2400" dirty="0"/>
                  <a:t>D</a:t>
                </a:r>
                <a:r>
                  <a:rPr lang="en-US" altLang="zh-CN" sz="24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FA </a:t>
                </a:r>
                <a:r>
                  <a:rPr lang="zh-CN" altLang="en-US" sz="2400" dirty="0"/>
                  <a:t>：</a:t>
                </a:r>
                <a:endParaRPr lang="en-US" altLang="zh-CN" sz="24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endParaRPr lang="en-US" altLang="zh-CN" sz="240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endParaRPr lang="en-US" altLang="zh-CN" sz="240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33" t="-284" r="-127" b="-272"/>
                </a:stretch>
              </a:blip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54"/>
          <p:cNvGrpSpPr/>
          <p:nvPr/>
        </p:nvGrpSpPr>
        <p:grpSpPr bwMode="auto">
          <a:xfrm>
            <a:off x="5349658" y="1443923"/>
            <a:ext cx="4922806" cy="2473291"/>
            <a:chOff x="1078" y="1596"/>
            <a:chExt cx="8462" cy="4708"/>
          </a:xfrm>
        </p:grpSpPr>
        <p:sp>
          <p:nvSpPr>
            <p:cNvPr id="40" name="Oval 86"/>
            <p:cNvSpPr>
              <a:spLocks noChangeArrowheads="1"/>
            </p:cNvSpPr>
            <p:nvPr/>
          </p:nvSpPr>
          <p:spPr bwMode="auto">
            <a:xfrm>
              <a:off x="1800" y="1752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S’ →·S</a:t>
              </a:r>
              <a:endParaRPr lang="en-US" altLang="zh-CN" sz="1200" b="1" dirty="0">
                <a:latin typeface="Arial" panose="020B0604020202020204" pitchFamily="34" charset="0"/>
              </a:endParaRPr>
            </a:p>
          </p:txBody>
        </p:sp>
        <p:sp>
          <p:nvSpPr>
            <p:cNvPr id="41" name="Line 85"/>
            <p:cNvSpPr>
              <a:spLocks noChangeShapeType="1"/>
            </p:cNvSpPr>
            <p:nvPr/>
          </p:nvSpPr>
          <p:spPr bwMode="auto">
            <a:xfrm>
              <a:off x="3600" y="2064"/>
              <a:ext cx="10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42" name="Rectangle 84"/>
            <p:cNvSpPr>
              <a:spLocks noChangeArrowheads="1"/>
            </p:cNvSpPr>
            <p:nvPr/>
          </p:nvSpPr>
          <p:spPr bwMode="auto">
            <a:xfrm>
              <a:off x="3960" y="1596"/>
              <a:ext cx="180" cy="3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US" altLang="zh-CN" sz="1200" b="1"/>
            </a:p>
            <a:p>
              <a:pPr eaLnBrk="0" hangingPunct="0"/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43" name="Line 83"/>
            <p:cNvSpPr>
              <a:spLocks noChangeShapeType="1"/>
            </p:cNvSpPr>
            <p:nvPr/>
          </p:nvSpPr>
          <p:spPr bwMode="auto">
            <a:xfrm>
              <a:off x="1080" y="2064"/>
              <a:ext cx="7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44" name="Oval 82"/>
            <p:cNvSpPr>
              <a:spLocks noChangeArrowheads="1"/>
            </p:cNvSpPr>
            <p:nvPr/>
          </p:nvSpPr>
          <p:spPr bwMode="auto">
            <a:xfrm>
              <a:off x="4680" y="1752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S’ →S·</a:t>
              </a:r>
              <a:endParaRPr lang="en-US" altLang="zh-CN" sz="1200" b="1" dirty="0">
                <a:latin typeface="Arial" panose="020B0604020202020204" pitchFamily="34" charset="0"/>
              </a:endParaRPr>
            </a:p>
          </p:txBody>
        </p:sp>
        <p:sp>
          <p:nvSpPr>
            <p:cNvPr id="45" name="Line 81"/>
            <p:cNvSpPr>
              <a:spLocks noChangeShapeType="1"/>
            </p:cNvSpPr>
            <p:nvPr/>
          </p:nvSpPr>
          <p:spPr bwMode="auto">
            <a:xfrm>
              <a:off x="2700" y="2376"/>
              <a:ext cx="0" cy="6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46" name="Rectangle 80"/>
            <p:cNvSpPr>
              <a:spLocks noChangeArrowheads="1"/>
            </p:cNvSpPr>
            <p:nvPr/>
          </p:nvSpPr>
          <p:spPr bwMode="auto">
            <a:xfrm>
              <a:off x="2340" y="2532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47" name="Oval 79"/>
            <p:cNvSpPr>
              <a:spLocks noChangeArrowheads="1"/>
            </p:cNvSpPr>
            <p:nvPr/>
          </p:nvSpPr>
          <p:spPr bwMode="auto">
            <a:xfrm>
              <a:off x="1800" y="3000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→·(S)S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48" name="Oval 78"/>
            <p:cNvSpPr>
              <a:spLocks noChangeArrowheads="1"/>
            </p:cNvSpPr>
            <p:nvPr/>
          </p:nvSpPr>
          <p:spPr bwMode="auto">
            <a:xfrm>
              <a:off x="4500" y="3312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→·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49" name="Line 77"/>
            <p:cNvSpPr>
              <a:spLocks noChangeShapeType="1"/>
            </p:cNvSpPr>
            <p:nvPr/>
          </p:nvSpPr>
          <p:spPr bwMode="auto">
            <a:xfrm>
              <a:off x="3060" y="2376"/>
              <a:ext cx="1620" cy="10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50" name="Rectangle 76"/>
            <p:cNvSpPr>
              <a:spLocks noChangeArrowheads="1"/>
            </p:cNvSpPr>
            <p:nvPr/>
          </p:nvSpPr>
          <p:spPr bwMode="auto">
            <a:xfrm>
              <a:off x="3600" y="2376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1" name="Oval 75"/>
            <p:cNvSpPr>
              <a:spLocks noChangeArrowheads="1"/>
            </p:cNvSpPr>
            <p:nvPr/>
          </p:nvSpPr>
          <p:spPr bwMode="auto">
            <a:xfrm>
              <a:off x="1800" y="4716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 (·S)S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52" name="Line 74"/>
            <p:cNvSpPr>
              <a:spLocks noChangeShapeType="1"/>
            </p:cNvSpPr>
            <p:nvPr/>
          </p:nvSpPr>
          <p:spPr bwMode="auto">
            <a:xfrm>
              <a:off x="2520" y="3624"/>
              <a:ext cx="0" cy="10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53" name="Line 73"/>
            <p:cNvSpPr>
              <a:spLocks noChangeShapeType="1"/>
            </p:cNvSpPr>
            <p:nvPr/>
          </p:nvSpPr>
          <p:spPr bwMode="auto">
            <a:xfrm flipV="1">
              <a:off x="2880" y="3624"/>
              <a:ext cx="0" cy="10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54" name="Rectangle 72"/>
            <p:cNvSpPr>
              <a:spLocks noChangeArrowheads="1"/>
            </p:cNvSpPr>
            <p:nvPr/>
          </p:nvSpPr>
          <p:spPr bwMode="auto">
            <a:xfrm>
              <a:off x="3060" y="3936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5" name="Rectangle 71"/>
            <p:cNvSpPr>
              <a:spLocks noChangeArrowheads="1"/>
            </p:cNvSpPr>
            <p:nvPr/>
          </p:nvSpPr>
          <p:spPr bwMode="auto">
            <a:xfrm>
              <a:off x="2160" y="3936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56" name="Line 70"/>
            <p:cNvSpPr>
              <a:spLocks noChangeShapeType="1"/>
            </p:cNvSpPr>
            <p:nvPr/>
          </p:nvSpPr>
          <p:spPr bwMode="auto">
            <a:xfrm flipV="1">
              <a:off x="3240" y="3780"/>
              <a:ext cx="1440" cy="9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57" name="Rectangle 69"/>
            <p:cNvSpPr>
              <a:spLocks noChangeArrowheads="1"/>
            </p:cNvSpPr>
            <p:nvPr/>
          </p:nvSpPr>
          <p:spPr bwMode="auto">
            <a:xfrm>
              <a:off x="3780" y="3780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8" name="Oval 68"/>
            <p:cNvSpPr>
              <a:spLocks noChangeArrowheads="1"/>
            </p:cNvSpPr>
            <p:nvPr/>
          </p:nvSpPr>
          <p:spPr bwMode="auto">
            <a:xfrm>
              <a:off x="4500" y="4716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 (S·)S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59" name="Line 67"/>
            <p:cNvSpPr>
              <a:spLocks noChangeShapeType="1"/>
            </p:cNvSpPr>
            <p:nvPr/>
          </p:nvSpPr>
          <p:spPr bwMode="auto">
            <a:xfrm flipV="1">
              <a:off x="3600" y="5028"/>
              <a:ext cx="9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60" name="Rectangle 66"/>
            <p:cNvSpPr>
              <a:spLocks noChangeArrowheads="1"/>
            </p:cNvSpPr>
            <p:nvPr/>
          </p:nvSpPr>
          <p:spPr bwMode="auto">
            <a:xfrm>
              <a:off x="3960" y="4560"/>
              <a:ext cx="180" cy="3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US" altLang="zh-CN" sz="1200" b="1"/>
            </a:p>
            <a:p>
              <a:pPr eaLnBrk="0" hangingPunct="0"/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61" name="Oval 65"/>
            <p:cNvSpPr>
              <a:spLocks noChangeArrowheads="1"/>
            </p:cNvSpPr>
            <p:nvPr/>
          </p:nvSpPr>
          <p:spPr bwMode="auto">
            <a:xfrm>
              <a:off x="7740" y="4716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 (S)·S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62" name="Line 64"/>
            <p:cNvSpPr>
              <a:spLocks noChangeShapeType="1"/>
            </p:cNvSpPr>
            <p:nvPr/>
          </p:nvSpPr>
          <p:spPr bwMode="auto">
            <a:xfrm flipV="1">
              <a:off x="6300" y="5028"/>
              <a:ext cx="14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63" name="Rectangle 63"/>
            <p:cNvSpPr>
              <a:spLocks noChangeArrowheads="1"/>
            </p:cNvSpPr>
            <p:nvPr/>
          </p:nvSpPr>
          <p:spPr bwMode="auto">
            <a:xfrm>
              <a:off x="6840" y="4560"/>
              <a:ext cx="180" cy="3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altLang="zh-CN" sz="1200" b="1"/>
            </a:p>
            <a:p>
              <a:pPr eaLnBrk="0" hangingPunct="0"/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64" name="Line 62"/>
            <p:cNvSpPr>
              <a:spLocks noChangeShapeType="1"/>
            </p:cNvSpPr>
            <p:nvPr/>
          </p:nvSpPr>
          <p:spPr bwMode="auto">
            <a:xfrm flipH="1" flipV="1">
              <a:off x="6120" y="3780"/>
              <a:ext cx="2160" cy="9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65" name="Rectangle 61"/>
            <p:cNvSpPr>
              <a:spLocks noChangeArrowheads="1"/>
            </p:cNvSpPr>
            <p:nvPr/>
          </p:nvSpPr>
          <p:spPr bwMode="auto">
            <a:xfrm>
              <a:off x="7200" y="3780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66" name="Oval 60"/>
            <p:cNvSpPr>
              <a:spLocks noChangeArrowheads="1"/>
            </p:cNvSpPr>
            <p:nvPr/>
          </p:nvSpPr>
          <p:spPr bwMode="auto">
            <a:xfrm>
              <a:off x="7560" y="2532"/>
              <a:ext cx="198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 (S) S·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67" name="Line 59"/>
            <p:cNvSpPr>
              <a:spLocks noChangeShapeType="1"/>
            </p:cNvSpPr>
            <p:nvPr/>
          </p:nvSpPr>
          <p:spPr bwMode="auto">
            <a:xfrm flipV="1">
              <a:off x="8640" y="3156"/>
              <a:ext cx="0" cy="15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68" name="Rectangle 58"/>
            <p:cNvSpPr>
              <a:spLocks noChangeArrowheads="1"/>
            </p:cNvSpPr>
            <p:nvPr/>
          </p:nvSpPr>
          <p:spPr bwMode="auto">
            <a:xfrm>
              <a:off x="8820" y="3780"/>
              <a:ext cx="180" cy="3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US" altLang="zh-CN" sz="1200" b="1"/>
            </a:p>
            <a:p>
              <a:pPr eaLnBrk="0" hangingPunct="0"/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69" name="Arc 57"/>
            <p:cNvSpPr/>
            <p:nvPr/>
          </p:nvSpPr>
          <p:spPr bwMode="auto">
            <a:xfrm rot="5090164">
              <a:off x="3006" y="1397"/>
              <a:ext cx="2979" cy="6836"/>
            </a:xfrm>
            <a:custGeom>
              <a:avLst/>
              <a:gdLst>
                <a:gd name="G0" fmla="+- 14321 0 0"/>
                <a:gd name="G1" fmla="+- 17995 0 0"/>
                <a:gd name="G2" fmla="+- 21600 0 0"/>
                <a:gd name="T0" fmla="*/ 26268 w 35921"/>
                <a:gd name="T1" fmla="*/ 0 h 39595"/>
                <a:gd name="T2" fmla="*/ 0 w 35921"/>
                <a:gd name="T3" fmla="*/ 34165 h 39595"/>
                <a:gd name="T4" fmla="*/ 14321 w 35921"/>
                <a:gd name="T5" fmla="*/ 17995 h 39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921" h="39595" fill="none" extrusionOk="0">
                  <a:moveTo>
                    <a:pt x="26268" y="-1"/>
                  </a:moveTo>
                  <a:cubicBezTo>
                    <a:pt x="32297" y="4002"/>
                    <a:pt x="35921" y="10758"/>
                    <a:pt x="35921" y="17995"/>
                  </a:cubicBezTo>
                  <a:cubicBezTo>
                    <a:pt x="35921" y="29924"/>
                    <a:pt x="26250" y="39595"/>
                    <a:pt x="14321" y="39595"/>
                  </a:cubicBezTo>
                  <a:cubicBezTo>
                    <a:pt x="9044" y="39595"/>
                    <a:pt x="3950" y="37663"/>
                    <a:pt x="-1" y="34165"/>
                  </a:cubicBezTo>
                </a:path>
                <a:path w="35921" h="39595" stroke="0" extrusionOk="0">
                  <a:moveTo>
                    <a:pt x="26268" y="-1"/>
                  </a:moveTo>
                  <a:cubicBezTo>
                    <a:pt x="32297" y="4002"/>
                    <a:pt x="35921" y="10758"/>
                    <a:pt x="35921" y="17995"/>
                  </a:cubicBezTo>
                  <a:cubicBezTo>
                    <a:pt x="35921" y="29924"/>
                    <a:pt x="26250" y="39595"/>
                    <a:pt x="14321" y="39595"/>
                  </a:cubicBezTo>
                  <a:cubicBezTo>
                    <a:pt x="9044" y="39595"/>
                    <a:pt x="3950" y="37663"/>
                    <a:pt x="-1" y="34165"/>
                  </a:cubicBezTo>
                  <a:lnTo>
                    <a:pt x="14321" y="17995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70" name="Rectangle 56"/>
            <p:cNvSpPr>
              <a:spLocks noChangeArrowheads="1"/>
            </p:cNvSpPr>
            <p:nvPr/>
          </p:nvSpPr>
          <p:spPr bwMode="auto">
            <a:xfrm>
              <a:off x="4320" y="5904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1" name="Line 55"/>
            <p:cNvSpPr>
              <a:spLocks noChangeShapeType="1"/>
            </p:cNvSpPr>
            <p:nvPr/>
          </p:nvSpPr>
          <p:spPr bwMode="auto">
            <a:xfrm flipV="1">
              <a:off x="1800" y="3468"/>
              <a:ext cx="180" cy="15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</p:grpSp>
      <p:sp>
        <p:nvSpPr>
          <p:cNvPr id="4" name="Rectangle 36"/>
          <p:cNvSpPr>
            <a:spLocks noChangeArrowheads="1"/>
          </p:cNvSpPr>
          <p:nvPr/>
        </p:nvSpPr>
        <p:spPr bwMode="auto">
          <a:xfrm>
            <a:off x="1498805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" name="AutoShape 35"/>
          <p:cNvSpPr>
            <a:spLocks noChangeArrowheads="1"/>
          </p:cNvSpPr>
          <p:nvPr/>
        </p:nvSpPr>
        <p:spPr bwMode="auto">
          <a:xfrm>
            <a:off x="5945951" y="4077072"/>
            <a:ext cx="1095649" cy="67707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 b="1"/>
          </a:p>
        </p:txBody>
      </p:sp>
      <p:sp>
        <p:nvSpPr>
          <p:cNvPr id="7" name="Rectangle 34"/>
          <p:cNvSpPr>
            <a:spLocks noChangeArrowheads="1"/>
          </p:cNvSpPr>
          <p:nvPr/>
        </p:nvSpPr>
        <p:spPr bwMode="auto">
          <a:xfrm>
            <a:off x="6045556" y="4152303"/>
            <a:ext cx="697231" cy="451384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S’ →·S</a:t>
            </a:r>
            <a:endParaRPr lang="en-US" altLang="zh-CN" sz="1200" b="1" dirty="0"/>
          </a:p>
          <a:p>
            <a:pPr eaLnBrk="0" hangingPunct="0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→·(S)S</a:t>
            </a:r>
            <a:endParaRPr lang="en-US" altLang="zh-CN" sz="1200" b="1" dirty="0"/>
          </a:p>
          <a:p>
            <a:pPr eaLnBrk="0" hangingPunct="0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→·</a:t>
            </a:r>
            <a:endParaRPr lang="en-US" altLang="zh-CN" sz="1200" b="1" dirty="0"/>
          </a:p>
          <a:p>
            <a:pPr eaLnBrk="0" hangingPunct="0"/>
            <a:endParaRPr lang="en-US" altLang="zh-CN" sz="1200" b="1" dirty="0">
              <a:latin typeface="Arial" panose="020B0604020202020204" pitchFamily="34" charset="0"/>
            </a:endParaRPr>
          </a:p>
        </p:txBody>
      </p:sp>
      <p:sp>
        <p:nvSpPr>
          <p:cNvPr id="8" name="Oval 33"/>
          <p:cNvSpPr>
            <a:spLocks noChangeArrowheads="1"/>
          </p:cNvSpPr>
          <p:nvPr/>
        </p:nvSpPr>
        <p:spPr bwMode="auto">
          <a:xfrm>
            <a:off x="6742787" y="4453226"/>
            <a:ext cx="199209" cy="225692"/>
          </a:xfrm>
          <a:prstGeom prst="ellipse">
            <a:avLst/>
          </a:prstGeom>
          <a:solidFill>
            <a:srgbClr val="FFFF00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1200" b="1" dirty="0">
              <a:latin typeface="Arial" panose="020B0604020202020204" pitchFamily="34" charset="0"/>
            </a:endParaRPr>
          </a:p>
        </p:txBody>
      </p:sp>
      <p:sp>
        <p:nvSpPr>
          <p:cNvPr id="9" name="Line 32"/>
          <p:cNvSpPr>
            <a:spLocks noChangeShapeType="1"/>
          </p:cNvSpPr>
          <p:nvPr/>
        </p:nvSpPr>
        <p:spPr bwMode="auto">
          <a:xfrm>
            <a:off x="5547532" y="4377995"/>
            <a:ext cx="39841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 b="1"/>
          </a:p>
        </p:txBody>
      </p:sp>
      <p:sp>
        <p:nvSpPr>
          <p:cNvPr id="10" name="Line 31"/>
          <p:cNvSpPr>
            <a:spLocks noChangeShapeType="1"/>
          </p:cNvSpPr>
          <p:nvPr/>
        </p:nvSpPr>
        <p:spPr bwMode="auto">
          <a:xfrm>
            <a:off x="7041601" y="4377995"/>
            <a:ext cx="59762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 b="1"/>
          </a:p>
        </p:txBody>
      </p:sp>
      <p:sp>
        <p:nvSpPr>
          <p:cNvPr id="11" name="Rectangle 30"/>
          <p:cNvSpPr>
            <a:spLocks noChangeArrowheads="1"/>
          </p:cNvSpPr>
          <p:nvPr/>
        </p:nvSpPr>
        <p:spPr bwMode="auto">
          <a:xfrm>
            <a:off x="7240809" y="4152303"/>
            <a:ext cx="99604" cy="151908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altLang="zh-CN" sz="1200" b="1"/>
          </a:p>
          <a:p>
            <a:pPr eaLnBrk="0" hangingPunct="0"/>
            <a:endParaRPr lang="en-US" altLang="zh-CN" sz="1200" b="1">
              <a:latin typeface="Arial" panose="020B0604020202020204" pitchFamily="34" charset="0"/>
            </a:endParaRPr>
          </a:p>
        </p:txBody>
      </p:sp>
      <p:sp>
        <p:nvSpPr>
          <p:cNvPr id="12" name="AutoShape 29"/>
          <p:cNvSpPr>
            <a:spLocks noChangeArrowheads="1"/>
          </p:cNvSpPr>
          <p:nvPr/>
        </p:nvSpPr>
        <p:spPr bwMode="auto">
          <a:xfrm>
            <a:off x="7639228" y="4077072"/>
            <a:ext cx="1095649" cy="45138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 b="1"/>
          </a:p>
        </p:txBody>
      </p:sp>
      <p:sp>
        <p:nvSpPr>
          <p:cNvPr id="13" name="Rectangle 28"/>
          <p:cNvSpPr>
            <a:spLocks noChangeArrowheads="1"/>
          </p:cNvSpPr>
          <p:nvPr/>
        </p:nvSpPr>
        <p:spPr bwMode="auto">
          <a:xfrm>
            <a:off x="7738832" y="4152304"/>
            <a:ext cx="597627" cy="15046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S’ →S·</a:t>
            </a:r>
            <a:endParaRPr lang="en-US" altLang="zh-CN" sz="1200" b="1">
              <a:latin typeface="Arial" panose="020B0604020202020204" pitchFamily="34" charset="0"/>
            </a:endParaRPr>
          </a:p>
        </p:txBody>
      </p:sp>
      <p:sp>
        <p:nvSpPr>
          <p:cNvPr id="14" name="Oval 27"/>
          <p:cNvSpPr>
            <a:spLocks noChangeArrowheads="1"/>
          </p:cNvSpPr>
          <p:nvPr/>
        </p:nvSpPr>
        <p:spPr bwMode="auto">
          <a:xfrm>
            <a:off x="8436064" y="4227533"/>
            <a:ext cx="199209" cy="225692"/>
          </a:xfrm>
          <a:prstGeom prst="ellipse">
            <a:avLst/>
          </a:prstGeom>
          <a:solidFill>
            <a:srgbClr val="FFFF00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1200" b="1">
              <a:latin typeface="Arial" panose="020B0604020202020204" pitchFamily="34" charset="0"/>
            </a:endParaRPr>
          </a:p>
        </p:txBody>
      </p:sp>
      <p:sp>
        <p:nvSpPr>
          <p:cNvPr id="18" name="AutoShape 23"/>
          <p:cNvSpPr>
            <a:spLocks noChangeArrowheads="1"/>
          </p:cNvSpPr>
          <p:nvPr/>
        </p:nvSpPr>
        <p:spPr bwMode="auto">
          <a:xfrm>
            <a:off x="5945951" y="5130302"/>
            <a:ext cx="1095649" cy="67707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 b="1"/>
          </a:p>
        </p:txBody>
      </p:sp>
      <p:sp>
        <p:nvSpPr>
          <p:cNvPr id="19" name="Rectangle 22"/>
          <p:cNvSpPr>
            <a:spLocks noChangeArrowheads="1"/>
          </p:cNvSpPr>
          <p:nvPr/>
        </p:nvSpPr>
        <p:spPr bwMode="auto">
          <a:xfrm>
            <a:off x="6045556" y="5205533"/>
            <a:ext cx="697231" cy="451384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→(·S)S</a:t>
            </a:r>
            <a:endParaRPr lang="en-US" altLang="zh-CN" sz="1200" b="1" dirty="0"/>
          </a:p>
          <a:p>
            <a:pPr eaLnBrk="0" hangingPunct="0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→·(S)S</a:t>
            </a:r>
            <a:endParaRPr lang="en-US" altLang="zh-CN" sz="1200" b="1" dirty="0"/>
          </a:p>
          <a:p>
            <a:pPr eaLnBrk="0" hangingPunct="0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→·</a:t>
            </a:r>
            <a:endParaRPr lang="en-US" altLang="zh-CN" sz="1200" b="1" dirty="0"/>
          </a:p>
          <a:p>
            <a:pPr eaLnBrk="0" hangingPunct="0"/>
            <a:endParaRPr lang="en-US" altLang="zh-CN" sz="1200" b="1" dirty="0">
              <a:latin typeface="Arial" panose="020B0604020202020204" pitchFamily="34" charset="0"/>
            </a:endParaRPr>
          </a:p>
        </p:txBody>
      </p:sp>
      <p:sp>
        <p:nvSpPr>
          <p:cNvPr id="20" name="Oval 21"/>
          <p:cNvSpPr>
            <a:spLocks noChangeArrowheads="1"/>
          </p:cNvSpPr>
          <p:nvPr/>
        </p:nvSpPr>
        <p:spPr bwMode="auto">
          <a:xfrm>
            <a:off x="6742787" y="5506455"/>
            <a:ext cx="199209" cy="225692"/>
          </a:xfrm>
          <a:prstGeom prst="ellipse">
            <a:avLst/>
          </a:prstGeom>
          <a:solidFill>
            <a:srgbClr val="FFFF00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1200" b="1" dirty="0">
              <a:latin typeface="Arial" panose="020B0604020202020204" pitchFamily="34" charset="0"/>
            </a:endParaRPr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6443973" y="4754148"/>
            <a:ext cx="0" cy="37615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 b="1"/>
          </a:p>
        </p:txBody>
      </p:sp>
      <p:sp>
        <p:nvSpPr>
          <p:cNvPr id="36" name="Rectangle 5"/>
          <p:cNvSpPr>
            <a:spLocks noChangeArrowheads="1"/>
          </p:cNvSpPr>
          <p:nvPr/>
        </p:nvSpPr>
        <p:spPr bwMode="auto">
          <a:xfrm>
            <a:off x="6244764" y="4904611"/>
            <a:ext cx="99604" cy="15046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altLang="zh-CN" sz="1200" b="1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3" name="内容占位符 3"/>
              <p:cNvGraphicFramePr/>
              <p:nvPr/>
            </p:nvGraphicFramePr>
            <p:xfrm>
              <a:off x="1171039" y="3429000"/>
              <a:ext cx="3374998" cy="2518725"/>
            </p:xfrm>
            <a:graphic>
              <a:graphicData uri="http://schemas.openxmlformats.org/drawingml/2006/table">
                <a:tbl>
                  <a:tblPr>
                    <a:tableStyleId>{ED083AE6-46FA-4A59-8FB0-9F97EB10719F}</a:tableStyleId>
                  </a:tblPr>
                  <a:tblGrid>
                    <a:gridCol w="585181"/>
                    <a:gridCol w="892742"/>
                    <a:gridCol w="669556"/>
                    <a:gridCol w="613760"/>
                    <a:gridCol w="613759"/>
                  </a:tblGrid>
                  <a:tr h="400419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S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</m:sub>
                                  <m:sup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b>
                                  <m:sup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𝑺</m:t>
                                    </m:r>
                                  </m:sub>
                                  <m:sup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{1}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{1,3,4}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{5}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 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marL="0" indent="0" algn="ctr" eaLnBrk="1" hangingPunct="1">
                            <a:buNone/>
                          </a:pPr>
                          <a:r>
                            <a:rPr lang="en-US" altLang="zh-CN" sz="1800" b="1" dirty="0">
                              <a:ea typeface="Cambria Math" panose="02040503050406030204" pitchFamily="18" charset="0"/>
                            </a:rPr>
                            <a:t>{5}</a:t>
                          </a:r>
                          <a:endParaRPr lang="en-US" altLang="zh-CN" sz="1800" b="1" dirty="0"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eaLnBrk="1" hangingPunct="1">
                            <a:buNone/>
                          </a:pPr>
                          <a:r>
                            <a:rPr lang="en-US" altLang="zh-CN" sz="1800" b="1" dirty="0">
                              <a:ea typeface="Cambria Math" panose="02040503050406030204" pitchFamily="18" charset="0"/>
                            </a:rPr>
                            <a:t>{3,4,5}</a:t>
                          </a:r>
                          <a:endParaRPr lang="en-US" altLang="zh-CN" sz="1800" b="1" dirty="0"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{5}</a:t>
                          </a:r>
                          <a:endParaRPr lang="zh-CN" alt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 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{6}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alt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{6}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{6}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alt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{7}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{7}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{3,4,7}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1800" b="1" kern="100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{5}</a:t>
                          </a:r>
                          <a:endParaRPr lang="zh-CN" altLang="zh-CN" sz="1800" b="1" kern="100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endParaRPr lang="zh-CN" altLang="zh-CN" sz="1800" b="1" kern="100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3" name="内容占位符 3"/>
              <p:cNvGraphicFramePr/>
              <p:nvPr/>
            </p:nvGraphicFramePr>
            <p:xfrm>
              <a:off x="1171039" y="3429000"/>
              <a:ext cx="3374998" cy="2518725"/>
            </p:xfrm>
            <a:graphic>
              <a:graphicData uri="http://schemas.openxmlformats.org/drawingml/2006/table">
                <a:tbl>
                  <a:tblPr>
                    <a:tableStyleId>{ED083AE6-46FA-4A59-8FB0-9F97EB10719F}</a:tableStyleId>
                  </a:tblPr>
                  <a:tblGrid>
                    <a:gridCol w="585181"/>
                    <a:gridCol w="892742"/>
                    <a:gridCol w="669556"/>
                    <a:gridCol w="613760"/>
                    <a:gridCol w="613759"/>
                  </a:tblGrid>
                  <a:tr h="400685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S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 anchorCtr="1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 anchorCtr="1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 anchorCtr="1">
                        <a:blipFill>
                          <a:blip r:embed="rId2"/>
                        </a:blip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{1}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{1,3,4}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{5}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 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marL="0" indent="0" algn="ctr" eaLnBrk="1" hangingPunct="1">
                            <a:buNone/>
                          </a:pPr>
                          <a:r>
                            <a:rPr lang="en-US" altLang="zh-CN" sz="1800" b="1" dirty="0">
                              <a:ea typeface="Cambria Math" panose="02040503050406030204" pitchFamily="18" charset="0"/>
                            </a:rPr>
                            <a:t>{5}</a:t>
                          </a:r>
                          <a:endParaRPr lang="en-US" altLang="zh-CN" sz="1800" b="1" dirty="0"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eaLnBrk="1" hangingPunct="1">
                            <a:buNone/>
                          </a:pPr>
                          <a:r>
                            <a:rPr lang="en-US" altLang="zh-CN" sz="1800" b="1" dirty="0">
                              <a:ea typeface="Cambria Math" panose="02040503050406030204" pitchFamily="18" charset="0"/>
                            </a:rPr>
                            <a:t>{3,4,5}</a:t>
                          </a:r>
                          <a:endParaRPr lang="en-US" altLang="zh-CN" sz="1800" b="1" dirty="0"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{5}</a:t>
                          </a:r>
                          <a:endParaRPr lang="zh-CN" alt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 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{6}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alt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{6}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{6}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alt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{7}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{7}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{3,4,7}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1800" b="1" kern="100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{5}</a:t>
                          </a:r>
                          <a:endParaRPr lang="zh-CN" altLang="zh-CN" sz="1800" b="1" kern="100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endParaRPr lang="zh-CN" altLang="zh-CN" sz="1800" b="1" kern="100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74" name="文本框 73"/>
          <p:cNvSpPr txBox="1"/>
          <p:nvPr/>
        </p:nvSpPr>
        <p:spPr>
          <a:xfrm>
            <a:off x="6529939" y="1532618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1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8207560" y="1532618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2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6504085" y="2190974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3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8050487" y="2360774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4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6503554" y="3103584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5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8113103" y="3087767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6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9983338" y="3087767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7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9941589" y="1937640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8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/>
              </a:solid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/>
                  <a:t>为下面文法构造</a:t>
                </a:r>
                <a:r>
                  <a:rPr lang="en-US" altLang="zh-CN" sz="2400" dirty="0"/>
                  <a:t>D</a:t>
                </a:r>
                <a:r>
                  <a:rPr lang="en-US" altLang="zh-CN" sz="24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FA </a:t>
                </a:r>
                <a:r>
                  <a:rPr lang="zh-CN" altLang="en-US" sz="2400" dirty="0"/>
                  <a:t>：</a:t>
                </a:r>
                <a:endParaRPr lang="en-US" altLang="zh-CN" sz="24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endParaRPr lang="en-US" altLang="zh-CN" sz="240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endParaRPr lang="en-US" altLang="zh-CN" sz="240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33" t="-284" r="-127" b="-272"/>
                </a:stretch>
              </a:blip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54"/>
          <p:cNvGrpSpPr/>
          <p:nvPr/>
        </p:nvGrpSpPr>
        <p:grpSpPr bwMode="auto">
          <a:xfrm>
            <a:off x="5349658" y="1443923"/>
            <a:ext cx="4922806" cy="2473291"/>
            <a:chOff x="1078" y="1596"/>
            <a:chExt cx="8462" cy="4708"/>
          </a:xfrm>
        </p:grpSpPr>
        <p:sp>
          <p:nvSpPr>
            <p:cNvPr id="40" name="Oval 86"/>
            <p:cNvSpPr>
              <a:spLocks noChangeArrowheads="1"/>
            </p:cNvSpPr>
            <p:nvPr/>
          </p:nvSpPr>
          <p:spPr bwMode="auto">
            <a:xfrm>
              <a:off x="1800" y="1752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S’ →·S</a:t>
              </a:r>
              <a:endParaRPr lang="en-US" altLang="zh-CN" sz="1200" b="1" dirty="0">
                <a:latin typeface="Arial" panose="020B0604020202020204" pitchFamily="34" charset="0"/>
              </a:endParaRPr>
            </a:p>
          </p:txBody>
        </p:sp>
        <p:sp>
          <p:nvSpPr>
            <p:cNvPr id="41" name="Line 85"/>
            <p:cNvSpPr>
              <a:spLocks noChangeShapeType="1"/>
            </p:cNvSpPr>
            <p:nvPr/>
          </p:nvSpPr>
          <p:spPr bwMode="auto">
            <a:xfrm>
              <a:off x="3600" y="2064"/>
              <a:ext cx="10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42" name="Rectangle 84"/>
            <p:cNvSpPr>
              <a:spLocks noChangeArrowheads="1"/>
            </p:cNvSpPr>
            <p:nvPr/>
          </p:nvSpPr>
          <p:spPr bwMode="auto">
            <a:xfrm>
              <a:off x="3960" y="1596"/>
              <a:ext cx="180" cy="3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US" altLang="zh-CN" sz="1200" b="1"/>
            </a:p>
            <a:p>
              <a:pPr eaLnBrk="0" hangingPunct="0"/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43" name="Line 83"/>
            <p:cNvSpPr>
              <a:spLocks noChangeShapeType="1"/>
            </p:cNvSpPr>
            <p:nvPr/>
          </p:nvSpPr>
          <p:spPr bwMode="auto">
            <a:xfrm>
              <a:off x="1080" y="2064"/>
              <a:ext cx="7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44" name="Oval 82"/>
            <p:cNvSpPr>
              <a:spLocks noChangeArrowheads="1"/>
            </p:cNvSpPr>
            <p:nvPr/>
          </p:nvSpPr>
          <p:spPr bwMode="auto">
            <a:xfrm>
              <a:off x="4680" y="1752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S’ →S·</a:t>
              </a:r>
              <a:endParaRPr lang="en-US" altLang="zh-CN" sz="1200" b="1" dirty="0">
                <a:latin typeface="Arial" panose="020B0604020202020204" pitchFamily="34" charset="0"/>
              </a:endParaRPr>
            </a:p>
          </p:txBody>
        </p:sp>
        <p:sp>
          <p:nvSpPr>
            <p:cNvPr id="45" name="Line 81"/>
            <p:cNvSpPr>
              <a:spLocks noChangeShapeType="1"/>
            </p:cNvSpPr>
            <p:nvPr/>
          </p:nvSpPr>
          <p:spPr bwMode="auto">
            <a:xfrm>
              <a:off x="2700" y="2376"/>
              <a:ext cx="0" cy="6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46" name="Rectangle 80"/>
            <p:cNvSpPr>
              <a:spLocks noChangeArrowheads="1"/>
            </p:cNvSpPr>
            <p:nvPr/>
          </p:nvSpPr>
          <p:spPr bwMode="auto">
            <a:xfrm>
              <a:off x="2340" y="2532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47" name="Oval 79"/>
            <p:cNvSpPr>
              <a:spLocks noChangeArrowheads="1"/>
            </p:cNvSpPr>
            <p:nvPr/>
          </p:nvSpPr>
          <p:spPr bwMode="auto">
            <a:xfrm>
              <a:off x="1800" y="3000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→·(S)S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48" name="Oval 78"/>
            <p:cNvSpPr>
              <a:spLocks noChangeArrowheads="1"/>
            </p:cNvSpPr>
            <p:nvPr/>
          </p:nvSpPr>
          <p:spPr bwMode="auto">
            <a:xfrm>
              <a:off x="4500" y="3312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→·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49" name="Line 77"/>
            <p:cNvSpPr>
              <a:spLocks noChangeShapeType="1"/>
            </p:cNvSpPr>
            <p:nvPr/>
          </p:nvSpPr>
          <p:spPr bwMode="auto">
            <a:xfrm>
              <a:off x="3060" y="2376"/>
              <a:ext cx="1620" cy="10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50" name="Rectangle 76"/>
            <p:cNvSpPr>
              <a:spLocks noChangeArrowheads="1"/>
            </p:cNvSpPr>
            <p:nvPr/>
          </p:nvSpPr>
          <p:spPr bwMode="auto">
            <a:xfrm>
              <a:off x="3600" y="2376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1" name="Oval 75"/>
            <p:cNvSpPr>
              <a:spLocks noChangeArrowheads="1"/>
            </p:cNvSpPr>
            <p:nvPr/>
          </p:nvSpPr>
          <p:spPr bwMode="auto">
            <a:xfrm>
              <a:off x="1800" y="4716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 (·S)S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52" name="Line 74"/>
            <p:cNvSpPr>
              <a:spLocks noChangeShapeType="1"/>
            </p:cNvSpPr>
            <p:nvPr/>
          </p:nvSpPr>
          <p:spPr bwMode="auto">
            <a:xfrm>
              <a:off x="2520" y="3624"/>
              <a:ext cx="0" cy="10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53" name="Line 73"/>
            <p:cNvSpPr>
              <a:spLocks noChangeShapeType="1"/>
            </p:cNvSpPr>
            <p:nvPr/>
          </p:nvSpPr>
          <p:spPr bwMode="auto">
            <a:xfrm flipV="1">
              <a:off x="2880" y="3624"/>
              <a:ext cx="0" cy="10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54" name="Rectangle 72"/>
            <p:cNvSpPr>
              <a:spLocks noChangeArrowheads="1"/>
            </p:cNvSpPr>
            <p:nvPr/>
          </p:nvSpPr>
          <p:spPr bwMode="auto">
            <a:xfrm>
              <a:off x="3060" y="3936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5" name="Rectangle 71"/>
            <p:cNvSpPr>
              <a:spLocks noChangeArrowheads="1"/>
            </p:cNvSpPr>
            <p:nvPr/>
          </p:nvSpPr>
          <p:spPr bwMode="auto">
            <a:xfrm>
              <a:off x="2160" y="3936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56" name="Line 70"/>
            <p:cNvSpPr>
              <a:spLocks noChangeShapeType="1"/>
            </p:cNvSpPr>
            <p:nvPr/>
          </p:nvSpPr>
          <p:spPr bwMode="auto">
            <a:xfrm flipV="1">
              <a:off x="3240" y="3780"/>
              <a:ext cx="1440" cy="9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57" name="Rectangle 69"/>
            <p:cNvSpPr>
              <a:spLocks noChangeArrowheads="1"/>
            </p:cNvSpPr>
            <p:nvPr/>
          </p:nvSpPr>
          <p:spPr bwMode="auto">
            <a:xfrm>
              <a:off x="3780" y="3780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8" name="Oval 68"/>
            <p:cNvSpPr>
              <a:spLocks noChangeArrowheads="1"/>
            </p:cNvSpPr>
            <p:nvPr/>
          </p:nvSpPr>
          <p:spPr bwMode="auto">
            <a:xfrm>
              <a:off x="4500" y="4716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 (S·)S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59" name="Line 67"/>
            <p:cNvSpPr>
              <a:spLocks noChangeShapeType="1"/>
            </p:cNvSpPr>
            <p:nvPr/>
          </p:nvSpPr>
          <p:spPr bwMode="auto">
            <a:xfrm flipV="1">
              <a:off x="3600" y="5028"/>
              <a:ext cx="9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60" name="Rectangle 66"/>
            <p:cNvSpPr>
              <a:spLocks noChangeArrowheads="1"/>
            </p:cNvSpPr>
            <p:nvPr/>
          </p:nvSpPr>
          <p:spPr bwMode="auto">
            <a:xfrm>
              <a:off x="3960" y="4560"/>
              <a:ext cx="180" cy="3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US" altLang="zh-CN" sz="1200" b="1"/>
            </a:p>
            <a:p>
              <a:pPr eaLnBrk="0" hangingPunct="0"/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61" name="Oval 65"/>
            <p:cNvSpPr>
              <a:spLocks noChangeArrowheads="1"/>
            </p:cNvSpPr>
            <p:nvPr/>
          </p:nvSpPr>
          <p:spPr bwMode="auto">
            <a:xfrm>
              <a:off x="7740" y="4716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 (S)·S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62" name="Line 64"/>
            <p:cNvSpPr>
              <a:spLocks noChangeShapeType="1"/>
            </p:cNvSpPr>
            <p:nvPr/>
          </p:nvSpPr>
          <p:spPr bwMode="auto">
            <a:xfrm flipV="1">
              <a:off x="6300" y="5028"/>
              <a:ext cx="14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63" name="Rectangle 63"/>
            <p:cNvSpPr>
              <a:spLocks noChangeArrowheads="1"/>
            </p:cNvSpPr>
            <p:nvPr/>
          </p:nvSpPr>
          <p:spPr bwMode="auto">
            <a:xfrm>
              <a:off x="6840" y="4560"/>
              <a:ext cx="180" cy="3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altLang="zh-CN" sz="1200" b="1"/>
            </a:p>
            <a:p>
              <a:pPr eaLnBrk="0" hangingPunct="0"/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64" name="Line 62"/>
            <p:cNvSpPr>
              <a:spLocks noChangeShapeType="1"/>
            </p:cNvSpPr>
            <p:nvPr/>
          </p:nvSpPr>
          <p:spPr bwMode="auto">
            <a:xfrm flipH="1" flipV="1">
              <a:off x="6120" y="3780"/>
              <a:ext cx="2160" cy="9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65" name="Rectangle 61"/>
            <p:cNvSpPr>
              <a:spLocks noChangeArrowheads="1"/>
            </p:cNvSpPr>
            <p:nvPr/>
          </p:nvSpPr>
          <p:spPr bwMode="auto">
            <a:xfrm>
              <a:off x="7200" y="3780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66" name="Oval 60"/>
            <p:cNvSpPr>
              <a:spLocks noChangeArrowheads="1"/>
            </p:cNvSpPr>
            <p:nvPr/>
          </p:nvSpPr>
          <p:spPr bwMode="auto">
            <a:xfrm>
              <a:off x="7560" y="2532"/>
              <a:ext cx="198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 (S) S·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67" name="Line 59"/>
            <p:cNvSpPr>
              <a:spLocks noChangeShapeType="1"/>
            </p:cNvSpPr>
            <p:nvPr/>
          </p:nvSpPr>
          <p:spPr bwMode="auto">
            <a:xfrm flipV="1">
              <a:off x="8640" y="3156"/>
              <a:ext cx="0" cy="15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68" name="Rectangle 58"/>
            <p:cNvSpPr>
              <a:spLocks noChangeArrowheads="1"/>
            </p:cNvSpPr>
            <p:nvPr/>
          </p:nvSpPr>
          <p:spPr bwMode="auto">
            <a:xfrm>
              <a:off x="8820" y="3780"/>
              <a:ext cx="180" cy="3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US" altLang="zh-CN" sz="1200" b="1"/>
            </a:p>
            <a:p>
              <a:pPr eaLnBrk="0" hangingPunct="0"/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69" name="Arc 57"/>
            <p:cNvSpPr/>
            <p:nvPr/>
          </p:nvSpPr>
          <p:spPr bwMode="auto">
            <a:xfrm rot="5090164">
              <a:off x="3006" y="1397"/>
              <a:ext cx="2979" cy="6836"/>
            </a:xfrm>
            <a:custGeom>
              <a:avLst/>
              <a:gdLst>
                <a:gd name="G0" fmla="+- 14321 0 0"/>
                <a:gd name="G1" fmla="+- 17995 0 0"/>
                <a:gd name="G2" fmla="+- 21600 0 0"/>
                <a:gd name="T0" fmla="*/ 26268 w 35921"/>
                <a:gd name="T1" fmla="*/ 0 h 39595"/>
                <a:gd name="T2" fmla="*/ 0 w 35921"/>
                <a:gd name="T3" fmla="*/ 34165 h 39595"/>
                <a:gd name="T4" fmla="*/ 14321 w 35921"/>
                <a:gd name="T5" fmla="*/ 17995 h 39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921" h="39595" fill="none" extrusionOk="0">
                  <a:moveTo>
                    <a:pt x="26268" y="-1"/>
                  </a:moveTo>
                  <a:cubicBezTo>
                    <a:pt x="32297" y="4002"/>
                    <a:pt x="35921" y="10758"/>
                    <a:pt x="35921" y="17995"/>
                  </a:cubicBezTo>
                  <a:cubicBezTo>
                    <a:pt x="35921" y="29924"/>
                    <a:pt x="26250" y="39595"/>
                    <a:pt x="14321" y="39595"/>
                  </a:cubicBezTo>
                  <a:cubicBezTo>
                    <a:pt x="9044" y="39595"/>
                    <a:pt x="3950" y="37663"/>
                    <a:pt x="-1" y="34165"/>
                  </a:cubicBezTo>
                </a:path>
                <a:path w="35921" h="39595" stroke="0" extrusionOk="0">
                  <a:moveTo>
                    <a:pt x="26268" y="-1"/>
                  </a:moveTo>
                  <a:cubicBezTo>
                    <a:pt x="32297" y="4002"/>
                    <a:pt x="35921" y="10758"/>
                    <a:pt x="35921" y="17995"/>
                  </a:cubicBezTo>
                  <a:cubicBezTo>
                    <a:pt x="35921" y="29924"/>
                    <a:pt x="26250" y="39595"/>
                    <a:pt x="14321" y="39595"/>
                  </a:cubicBezTo>
                  <a:cubicBezTo>
                    <a:pt x="9044" y="39595"/>
                    <a:pt x="3950" y="37663"/>
                    <a:pt x="-1" y="34165"/>
                  </a:cubicBezTo>
                  <a:lnTo>
                    <a:pt x="14321" y="17995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70" name="Rectangle 56"/>
            <p:cNvSpPr>
              <a:spLocks noChangeArrowheads="1"/>
            </p:cNvSpPr>
            <p:nvPr/>
          </p:nvSpPr>
          <p:spPr bwMode="auto">
            <a:xfrm>
              <a:off x="4320" y="5904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1" name="Line 55"/>
            <p:cNvSpPr>
              <a:spLocks noChangeShapeType="1"/>
            </p:cNvSpPr>
            <p:nvPr/>
          </p:nvSpPr>
          <p:spPr bwMode="auto">
            <a:xfrm flipV="1">
              <a:off x="1800" y="3468"/>
              <a:ext cx="180" cy="15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</p:grpSp>
      <p:sp>
        <p:nvSpPr>
          <p:cNvPr id="4" name="Rectangle 36"/>
          <p:cNvSpPr>
            <a:spLocks noChangeArrowheads="1"/>
          </p:cNvSpPr>
          <p:nvPr/>
        </p:nvSpPr>
        <p:spPr bwMode="auto">
          <a:xfrm>
            <a:off x="1498805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" name="AutoShape 35"/>
          <p:cNvSpPr>
            <a:spLocks noChangeArrowheads="1"/>
          </p:cNvSpPr>
          <p:nvPr/>
        </p:nvSpPr>
        <p:spPr bwMode="auto">
          <a:xfrm>
            <a:off x="5945951" y="4077072"/>
            <a:ext cx="1095649" cy="67707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 b="1"/>
          </a:p>
        </p:txBody>
      </p:sp>
      <p:sp>
        <p:nvSpPr>
          <p:cNvPr id="7" name="Rectangle 34"/>
          <p:cNvSpPr>
            <a:spLocks noChangeArrowheads="1"/>
          </p:cNvSpPr>
          <p:nvPr/>
        </p:nvSpPr>
        <p:spPr bwMode="auto">
          <a:xfrm>
            <a:off x="6045556" y="4152303"/>
            <a:ext cx="697231" cy="451384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S’ →·S</a:t>
            </a:r>
            <a:endParaRPr lang="en-US" altLang="zh-CN" sz="1200" b="1" dirty="0"/>
          </a:p>
          <a:p>
            <a:pPr eaLnBrk="0" hangingPunct="0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→·(S)S</a:t>
            </a:r>
            <a:endParaRPr lang="en-US" altLang="zh-CN" sz="1200" b="1" dirty="0"/>
          </a:p>
          <a:p>
            <a:pPr eaLnBrk="0" hangingPunct="0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→·</a:t>
            </a:r>
            <a:endParaRPr lang="en-US" altLang="zh-CN" sz="1200" b="1" dirty="0"/>
          </a:p>
          <a:p>
            <a:pPr eaLnBrk="0" hangingPunct="0"/>
            <a:endParaRPr lang="en-US" altLang="zh-CN" sz="1200" b="1" dirty="0">
              <a:latin typeface="Arial" panose="020B0604020202020204" pitchFamily="34" charset="0"/>
            </a:endParaRPr>
          </a:p>
        </p:txBody>
      </p:sp>
      <p:sp>
        <p:nvSpPr>
          <p:cNvPr id="8" name="Oval 33"/>
          <p:cNvSpPr>
            <a:spLocks noChangeArrowheads="1"/>
          </p:cNvSpPr>
          <p:nvPr/>
        </p:nvSpPr>
        <p:spPr bwMode="auto">
          <a:xfrm>
            <a:off x="6742787" y="4453226"/>
            <a:ext cx="199209" cy="225692"/>
          </a:xfrm>
          <a:prstGeom prst="ellipse">
            <a:avLst/>
          </a:prstGeom>
          <a:solidFill>
            <a:srgbClr val="FFFF00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1200" b="1" dirty="0">
              <a:latin typeface="Arial" panose="020B0604020202020204" pitchFamily="34" charset="0"/>
            </a:endParaRPr>
          </a:p>
        </p:txBody>
      </p:sp>
      <p:sp>
        <p:nvSpPr>
          <p:cNvPr id="9" name="Line 32"/>
          <p:cNvSpPr>
            <a:spLocks noChangeShapeType="1"/>
          </p:cNvSpPr>
          <p:nvPr/>
        </p:nvSpPr>
        <p:spPr bwMode="auto">
          <a:xfrm>
            <a:off x="5547532" y="4377995"/>
            <a:ext cx="39841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 b="1"/>
          </a:p>
        </p:txBody>
      </p:sp>
      <p:sp>
        <p:nvSpPr>
          <p:cNvPr id="10" name="Line 31"/>
          <p:cNvSpPr>
            <a:spLocks noChangeShapeType="1"/>
          </p:cNvSpPr>
          <p:nvPr/>
        </p:nvSpPr>
        <p:spPr bwMode="auto">
          <a:xfrm>
            <a:off x="7041601" y="4377995"/>
            <a:ext cx="59762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 b="1"/>
          </a:p>
        </p:txBody>
      </p:sp>
      <p:sp>
        <p:nvSpPr>
          <p:cNvPr id="11" name="Rectangle 30"/>
          <p:cNvSpPr>
            <a:spLocks noChangeArrowheads="1"/>
          </p:cNvSpPr>
          <p:nvPr/>
        </p:nvSpPr>
        <p:spPr bwMode="auto">
          <a:xfrm>
            <a:off x="7240809" y="4152303"/>
            <a:ext cx="99604" cy="151908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altLang="zh-CN" sz="1200" b="1"/>
          </a:p>
          <a:p>
            <a:pPr eaLnBrk="0" hangingPunct="0"/>
            <a:endParaRPr lang="en-US" altLang="zh-CN" sz="1200" b="1">
              <a:latin typeface="Arial" panose="020B0604020202020204" pitchFamily="34" charset="0"/>
            </a:endParaRPr>
          </a:p>
        </p:txBody>
      </p:sp>
      <p:sp>
        <p:nvSpPr>
          <p:cNvPr id="12" name="AutoShape 29"/>
          <p:cNvSpPr>
            <a:spLocks noChangeArrowheads="1"/>
          </p:cNvSpPr>
          <p:nvPr/>
        </p:nvSpPr>
        <p:spPr bwMode="auto">
          <a:xfrm>
            <a:off x="7639228" y="4077072"/>
            <a:ext cx="1095649" cy="45138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 b="1"/>
          </a:p>
        </p:txBody>
      </p:sp>
      <p:sp>
        <p:nvSpPr>
          <p:cNvPr id="13" name="Rectangle 28"/>
          <p:cNvSpPr>
            <a:spLocks noChangeArrowheads="1"/>
          </p:cNvSpPr>
          <p:nvPr/>
        </p:nvSpPr>
        <p:spPr bwMode="auto">
          <a:xfrm>
            <a:off x="7738832" y="4152304"/>
            <a:ext cx="597627" cy="15046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S’ →S·</a:t>
            </a:r>
            <a:endParaRPr lang="en-US" altLang="zh-CN" sz="1200" b="1">
              <a:latin typeface="Arial" panose="020B0604020202020204" pitchFamily="34" charset="0"/>
            </a:endParaRPr>
          </a:p>
        </p:txBody>
      </p:sp>
      <p:sp>
        <p:nvSpPr>
          <p:cNvPr id="14" name="Oval 27"/>
          <p:cNvSpPr>
            <a:spLocks noChangeArrowheads="1"/>
          </p:cNvSpPr>
          <p:nvPr/>
        </p:nvSpPr>
        <p:spPr bwMode="auto">
          <a:xfrm>
            <a:off x="8436064" y="4227533"/>
            <a:ext cx="199209" cy="225692"/>
          </a:xfrm>
          <a:prstGeom prst="ellipse">
            <a:avLst/>
          </a:prstGeom>
          <a:solidFill>
            <a:srgbClr val="FFFF00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1200" b="1">
              <a:latin typeface="Arial" panose="020B0604020202020204" pitchFamily="34" charset="0"/>
            </a:endParaRPr>
          </a:p>
        </p:txBody>
      </p:sp>
      <p:sp>
        <p:nvSpPr>
          <p:cNvPr id="15" name="AutoShape 26"/>
          <p:cNvSpPr>
            <a:spLocks noChangeArrowheads="1"/>
          </p:cNvSpPr>
          <p:nvPr/>
        </p:nvSpPr>
        <p:spPr bwMode="auto">
          <a:xfrm>
            <a:off x="7639228" y="4754148"/>
            <a:ext cx="1095649" cy="45138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 b="1"/>
          </a:p>
        </p:txBody>
      </p:sp>
      <p:sp>
        <p:nvSpPr>
          <p:cNvPr id="16" name="Rectangle 25"/>
          <p:cNvSpPr>
            <a:spLocks noChangeArrowheads="1"/>
          </p:cNvSpPr>
          <p:nvPr/>
        </p:nvSpPr>
        <p:spPr bwMode="auto">
          <a:xfrm>
            <a:off x="7738832" y="4829380"/>
            <a:ext cx="597627" cy="15046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S →(S·)S</a:t>
            </a:r>
            <a:endParaRPr lang="en-US" altLang="zh-CN" sz="1200" b="1">
              <a:latin typeface="Arial" panose="020B0604020202020204" pitchFamily="34" charset="0"/>
            </a:endParaRPr>
          </a:p>
        </p:txBody>
      </p:sp>
      <p:sp>
        <p:nvSpPr>
          <p:cNvPr id="17" name="Oval 24"/>
          <p:cNvSpPr>
            <a:spLocks noChangeArrowheads="1"/>
          </p:cNvSpPr>
          <p:nvPr/>
        </p:nvSpPr>
        <p:spPr bwMode="auto">
          <a:xfrm>
            <a:off x="8436064" y="4904610"/>
            <a:ext cx="199209" cy="225692"/>
          </a:xfrm>
          <a:prstGeom prst="ellipse">
            <a:avLst/>
          </a:prstGeom>
          <a:solidFill>
            <a:srgbClr val="FFFF00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CN" sz="1200" b="1">
              <a:latin typeface="Arial" panose="020B0604020202020204" pitchFamily="34" charset="0"/>
            </a:endParaRPr>
          </a:p>
        </p:txBody>
      </p:sp>
      <p:sp>
        <p:nvSpPr>
          <p:cNvPr id="18" name="AutoShape 23"/>
          <p:cNvSpPr>
            <a:spLocks noChangeArrowheads="1"/>
          </p:cNvSpPr>
          <p:nvPr/>
        </p:nvSpPr>
        <p:spPr bwMode="auto">
          <a:xfrm>
            <a:off x="5945951" y="5130302"/>
            <a:ext cx="1095649" cy="67707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 b="1"/>
          </a:p>
        </p:txBody>
      </p:sp>
      <p:sp>
        <p:nvSpPr>
          <p:cNvPr id="19" name="Rectangle 22"/>
          <p:cNvSpPr>
            <a:spLocks noChangeArrowheads="1"/>
          </p:cNvSpPr>
          <p:nvPr/>
        </p:nvSpPr>
        <p:spPr bwMode="auto">
          <a:xfrm>
            <a:off x="6045556" y="5205533"/>
            <a:ext cx="697231" cy="451384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→(·S)S</a:t>
            </a:r>
            <a:endParaRPr lang="en-US" altLang="zh-CN" sz="1200" b="1" dirty="0"/>
          </a:p>
          <a:p>
            <a:pPr eaLnBrk="0" hangingPunct="0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→·(S)S</a:t>
            </a:r>
            <a:endParaRPr lang="en-US" altLang="zh-CN" sz="1200" b="1" dirty="0"/>
          </a:p>
          <a:p>
            <a:pPr eaLnBrk="0" hangingPunct="0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→·</a:t>
            </a:r>
            <a:endParaRPr lang="en-US" altLang="zh-CN" sz="1200" b="1" dirty="0"/>
          </a:p>
          <a:p>
            <a:pPr eaLnBrk="0" hangingPunct="0"/>
            <a:endParaRPr lang="en-US" altLang="zh-CN" sz="1200" b="1" dirty="0">
              <a:latin typeface="Arial" panose="020B0604020202020204" pitchFamily="34" charset="0"/>
            </a:endParaRPr>
          </a:p>
        </p:txBody>
      </p:sp>
      <p:sp>
        <p:nvSpPr>
          <p:cNvPr id="20" name="Oval 21"/>
          <p:cNvSpPr>
            <a:spLocks noChangeArrowheads="1"/>
          </p:cNvSpPr>
          <p:nvPr/>
        </p:nvSpPr>
        <p:spPr bwMode="auto">
          <a:xfrm>
            <a:off x="6742787" y="5506455"/>
            <a:ext cx="199209" cy="225692"/>
          </a:xfrm>
          <a:prstGeom prst="ellipse">
            <a:avLst/>
          </a:prstGeom>
          <a:solidFill>
            <a:srgbClr val="FFFF00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1200" b="1" dirty="0">
              <a:latin typeface="Arial" panose="020B0604020202020204" pitchFamily="34" charset="0"/>
            </a:endParaRPr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6443973" y="4754148"/>
            <a:ext cx="0" cy="37615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 b="1"/>
          </a:p>
        </p:txBody>
      </p:sp>
      <p:sp>
        <p:nvSpPr>
          <p:cNvPr id="23" name="Line 18"/>
          <p:cNvSpPr>
            <a:spLocks noChangeShapeType="1"/>
          </p:cNvSpPr>
          <p:nvPr/>
        </p:nvSpPr>
        <p:spPr bwMode="auto">
          <a:xfrm flipV="1">
            <a:off x="7041601" y="4979842"/>
            <a:ext cx="597627" cy="30092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 b="1"/>
          </a:p>
        </p:txBody>
      </p:sp>
      <p:sp>
        <p:nvSpPr>
          <p:cNvPr id="24" name="Rectangle 17"/>
          <p:cNvSpPr>
            <a:spLocks noChangeArrowheads="1"/>
          </p:cNvSpPr>
          <p:nvPr/>
        </p:nvSpPr>
        <p:spPr bwMode="auto">
          <a:xfrm>
            <a:off x="7240809" y="4904610"/>
            <a:ext cx="99604" cy="151908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altLang="zh-CN" sz="1200" b="1"/>
          </a:p>
          <a:p>
            <a:pPr eaLnBrk="0" hangingPunct="0"/>
            <a:endParaRPr lang="en-US" altLang="zh-CN" sz="1200" b="1">
              <a:latin typeface="Arial" panose="020B0604020202020204" pitchFamily="34" charset="0"/>
            </a:endParaRPr>
          </a:p>
        </p:txBody>
      </p:sp>
      <p:sp>
        <p:nvSpPr>
          <p:cNvPr id="36" name="Rectangle 5"/>
          <p:cNvSpPr>
            <a:spLocks noChangeArrowheads="1"/>
          </p:cNvSpPr>
          <p:nvPr/>
        </p:nvSpPr>
        <p:spPr bwMode="auto">
          <a:xfrm>
            <a:off x="6244764" y="4904611"/>
            <a:ext cx="99604" cy="15046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altLang="zh-CN" sz="1200" b="1">
              <a:latin typeface="Arial" panose="020B0604020202020204" pitchFamily="34" charset="0"/>
            </a:endParaRPr>
          </a:p>
        </p:txBody>
      </p:sp>
      <p:sp>
        <p:nvSpPr>
          <p:cNvPr id="37" name="Line 4"/>
          <p:cNvSpPr>
            <a:spLocks noChangeShapeType="1"/>
          </p:cNvSpPr>
          <p:nvPr/>
        </p:nvSpPr>
        <p:spPr bwMode="auto">
          <a:xfrm>
            <a:off x="5846346" y="5506455"/>
            <a:ext cx="9960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 b="1"/>
          </a:p>
        </p:txBody>
      </p:sp>
      <p:sp>
        <p:nvSpPr>
          <p:cNvPr id="38" name="Arc 3"/>
          <p:cNvSpPr/>
          <p:nvPr/>
        </p:nvSpPr>
        <p:spPr bwMode="auto">
          <a:xfrm>
            <a:off x="5647137" y="5506455"/>
            <a:ext cx="418892" cy="376154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37472 w 37472"/>
              <a:gd name="T1" fmla="*/ 36251 h 43200"/>
              <a:gd name="T2" fmla="*/ 21600 w 37472"/>
              <a:gd name="T3" fmla="*/ 0 h 43200"/>
              <a:gd name="T4" fmla="*/ 21600 w 3747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472" h="43200" fill="none" extrusionOk="0">
                <a:moveTo>
                  <a:pt x="37471" y="36250"/>
                </a:moveTo>
                <a:cubicBezTo>
                  <a:pt x="33382" y="40680"/>
                  <a:pt x="27628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9670"/>
                  <a:pt x="9670" y="0"/>
                  <a:pt x="21599" y="0"/>
                </a:cubicBezTo>
              </a:path>
              <a:path w="37472" h="43200" stroke="0" extrusionOk="0">
                <a:moveTo>
                  <a:pt x="37471" y="36250"/>
                </a:moveTo>
                <a:cubicBezTo>
                  <a:pt x="33382" y="40680"/>
                  <a:pt x="27628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9670"/>
                  <a:pt x="9670" y="0"/>
                  <a:pt x="21599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 b="1"/>
          </a:p>
        </p:txBody>
      </p:sp>
      <p:sp>
        <p:nvSpPr>
          <p:cNvPr id="72" name="Rectangle 2"/>
          <p:cNvSpPr>
            <a:spLocks noChangeArrowheads="1"/>
          </p:cNvSpPr>
          <p:nvPr/>
        </p:nvSpPr>
        <p:spPr bwMode="auto">
          <a:xfrm>
            <a:off x="5447928" y="5732149"/>
            <a:ext cx="99604" cy="15046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altLang="zh-CN" sz="1200" b="1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3" name="内容占位符 3"/>
              <p:cNvGraphicFramePr/>
              <p:nvPr/>
            </p:nvGraphicFramePr>
            <p:xfrm>
              <a:off x="1165363" y="3427329"/>
              <a:ext cx="3374998" cy="2518725"/>
            </p:xfrm>
            <a:graphic>
              <a:graphicData uri="http://schemas.openxmlformats.org/drawingml/2006/table">
                <a:tbl>
                  <a:tblPr>
                    <a:tableStyleId>{ED083AE6-46FA-4A59-8FB0-9F97EB10719F}</a:tableStyleId>
                  </a:tblPr>
                  <a:tblGrid>
                    <a:gridCol w="585181"/>
                    <a:gridCol w="892742"/>
                    <a:gridCol w="669556"/>
                    <a:gridCol w="613760"/>
                    <a:gridCol w="613759"/>
                  </a:tblGrid>
                  <a:tr h="400419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S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</m:sub>
                                  <m:sup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b>
                                  <m:sup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𝑺</m:t>
                                    </m:r>
                                  </m:sub>
                                  <m:sup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{1}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{1,3,4}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{5}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 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marL="0" indent="0" algn="ctr" eaLnBrk="1" hangingPunct="1">
                            <a:buNone/>
                          </a:pPr>
                          <a:r>
                            <a:rPr lang="en-US" altLang="zh-CN" sz="1800" b="1" dirty="0">
                              <a:ea typeface="Cambria Math" panose="02040503050406030204" pitchFamily="18" charset="0"/>
                            </a:rPr>
                            <a:t>{5}</a:t>
                          </a:r>
                          <a:endParaRPr lang="en-US" altLang="zh-CN" sz="1800" b="1" dirty="0"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eaLnBrk="1" hangingPunct="1">
                            <a:buNone/>
                          </a:pPr>
                          <a:r>
                            <a:rPr lang="en-US" altLang="zh-CN" sz="1800" b="1" dirty="0">
                              <a:ea typeface="Cambria Math" panose="02040503050406030204" pitchFamily="18" charset="0"/>
                            </a:rPr>
                            <a:t>{3,4,5}</a:t>
                          </a:r>
                          <a:endParaRPr lang="en-US" altLang="zh-CN" sz="1800" b="1" dirty="0"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{5}</a:t>
                          </a:r>
                          <a:endParaRPr lang="zh-CN" alt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 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{6}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alt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{6}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{6}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alt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{7}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{7}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{3,4,7}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1800" b="1" kern="100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{5}</a:t>
                          </a:r>
                          <a:endParaRPr lang="zh-CN" altLang="zh-CN" sz="1800" b="1" kern="100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endParaRPr lang="zh-CN" altLang="zh-CN" sz="1800" b="1" kern="100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3" name="内容占位符 3"/>
              <p:cNvGraphicFramePr/>
              <p:nvPr/>
            </p:nvGraphicFramePr>
            <p:xfrm>
              <a:off x="1165363" y="3427329"/>
              <a:ext cx="3374998" cy="2518725"/>
            </p:xfrm>
            <a:graphic>
              <a:graphicData uri="http://schemas.openxmlformats.org/drawingml/2006/table">
                <a:tbl>
                  <a:tblPr>
                    <a:tableStyleId>{ED083AE6-46FA-4A59-8FB0-9F97EB10719F}</a:tableStyleId>
                  </a:tblPr>
                  <a:tblGrid>
                    <a:gridCol w="585181"/>
                    <a:gridCol w="892742"/>
                    <a:gridCol w="669556"/>
                    <a:gridCol w="613760"/>
                    <a:gridCol w="613759"/>
                  </a:tblGrid>
                  <a:tr h="400685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S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 anchorCtr="1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 anchorCtr="1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 anchorCtr="1">
                        <a:blipFill>
                          <a:blip r:embed="rId2"/>
                        </a:blip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{1}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{1,3,4}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{5}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 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marL="0" indent="0" algn="ctr" eaLnBrk="1" hangingPunct="1">
                            <a:buNone/>
                          </a:pPr>
                          <a:r>
                            <a:rPr lang="en-US" altLang="zh-CN" sz="1800" b="1" dirty="0">
                              <a:ea typeface="Cambria Math" panose="02040503050406030204" pitchFamily="18" charset="0"/>
                            </a:rPr>
                            <a:t>{5}</a:t>
                          </a:r>
                          <a:endParaRPr lang="en-US" altLang="zh-CN" sz="1800" b="1" dirty="0"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eaLnBrk="1" hangingPunct="1">
                            <a:buNone/>
                          </a:pPr>
                          <a:r>
                            <a:rPr lang="en-US" altLang="zh-CN" sz="1800" b="1" dirty="0">
                              <a:ea typeface="Cambria Math" panose="02040503050406030204" pitchFamily="18" charset="0"/>
                            </a:rPr>
                            <a:t>{3,4,5}</a:t>
                          </a:r>
                          <a:endParaRPr lang="en-US" altLang="zh-CN" sz="1800" b="1" dirty="0"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{5}</a:t>
                          </a:r>
                          <a:endParaRPr lang="zh-CN" alt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 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{6}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alt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{6}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{6}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alt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{7}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{7}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{3,4,7}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1800" b="1" kern="100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{5}</a:t>
                          </a:r>
                          <a:endParaRPr lang="zh-CN" altLang="zh-CN" sz="1800" b="1" kern="100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endParaRPr lang="zh-CN" altLang="zh-CN" sz="1800" b="1" kern="100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74" name="文本框 73"/>
          <p:cNvSpPr txBox="1"/>
          <p:nvPr/>
        </p:nvSpPr>
        <p:spPr>
          <a:xfrm>
            <a:off x="6529939" y="1532618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1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8207560" y="1532618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2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6504085" y="2190974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3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8050487" y="2360774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4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6503554" y="3103584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5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8113103" y="3087767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6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9983338" y="3087767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7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9941589" y="1937640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8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/>
              </a:solid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/>
                  <a:t>为下面文法构造</a:t>
                </a:r>
                <a:r>
                  <a:rPr lang="en-US" altLang="zh-CN" sz="2400" dirty="0"/>
                  <a:t>D</a:t>
                </a:r>
                <a:r>
                  <a:rPr lang="en-US" altLang="zh-CN" sz="24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FA </a:t>
                </a:r>
                <a:r>
                  <a:rPr lang="zh-CN" altLang="en-US" sz="2400" dirty="0"/>
                  <a:t>：</a:t>
                </a:r>
                <a:endParaRPr lang="en-US" altLang="zh-CN" sz="24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endParaRPr lang="en-US" altLang="zh-CN" sz="240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endParaRPr lang="en-US" altLang="zh-CN" sz="240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33" t="-284" r="-127" b="-272"/>
                </a:stretch>
              </a:blip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54"/>
          <p:cNvGrpSpPr/>
          <p:nvPr/>
        </p:nvGrpSpPr>
        <p:grpSpPr bwMode="auto">
          <a:xfrm>
            <a:off x="5349658" y="1443923"/>
            <a:ext cx="4922806" cy="2473291"/>
            <a:chOff x="1078" y="1596"/>
            <a:chExt cx="8462" cy="4708"/>
          </a:xfrm>
        </p:grpSpPr>
        <p:sp>
          <p:nvSpPr>
            <p:cNvPr id="40" name="Oval 86"/>
            <p:cNvSpPr>
              <a:spLocks noChangeArrowheads="1"/>
            </p:cNvSpPr>
            <p:nvPr/>
          </p:nvSpPr>
          <p:spPr bwMode="auto">
            <a:xfrm>
              <a:off x="1800" y="1752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S’ →·S</a:t>
              </a:r>
              <a:endParaRPr lang="en-US" altLang="zh-CN" sz="1200" b="1" dirty="0">
                <a:latin typeface="Arial" panose="020B0604020202020204" pitchFamily="34" charset="0"/>
              </a:endParaRPr>
            </a:p>
          </p:txBody>
        </p:sp>
        <p:sp>
          <p:nvSpPr>
            <p:cNvPr id="41" name="Line 85"/>
            <p:cNvSpPr>
              <a:spLocks noChangeShapeType="1"/>
            </p:cNvSpPr>
            <p:nvPr/>
          </p:nvSpPr>
          <p:spPr bwMode="auto">
            <a:xfrm>
              <a:off x="3600" y="2064"/>
              <a:ext cx="10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42" name="Rectangle 84"/>
            <p:cNvSpPr>
              <a:spLocks noChangeArrowheads="1"/>
            </p:cNvSpPr>
            <p:nvPr/>
          </p:nvSpPr>
          <p:spPr bwMode="auto">
            <a:xfrm>
              <a:off x="3960" y="1596"/>
              <a:ext cx="180" cy="3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US" altLang="zh-CN" sz="1200" b="1"/>
            </a:p>
            <a:p>
              <a:pPr eaLnBrk="0" hangingPunct="0"/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43" name="Line 83"/>
            <p:cNvSpPr>
              <a:spLocks noChangeShapeType="1"/>
            </p:cNvSpPr>
            <p:nvPr/>
          </p:nvSpPr>
          <p:spPr bwMode="auto">
            <a:xfrm>
              <a:off x="1080" y="2064"/>
              <a:ext cx="7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44" name="Oval 82"/>
            <p:cNvSpPr>
              <a:spLocks noChangeArrowheads="1"/>
            </p:cNvSpPr>
            <p:nvPr/>
          </p:nvSpPr>
          <p:spPr bwMode="auto">
            <a:xfrm>
              <a:off x="4680" y="1752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S’ →S·</a:t>
              </a:r>
              <a:endParaRPr lang="en-US" altLang="zh-CN" sz="1200" b="1" dirty="0">
                <a:latin typeface="Arial" panose="020B0604020202020204" pitchFamily="34" charset="0"/>
              </a:endParaRPr>
            </a:p>
          </p:txBody>
        </p:sp>
        <p:sp>
          <p:nvSpPr>
            <p:cNvPr id="45" name="Line 81"/>
            <p:cNvSpPr>
              <a:spLocks noChangeShapeType="1"/>
            </p:cNvSpPr>
            <p:nvPr/>
          </p:nvSpPr>
          <p:spPr bwMode="auto">
            <a:xfrm>
              <a:off x="2700" y="2376"/>
              <a:ext cx="0" cy="6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46" name="Rectangle 80"/>
            <p:cNvSpPr>
              <a:spLocks noChangeArrowheads="1"/>
            </p:cNvSpPr>
            <p:nvPr/>
          </p:nvSpPr>
          <p:spPr bwMode="auto">
            <a:xfrm>
              <a:off x="2340" y="2532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47" name="Oval 79"/>
            <p:cNvSpPr>
              <a:spLocks noChangeArrowheads="1"/>
            </p:cNvSpPr>
            <p:nvPr/>
          </p:nvSpPr>
          <p:spPr bwMode="auto">
            <a:xfrm>
              <a:off x="1800" y="3000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→·(S)S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48" name="Oval 78"/>
            <p:cNvSpPr>
              <a:spLocks noChangeArrowheads="1"/>
            </p:cNvSpPr>
            <p:nvPr/>
          </p:nvSpPr>
          <p:spPr bwMode="auto">
            <a:xfrm>
              <a:off x="4500" y="3312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→·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49" name="Line 77"/>
            <p:cNvSpPr>
              <a:spLocks noChangeShapeType="1"/>
            </p:cNvSpPr>
            <p:nvPr/>
          </p:nvSpPr>
          <p:spPr bwMode="auto">
            <a:xfrm>
              <a:off x="3060" y="2376"/>
              <a:ext cx="1620" cy="10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50" name="Rectangle 76"/>
            <p:cNvSpPr>
              <a:spLocks noChangeArrowheads="1"/>
            </p:cNvSpPr>
            <p:nvPr/>
          </p:nvSpPr>
          <p:spPr bwMode="auto">
            <a:xfrm>
              <a:off x="3600" y="2376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1" name="Oval 75"/>
            <p:cNvSpPr>
              <a:spLocks noChangeArrowheads="1"/>
            </p:cNvSpPr>
            <p:nvPr/>
          </p:nvSpPr>
          <p:spPr bwMode="auto">
            <a:xfrm>
              <a:off x="1800" y="4716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 (·S)S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52" name="Line 74"/>
            <p:cNvSpPr>
              <a:spLocks noChangeShapeType="1"/>
            </p:cNvSpPr>
            <p:nvPr/>
          </p:nvSpPr>
          <p:spPr bwMode="auto">
            <a:xfrm>
              <a:off x="2520" y="3624"/>
              <a:ext cx="0" cy="10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53" name="Line 73"/>
            <p:cNvSpPr>
              <a:spLocks noChangeShapeType="1"/>
            </p:cNvSpPr>
            <p:nvPr/>
          </p:nvSpPr>
          <p:spPr bwMode="auto">
            <a:xfrm flipV="1">
              <a:off x="2880" y="3624"/>
              <a:ext cx="0" cy="10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54" name="Rectangle 72"/>
            <p:cNvSpPr>
              <a:spLocks noChangeArrowheads="1"/>
            </p:cNvSpPr>
            <p:nvPr/>
          </p:nvSpPr>
          <p:spPr bwMode="auto">
            <a:xfrm>
              <a:off x="3060" y="3936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5" name="Rectangle 71"/>
            <p:cNvSpPr>
              <a:spLocks noChangeArrowheads="1"/>
            </p:cNvSpPr>
            <p:nvPr/>
          </p:nvSpPr>
          <p:spPr bwMode="auto">
            <a:xfrm>
              <a:off x="2160" y="3936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56" name="Line 70"/>
            <p:cNvSpPr>
              <a:spLocks noChangeShapeType="1"/>
            </p:cNvSpPr>
            <p:nvPr/>
          </p:nvSpPr>
          <p:spPr bwMode="auto">
            <a:xfrm flipV="1">
              <a:off x="3240" y="3780"/>
              <a:ext cx="1440" cy="9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57" name="Rectangle 69"/>
            <p:cNvSpPr>
              <a:spLocks noChangeArrowheads="1"/>
            </p:cNvSpPr>
            <p:nvPr/>
          </p:nvSpPr>
          <p:spPr bwMode="auto">
            <a:xfrm>
              <a:off x="3780" y="3780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8" name="Oval 68"/>
            <p:cNvSpPr>
              <a:spLocks noChangeArrowheads="1"/>
            </p:cNvSpPr>
            <p:nvPr/>
          </p:nvSpPr>
          <p:spPr bwMode="auto">
            <a:xfrm>
              <a:off x="4500" y="4716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 (S·)S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59" name="Line 67"/>
            <p:cNvSpPr>
              <a:spLocks noChangeShapeType="1"/>
            </p:cNvSpPr>
            <p:nvPr/>
          </p:nvSpPr>
          <p:spPr bwMode="auto">
            <a:xfrm flipV="1">
              <a:off x="3600" y="5028"/>
              <a:ext cx="9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60" name="Rectangle 66"/>
            <p:cNvSpPr>
              <a:spLocks noChangeArrowheads="1"/>
            </p:cNvSpPr>
            <p:nvPr/>
          </p:nvSpPr>
          <p:spPr bwMode="auto">
            <a:xfrm>
              <a:off x="3960" y="4560"/>
              <a:ext cx="180" cy="3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US" altLang="zh-CN" sz="1200" b="1"/>
            </a:p>
            <a:p>
              <a:pPr eaLnBrk="0" hangingPunct="0"/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61" name="Oval 65"/>
            <p:cNvSpPr>
              <a:spLocks noChangeArrowheads="1"/>
            </p:cNvSpPr>
            <p:nvPr/>
          </p:nvSpPr>
          <p:spPr bwMode="auto">
            <a:xfrm>
              <a:off x="7740" y="4716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 (S)·S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62" name="Line 64"/>
            <p:cNvSpPr>
              <a:spLocks noChangeShapeType="1"/>
            </p:cNvSpPr>
            <p:nvPr/>
          </p:nvSpPr>
          <p:spPr bwMode="auto">
            <a:xfrm flipV="1">
              <a:off x="6300" y="5028"/>
              <a:ext cx="14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63" name="Rectangle 63"/>
            <p:cNvSpPr>
              <a:spLocks noChangeArrowheads="1"/>
            </p:cNvSpPr>
            <p:nvPr/>
          </p:nvSpPr>
          <p:spPr bwMode="auto">
            <a:xfrm>
              <a:off x="6840" y="4560"/>
              <a:ext cx="180" cy="3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altLang="zh-CN" sz="1200" b="1"/>
            </a:p>
            <a:p>
              <a:pPr eaLnBrk="0" hangingPunct="0"/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64" name="Line 62"/>
            <p:cNvSpPr>
              <a:spLocks noChangeShapeType="1"/>
            </p:cNvSpPr>
            <p:nvPr/>
          </p:nvSpPr>
          <p:spPr bwMode="auto">
            <a:xfrm flipH="1" flipV="1">
              <a:off x="6120" y="3780"/>
              <a:ext cx="2160" cy="9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65" name="Rectangle 61"/>
            <p:cNvSpPr>
              <a:spLocks noChangeArrowheads="1"/>
            </p:cNvSpPr>
            <p:nvPr/>
          </p:nvSpPr>
          <p:spPr bwMode="auto">
            <a:xfrm>
              <a:off x="7200" y="3780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66" name="Oval 60"/>
            <p:cNvSpPr>
              <a:spLocks noChangeArrowheads="1"/>
            </p:cNvSpPr>
            <p:nvPr/>
          </p:nvSpPr>
          <p:spPr bwMode="auto">
            <a:xfrm>
              <a:off x="7560" y="2532"/>
              <a:ext cx="198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 (S) S·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67" name="Line 59"/>
            <p:cNvSpPr>
              <a:spLocks noChangeShapeType="1"/>
            </p:cNvSpPr>
            <p:nvPr/>
          </p:nvSpPr>
          <p:spPr bwMode="auto">
            <a:xfrm flipV="1">
              <a:off x="8640" y="3156"/>
              <a:ext cx="0" cy="15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68" name="Rectangle 58"/>
            <p:cNvSpPr>
              <a:spLocks noChangeArrowheads="1"/>
            </p:cNvSpPr>
            <p:nvPr/>
          </p:nvSpPr>
          <p:spPr bwMode="auto">
            <a:xfrm>
              <a:off x="8820" y="3780"/>
              <a:ext cx="180" cy="3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US" altLang="zh-CN" sz="1200" b="1"/>
            </a:p>
            <a:p>
              <a:pPr eaLnBrk="0" hangingPunct="0"/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69" name="Arc 57"/>
            <p:cNvSpPr/>
            <p:nvPr/>
          </p:nvSpPr>
          <p:spPr bwMode="auto">
            <a:xfrm rot="5090164">
              <a:off x="3006" y="1397"/>
              <a:ext cx="2979" cy="6836"/>
            </a:xfrm>
            <a:custGeom>
              <a:avLst/>
              <a:gdLst>
                <a:gd name="G0" fmla="+- 14321 0 0"/>
                <a:gd name="G1" fmla="+- 17995 0 0"/>
                <a:gd name="G2" fmla="+- 21600 0 0"/>
                <a:gd name="T0" fmla="*/ 26268 w 35921"/>
                <a:gd name="T1" fmla="*/ 0 h 39595"/>
                <a:gd name="T2" fmla="*/ 0 w 35921"/>
                <a:gd name="T3" fmla="*/ 34165 h 39595"/>
                <a:gd name="T4" fmla="*/ 14321 w 35921"/>
                <a:gd name="T5" fmla="*/ 17995 h 39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921" h="39595" fill="none" extrusionOk="0">
                  <a:moveTo>
                    <a:pt x="26268" y="-1"/>
                  </a:moveTo>
                  <a:cubicBezTo>
                    <a:pt x="32297" y="4002"/>
                    <a:pt x="35921" y="10758"/>
                    <a:pt x="35921" y="17995"/>
                  </a:cubicBezTo>
                  <a:cubicBezTo>
                    <a:pt x="35921" y="29924"/>
                    <a:pt x="26250" y="39595"/>
                    <a:pt x="14321" y="39595"/>
                  </a:cubicBezTo>
                  <a:cubicBezTo>
                    <a:pt x="9044" y="39595"/>
                    <a:pt x="3950" y="37663"/>
                    <a:pt x="-1" y="34165"/>
                  </a:cubicBezTo>
                </a:path>
                <a:path w="35921" h="39595" stroke="0" extrusionOk="0">
                  <a:moveTo>
                    <a:pt x="26268" y="-1"/>
                  </a:moveTo>
                  <a:cubicBezTo>
                    <a:pt x="32297" y="4002"/>
                    <a:pt x="35921" y="10758"/>
                    <a:pt x="35921" y="17995"/>
                  </a:cubicBezTo>
                  <a:cubicBezTo>
                    <a:pt x="35921" y="29924"/>
                    <a:pt x="26250" y="39595"/>
                    <a:pt x="14321" y="39595"/>
                  </a:cubicBezTo>
                  <a:cubicBezTo>
                    <a:pt x="9044" y="39595"/>
                    <a:pt x="3950" y="37663"/>
                    <a:pt x="-1" y="34165"/>
                  </a:cubicBezTo>
                  <a:lnTo>
                    <a:pt x="14321" y="17995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70" name="Rectangle 56"/>
            <p:cNvSpPr>
              <a:spLocks noChangeArrowheads="1"/>
            </p:cNvSpPr>
            <p:nvPr/>
          </p:nvSpPr>
          <p:spPr bwMode="auto">
            <a:xfrm>
              <a:off x="4320" y="5904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1" name="Line 55"/>
            <p:cNvSpPr>
              <a:spLocks noChangeShapeType="1"/>
            </p:cNvSpPr>
            <p:nvPr/>
          </p:nvSpPr>
          <p:spPr bwMode="auto">
            <a:xfrm flipV="1">
              <a:off x="1800" y="3468"/>
              <a:ext cx="180" cy="15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</p:grpSp>
      <p:sp>
        <p:nvSpPr>
          <p:cNvPr id="4" name="Rectangle 36"/>
          <p:cNvSpPr>
            <a:spLocks noChangeArrowheads="1"/>
          </p:cNvSpPr>
          <p:nvPr/>
        </p:nvSpPr>
        <p:spPr bwMode="auto">
          <a:xfrm>
            <a:off x="1498805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" name="AutoShape 35"/>
          <p:cNvSpPr>
            <a:spLocks noChangeArrowheads="1"/>
          </p:cNvSpPr>
          <p:nvPr/>
        </p:nvSpPr>
        <p:spPr bwMode="auto">
          <a:xfrm>
            <a:off x="5945951" y="4077072"/>
            <a:ext cx="1095649" cy="67707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 b="1"/>
          </a:p>
        </p:txBody>
      </p:sp>
      <p:sp>
        <p:nvSpPr>
          <p:cNvPr id="7" name="Rectangle 34"/>
          <p:cNvSpPr>
            <a:spLocks noChangeArrowheads="1"/>
          </p:cNvSpPr>
          <p:nvPr/>
        </p:nvSpPr>
        <p:spPr bwMode="auto">
          <a:xfrm>
            <a:off x="6045556" y="4152303"/>
            <a:ext cx="697231" cy="451384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S’ →·S</a:t>
            </a:r>
            <a:endParaRPr lang="en-US" altLang="zh-CN" sz="1200" b="1" dirty="0"/>
          </a:p>
          <a:p>
            <a:pPr eaLnBrk="0" hangingPunct="0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→·(S)S</a:t>
            </a:r>
            <a:endParaRPr lang="en-US" altLang="zh-CN" sz="1200" b="1" dirty="0"/>
          </a:p>
          <a:p>
            <a:pPr eaLnBrk="0" hangingPunct="0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→·</a:t>
            </a:r>
            <a:endParaRPr lang="en-US" altLang="zh-CN" sz="1200" b="1" dirty="0"/>
          </a:p>
          <a:p>
            <a:pPr eaLnBrk="0" hangingPunct="0"/>
            <a:endParaRPr lang="en-US" altLang="zh-CN" sz="1200" b="1" dirty="0">
              <a:latin typeface="Arial" panose="020B0604020202020204" pitchFamily="34" charset="0"/>
            </a:endParaRPr>
          </a:p>
        </p:txBody>
      </p:sp>
      <p:sp>
        <p:nvSpPr>
          <p:cNvPr id="8" name="Oval 33"/>
          <p:cNvSpPr>
            <a:spLocks noChangeArrowheads="1"/>
          </p:cNvSpPr>
          <p:nvPr/>
        </p:nvSpPr>
        <p:spPr bwMode="auto">
          <a:xfrm>
            <a:off x="6742787" y="4453226"/>
            <a:ext cx="199209" cy="225692"/>
          </a:xfrm>
          <a:prstGeom prst="ellipse">
            <a:avLst/>
          </a:prstGeom>
          <a:solidFill>
            <a:srgbClr val="FFFF00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1200" b="1" dirty="0">
              <a:latin typeface="Arial" panose="020B0604020202020204" pitchFamily="34" charset="0"/>
            </a:endParaRPr>
          </a:p>
        </p:txBody>
      </p:sp>
      <p:sp>
        <p:nvSpPr>
          <p:cNvPr id="9" name="Line 32"/>
          <p:cNvSpPr>
            <a:spLocks noChangeShapeType="1"/>
          </p:cNvSpPr>
          <p:nvPr/>
        </p:nvSpPr>
        <p:spPr bwMode="auto">
          <a:xfrm>
            <a:off x="5547532" y="4377995"/>
            <a:ext cx="39841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 b="1"/>
          </a:p>
        </p:txBody>
      </p:sp>
      <p:sp>
        <p:nvSpPr>
          <p:cNvPr id="10" name="Line 31"/>
          <p:cNvSpPr>
            <a:spLocks noChangeShapeType="1"/>
          </p:cNvSpPr>
          <p:nvPr/>
        </p:nvSpPr>
        <p:spPr bwMode="auto">
          <a:xfrm>
            <a:off x="7041601" y="4377995"/>
            <a:ext cx="59762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 b="1"/>
          </a:p>
        </p:txBody>
      </p:sp>
      <p:sp>
        <p:nvSpPr>
          <p:cNvPr id="11" name="Rectangle 30"/>
          <p:cNvSpPr>
            <a:spLocks noChangeArrowheads="1"/>
          </p:cNvSpPr>
          <p:nvPr/>
        </p:nvSpPr>
        <p:spPr bwMode="auto">
          <a:xfrm>
            <a:off x="7240809" y="4152303"/>
            <a:ext cx="99604" cy="151908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altLang="zh-CN" sz="1200" b="1"/>
          </a:p>
          <a:p>
            <a:pPr eaLnBrk="0" hangingPunct="0"/>
            <a:endParaRPr lang="en-US" altLang="zh-CN" sz="1200" b="1">
              <a:latin typeface="Arial" panose="020B0604020202020204" pitchFamily="34" charset="0"/>
            </a:endParaRPr>
          </a:p>
        </p:txBody>
      </p:sp>
      <p:sp>
        <p:nvSpPr>
          <p:cNvPr id="12" name="AutoShape 29"/>
          <p:cNvSpPr>
            <a:spLocks noChangeArrowheads="1"/>
          </p:cNvSpPr>
          <p:nvPr/>
        </p:nvSpPr>
        <p:spPr bwMode="auto">
          <a:xfrm>
            <a:off x="7639228" y="4077072"/>
            <a:ext cx="1095649" cy="45138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 b="1"/>
          </a:p>
        </p:txBody>
      </p:sp>
      <p:sp>
        <p:nvSpPr>
          <p:cNvPr id="13" name="Rectangle 28"/>
          <p:cNvSpPr>
            <a:spLocks noChangeArrowheads="1"/>
          </p:cNvSpPr>
          <p:nvPr/>
        </p:nvSpPr>
        <p:spPr bwMode="auto">
          <a:xfrm>
            <a:off x="7738832" y="4152304"/>
            <a:ext cx="597627" cy="15046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S’ →S·</a:t>
            </a:r>
            <a:endParaRPr lang="en-US" altLang="zh-CN" sz="1200" b="1">
              <a:latin typeface="Arial" panose="020B0604020202020204" pitchFamily="34" charset="0"/>
            </a:endParaRPr>
          </a:p>
        </p:txBody>
      </p:sp>
      <p:sp>
        <p:nvSpPr>
          <p:cNvPr id="14" name="Oval 27"/>
          <p:cNvSpPr>
            <a:spLocks noChangeArrowheads="1"/>
          </p:cNvSpPr>
          <p:nvPr/>
        </p:nvSpPr>
        <p:spPr bwMode="auto">
          <a:xfrm>
            <a:off x="8436064" y="4227533"/>
            <a:ext cx="199209" cy="225692"/>
          </a:xfrm>
          <a:prstGeom prst="ellipse">
            <a:avLst/>
          </a:prstGeom>
          <a:solidFill>
            <a:srgbClr val="FFFF00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1200" b="1">
              <a:latin typeface="Arial" panose="020B0604020202020204" pitchFamily="34" charset="0"/>
            </a:endParaRPr>
          </a:p>
        </p:txBody>
      </p:sp>
      <p:sp>
        <p:nvSpPr>
          <p:cNvPr id="15" name="AutoShape 26"/>
          <p:cNvSpPr>
            <a:spLocks noChangeArrowheads="1"/>
          </p:cNvSpPr>
          <p:nvPr/>
        </p:nvSpPr>
        <p:spPr bwMode="auto">
          <a:xfrm>
            <a:off x="7639228" y="4754148"/>
            <a:ext cx="1095649" cy="45138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 b="1"/>
          </a:p>
        </p:txBody>
      </p:sp>
      <p:sp>
        <p:nvSpPr>
          <p:cNvPr id="16" name="Rectangle 25"/>
          <p:cNvSpPr>
            <a:spLocks noChangeArrowheads="1"/>
          </p:cNvSpPr>
          <p:nvPr/>
        </p:nvSpPr>
        <p:spPr bwMode="auto">
          <a:xfrm>
            <a:off x="7738832" y="4829380"/>
            <a:ext cx="597627" cy="15046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S →(S·)S</a:t>
            </a:r>
            <a:endParaRPr lang="en-US" altLang="zh-CN" sz="1200" b="1">
              <a:latin typeface="Arial" panose="020B0604020202020204" pitchFamily="34" charset="0"/>
            </a:endParaRPr>
          </a:p>
        </p:txBody>
      </p:sp>
      <p:sp>
        <p:nvSpPr>
          <p:cNvPr id="17" name="Oval 24"/>
          <p:cNvSpPr>
            <a:spLocks noChangeArrowheads="1"/>
          </p:cNvSpPr>
          <p:nvPr/>
        </p:nvSpPr>
        <p:spPr bwMode="auto">
          <a:xfrm>
            <a:off x="8436064" y="4904610"/>
            <a:ext cx="199209" cy="225692"/>
          </a:xfrm>
          <a:prstGeom prst="ellipse">
            <a:avLst/>
          </a:prstGeom>
          <a:solidFill>
            <a:srgbClr val="FFFF00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CN" sz="1200" b="1">
              <a:latin typeface="Arial" panose="020B0604020202020204" pitchFamily="34" charset="0"/>
            </a:endParaRPr>
          </a:p>
        </p:txBody>
      </p:sp>
      <p:sp>
        <p:nvSpPr>
          <p:cNvPr id="18" name="AutoShape 23"/>
          <p:cNvSpPr>
            <a:spLocks noChangeArrowheads="1"/>
          </p:cNvSpPr>
          <p:nvPr/>
        </p:nvSpPr>
        <p:spPr bwMode="auto">
          <a:xfrm>
            <a:off x="5945951" y="5130302"/>
            <a:ext cx="1095649" cy="67707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 b="1"/>
          </a:p>
        </p:txBody>
      </p:sp>
      <p:sp>
        <p:nvSpPr>
          <p:cNvPr id="19" name="Rectangle 22"/>
          <p:cNvSpPr>
            <a:spLocks noChangeArrowheads="1"/>
          </p:cNvSpPr>
          <p:nvPr/>
        </p:nvSpPr>
        <p:spPr bwMode="auto">
          <a:xfrm>
            <a:off x="6045556" y="5205533"/>
            <a:ext cx="697231" cy="451384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→(·S)S</a:t>
            </a:r>
            <a:endParaRPr lang="en-US" altLang="zh-CN" sz="1200" b="1" dirty="0"/>
          </a:p>
          <a:p>
            <a:pPr eaLnBrk="0" hangingPunct="0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→·(S)S</a:t>
            </a:r>
            <a:endParaRPr lang="en-US" altLang="zh-CN" sz="1200" b="1" dirty="0"/>
          </a:p>
          <a:p>
            <a:pPr eaLnBrk="0" hangingPunct="0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→·</a:t>
            </a:r>
            <a:endParaRPr lang="en-US" altLang="zh-CN" sz="1200" b="1" dirty="0"/>
          </a:p>
          <a:p>
            <a:pPr eaLnBrk="0" hangingPunct="0"/>
            <a:endParaRPr lang="en-US" altLang="zh-CN" sz="1200" b="1" dirty="0">
              <a:latin typeface="Arial" panose="020B0604020202020204" pitchFamily="34" charset="0"/>
            </a:endParaRPr>
          </a:p>
        </p:txBody>
      </p:sp>
      <p:sp>
        <p:nvSpPr>
          <p:cNvPr id="20" name="Oval 21"/>
          <p:cNvSpPr>
            <a:spLocks noChangeArrowheads="1"/>
          </p:cNvSpPr>
          <p:nvPr/>
        </p:nvSpPr>
        <p:spPr bwMode="auto">
          <a:xfrm>
            <a:off x="6742787" y="5506455"/>
            <a:ext cx="199209" cy="225692"/>
          </a:xfrm>
          <a:prstGeom prst="ellipse">
            <a:avLst/>
          </a:prstGeom>
          <a:solidFill>
            <a:srgbClr val="FFFF00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1200" b="1" dirty="0">
              <a:latin typeface="Arial" panose="020B0604020202020204" pitchFamily="34" charset="0"/>
            </a:endParaRPr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6443973" y="4754148"/>
            <a:ext cx="0" cy="37615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 b="1"/>
          </a:p>
        </p:txBody>
      </p:sp>
      <p:sp>
        <p:nvSpPr>
          <p:cNvPr id="23" name="Line 18"/>
          <p:cNvSpPr>
            <a:spLocks noChangeShapeType="1"/>
          </p:cNvSpPr>
          <p:nvPr/>
        </p:nvSpPr>
        <p:spPr bwMode="auto">
          <a:xfrm flipV="1">
            <a:off x="7041601" y="4979842"/>
            <a:ext cx="597627" cy="30092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 b="1"/>
          </a:p>
        </p:txBody>
      </p:sp>
      <p:sp>
        <p:nvSpPr>
          <p:cNvPr id="24" name="Rectangle 17"/>
          <p:cNvSpPr>
            <a:spLocks noChangeArrowheads="1"/>
          </p:cNvSpPr>
          <p:nvPr/>
        </p:nvSpPr>
        <p:spPr bwMode="auto">
          <a:xfrm>
            <a:off x="7240809" y="4904610"/>
            <a:ext cx="99604" cy="151908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altLang="zh-CN" sz="1200" b="1"/>
          </a:p>
          <a:p>
            <a:pPr eaLnBrk="0" hangingPunct="0"/>
            <a:endParaRPr lang="en-US" altLang="zh-CN" sz="1200" b="1">
              <a:latin typeface="Arial" panose="020B0604020202020204" pitchFamily="34" charset="0"/>
            </a:endParaRPr>
          </a:p>
        </p:txBody>
      </p:sp>
      <p:sp>
        <p:nvSpPr>
          <p:cNvPr id="25" name="AutoShape 16"/>
          <p:cNvSpPr>
            <a:spLocks noChangeArrowheads="1"/>
          </p:cNvSpPr>
          <p:nvPr/>
        </p:nvSpPr>
        <p:spPr bwMode="auto">
          <a:xfrm>
            <a:off x="7639228" y="5732148"/>
            <a:ext cx="1095649" cy="67707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 b="1"/>
          </a:p>
        </p:txBody>
      </p:sp>
      <p:sp>
        <p:nvSpPr>
          <p:cNvPr id="26" name="Rectangle 15"/>
          <p:cNvSpPr>
            <a:spLocks noChangeArrowheads="1"/>
          </p:cNvSpPr>
          <p:nvPr/>
        </p:nvSpPr>
        <p:spPr bwMode="auto">
          <a:xfrm>
            <a:off x="7738832" y="5807378"/>
            <a:ext cx="697231" cy="451384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S →(S) ·S</a:t>
            </a:r>
            <a:endParaRPr lang="en-US" altLang="zh-CN" sz="1200" b="1"/>
          </a:p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S →·(S)S</a:t>
            </a:r>
            <a:endParaRPr lang="en-US" altLang="zh-CN" sz="1200" b="1"/>
          </a:p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S →·</a:t>
            </a:r>
            <a:endParaRPr lang="en-US" altLang="zh-CN" sz="1200" b="1"/>
          </a:p>
          <a:p>
            <a:pPr eaLnBrk="0" hangingPunct="0"/>
            <a:endParaRPr lang="en-US" altLang="zh-CN" sz="1200" b="1">
              <a:latin typeface="Arial" panose="020B0604020202020204" pitchFamily="34" charset="0"/>
            </a:endParaRPr>
          </a:p>
        </p:txBody>
      </p:sp>
      <p:sp>
        <p:nvSpPr>
          <p:cNvPr id="27" name="Oval 14"/>
          <p:cNvSpPr>
            <a:spLocks noChangeArrowheads="1"/>
          </p:cNvSpPr>
          <p:nvPr/>
        </p:nvSpPr>
        <p:spPr bwMode="auto">
          <a:xfrm>
            <a:off x="8436064" y="6108301"/>
            <a:ext cx="199209" cy="225692"/>
          </a:xfrm>
          <a:prstGeom prst="ellipse">
            <a:avLst/>
          </a:prstGeom>
          <a:solidFill>
            <a:srgbClr val="FFFF00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altLang="zh-CN" sz="1200" b="1" dirty="0">
              <a:latin typeface="Arial" panose="020B0604020202020204" pitchFamily="34" charset="0"/>
            </a:endParaRPr>
          </a:p>
        </p:txBody>
      </p:sp>
      <p:sp>
        <p:nvSpPr>
          <p:cNvPr id="28" name="Line 13"/>
          <p:cNvSpPr>
            <a:spLocks noChangeShapeType="1"/>
          </p:cNvSpPr>
          <p:nvPr/>
        </p:nvSpPr>
        <p:spPr bwMode="auto">
          <a:xfrm>
            <a:off x="8137249" y="5205534"/>
            <a:ext cx="0" cy="52661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 b="1"/>
          </a:p>
        </p:txBody>
      </p:sp>
      <p:sp>
        <p:nvSpPr>
          <p:cNvPr id="29" name="Rectangle 12"/>
          <p:cNvSpPr>
            <a:spLocks noChangeArrowheads="1"/>
          </p:cNvSpPr>
          <p:nvPr/>
        </p:nvSpPr>
        <p:spPr bwMode="auto">
          <a:xfrm>
            <a:off x="8236854" y="5355995"/>
            <a:ext cx="99604" cy="15046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1200" b="1">
              <a:latin typeface="Arial" panose="020B0604020202020204" pitchFamily="34" charset="0"/>
            </a:endParaRPr>
          </a:p>
        </p:txBody>
      </p:sp>
      <p:sp>
        <p:nvSpPr>
          <p:cNvPr id="36" name="Rectangle 5"/>
          <p:cNvSpPr>
            <a:spLocks noChangeArrowheads="1"/>
          </p:cNvSpPr>
          <p:nvPr/>
        </p:nvSpPr>
        <p:spPr bwMode="auto">
          <a:xfrm>
            <a:off x="6244764" y="4904611"/>
            <a:ext cx="99604" cy="15046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altLang="zh-CN" sz="1200" b="1">
              <a:latin typeface="Arial" panose="020B0604020202020204" pitchFamily="34" charset="0"/>
            </a:endParaRPr>
          </a:p>
        </p:txBody>
      </p:sp>
      <p:sp>
        <p:nvSpPr>
          <p:cNvPr id="37" name="Line 4"/>
          <p:cNvSpPr>
            <a:spLocks noChangeShapeType="1"/>
          </p:cNvSpPr>
          <p:nvPr/>
        </p:nvSpPr>
        <p:spPr bwMode="auto">
          <a:xfrm>
            <a:off x="5846346" y="5506455"/>
            <a:ext cx="9960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 b="1"/>
          </a:p>
        </p:txBody>
      </p:sp>
      <p:sp>
        <p:nvSpPr>
          <p:cNvPr id="38" name="Arc 3"/>
          <p:cNvSpPr/>
          <p:nvPr/>
        </p:nvSpPr>
        <p:spPr bwMode="auto">
          <a:xfrm>
            <a:off x="5647137" y="5506455"/>
            <a:ext cx="418892" cy="376154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37472 w 37472"/>
              <a:gd name="T1" fmla="*/ 36251 h 43200"/>
              <a:gd name="T2" fmla="*/ 21600 w 37472"/>
              <a:gd name="T3" fmla="*/ 0 h 43200"/>
              <a:gd name="T4" fmla="*/ 21600 w 3747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472" h="43200" fill="none" extrusionOk="0">
                <a:moveTo>
                  <a:pt x="37471" y="36250"/>
                </a:moveTo>
                <a:cubicBezTo>
                  <a:pt x="33382" y="40680"/>
                  <a:pt x="27628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9670"/>
                  <a:pt x="9670" y="0"/>
                  <a:pt x="21599" y="0"/>
                </a:cubicBezTo>
              </a:path>
              <a:path w="37472" h="43200" stroke="0" extrusionOk="0">
                <a:moveTo>
                  <a:pt x="37471" y="36250"/>
                </a:moveTo>
                <a:cubicBezTo>
                  <a:pt x="33382" y="40680"/>
                  <a:pt x="27628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9670"/>
                  <a:pt x="9670" y="0"/>
                  <a:pt x="21599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 b="1"/>
          </a:p>
        </p:txBody>
      </p:sp>
      <p:sp>
        <p:nvSpPr>
          <p:cNvPr id="72" name="Rectangle 2"/>
          <p:cNvSpPr>
            <a:spLocks noChangeArrowheads="1"/>
          </p:cNvSpPr>
          <p:nvPr/>
        </p:nvSpPr>
        <p:spPr bwMode="auto">
          <a:xfrm>
            <a:off x="5447928" y="5732149"/>
            <a:ext cx="99604" cy="15046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altLang="zh-CN" sz="1200" b="1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3" name="内容占位符 3"/>
              <p:cNvGraphicFramePr/>
              <p:nvPr/>
            </p:nvGraphicFramePr>
            <p:xfrm>
              <a:off x="1172124" y="3551961"/>
              <a:ext cx="3374998" cy="2518725"/>
            </p:xfrm>
            <a:graphic>
              <a:graphicData uri="http://schemas.openxmlformats.org/drawingml/2006/table">
                <a:tbl>
                  <a:tblPr>
                    <a:tableStyleId>{ED083AE6-46FA-4A59-8FB0-9F97EB10719F}</a:tableStyleId>
                  </a:tblPr>
                  <a:tblGrid>
                    <a:gridCol w="585181"/>
                    <a:gridCol w="892742"/>
                    <a:gridCol w="669556"/>
                    <a:gridCol w="613760"/>
                    <a:gridCol w="613759"/>
                  </a:tblGrid>
                  <a:tr h="400419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S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</m:sub>
                                  <m:sup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b>
                                  <m:sup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𝑺</m:t>
                                    </m:r>
                                  </m:sub>
                                  <m:sup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{1}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{1,3,4}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{5}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 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marL="0" indent="0" algn="ctr" eaLnBrk="1" hangingPunct="1">
                            <a:buNone/>
                          </a:pPr>
                          <a:r>
                            <a:rPr lang="en-US" altLang="zh-CN" sz="1800" b="1" dirty="0">
                              <a:ea typeface="Cambria Math" panose="02040503050406030204" pitchFamily="18" charset="0"/>
                            </a:rPr>
                            <a:t>{5}</a:t>
                          </a:r>
                          <a:endParaRPr lang="en-US" altLang="zh-CN" sz="1800" b="1" dirty="0"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eaLnBrk="1" hangingPunct="1">
                            <a:buNone/>
                          </a:pPr>
                          <a:r>
                            <a:rPr lang="en-US" altLang="zh-CN" sz="1800" b="1" dirty="0">
                              <a:ea typeface="Cambria Math" panose="02040503050406030204" pitchFamily="18" charset="0"/>
                            </a:rPr>
                            <a:t>{3,4,5}</a:t>
                          </a:r>
                          <a:endParaRPr lang="en-US" altLang="zh-CN" sz="1800" b="1" dirty="0"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{5}</a:t>
                          </a:r>
                          <a:endParaRPr lang="zh-CN" alt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 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{6}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alt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{6}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{6}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alt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{7}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{7}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{3,4,7}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1800" b="1" kern="100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{5}</a:t>
                          </a:r>
                          <a:endParaRPr lang="zh-CN" altLang="zh-CN" sz="1800" b="1" kern="100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endParaRPr lang="zh-CN" altLang="zh-CN" sz="1800" b="1" kern="100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3" name="内容占位符 3"/>
              <p:cNvGraphicFramePr/>
              <p:nvPr/>
            </p:nvGraphicFramePr>
            <p:xfrm>
              <a:off x="1172124" y="3551961"/>
              <a:ext cx="3374998" cy="2518725"/>
            </p:xfrm>
            <a:graphic>
              <a:graphicData uri="http://schemas.openxmlformats.org/drawingml/2006/table">
                <a:tbl>
                  <a:tblPr>
                    <a:tableStyleId>{ED083AE6-46FA-4A59-8FB0-9F97EB10719F}</a:tableStyleId>
                  </a:tblPr>
                  <a:tblGrid>
                    <a:gridCol w="585181"/>
                    <a:gridCol w="892742"/>
                    <a:gridCol w="669556"/>
                    <a:gridCol w="613760"/>
                    <a:gridCol w="613759"/>
                  </a:tblGrid>
                  <a:tr h="400685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S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 anchorCtr="1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 anchorCtr="1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 anchorCtr="1">
                        <a:blipFill>
                          <a:blip r:embed="rId2"/>
                        </a:blip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{1}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{1,3,4}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{5}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 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marL="0" indent="0" algn="ctr" eaLnBrk="1" hangingPunct="1">
                            <a:buNone/>
                          </a:pPr>
                          <a:r>
                            <a:rPr lang="en-US" altLang="zh-CN" sz="1800" b="1" dirty="0">
                              <a:ea typeface="Cambria Math" panose="02040503050406030204" pitchFamily="18" charset="0"/>
                            </a:rPr>
                            <a:t>{5}</a:t>
                          </a:r>
                          <a:endParaRPr lang="en-US" altLang="zh-CN" sz="1800" b="1" dirty="0"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eaLnBrk="1" hangingPunct="1">
                            <a:buNone/>
                          </a:pPr>
                          <a:r>
                            <a:rPr lang="en-US" altLang="zh-CN" sz="1800" b="1" dirty="0">
                              <a:ea typeface="Cambria Math" panose="02040503050406030204" pitchFamily="18" charset="0"/>
                            </a:rPr>
                            <a:t>{3,4,5}</a:t>
                          </a:r>
                          <a:endParaRPr lang="en-US" altLang="zh-CN" sz="1800" b="1" dirty="0"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{5}</a:t>
                          </a:r>
                          <a:endParaRPr lang="zh-CN" alt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 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{6}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alt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{6}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{6}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alt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{7}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{7}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{3,4,7}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1800" b="1" kern="100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{5}</a:t>
                          </a:r>
                          <a:endParaRPr lang="zh-CN" altLang="zh-CN" sz="1800" b="1" kern="100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endParaRPr lang="zh-CN" altLang="zh-CN" sz="1800" b="1" kern="100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74" name="文本框 73"/>
          <p:cNvSpPr txBox="1"/>
          <p:nvPr/>
        </p:nvSpPr>
        <p:spPr>
          <a:xfrm>
            <a:off x="6529939" y="1532618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1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8207560" y="1532618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2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6504085" y="2190974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3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8050487" y="2360774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4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6503554" y="3103584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5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8113103" y="3087767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6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9983338" y="3087767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7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9941589" y="1937640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8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/>
              </a:solid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/>
                  <a:t>为下面文法构造</a:t>
                </a:r>
                <a:r>
                  <a:rPr lang="en-US" altLang="zh-CN" sz="2400" dirty="0"/>
                  <a:t>D</a:t>
                </a:r>
                <a:r>
                  <a:rPr lang="en-US" altLang="zh-CN" sz="24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FA </a:t>
                </a:r>
                <a:r>
                  <a:rPr lang="zh-CN" altLang="en-US" sz="2400" dirty="0"/>
                  <a:t>：</a:t>
                </a:r>
                <a:endParaRPr lang="en-US" altLang="zh-CN" sz="24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endParaRPr lang="en-US" altLang="zh-CN" sz="240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endParaRPr lang="en-US" altLang="zh-CN" sz="240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33" t="-284" r="-127" b="-272"/>
                </a:stretch>
              </a:blip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54"/>
          <p:cNvGrpSpPr/>
          <p:nvPr/>
        </p:nvGrpSpPr>
        <p:grpSpPr bwMode="auto">
          <a:xfrm>
            <a:off x="5349658" y="1443923"/>
            <a:ext cx="4922806" cy="2473291"/>
            <a:chOff x="1078" y="1596"/>
            <a:chExt cx="8462" cy="4708"/>
          </a:xfrm>
        </p:grpSpPr>
        <p:sp>
          <p:nvSpPr>
            <p:cNvPr id="40" name="Oval 86"/>
            <p:cNvSpPr>
              <a:spLocks noChangeArrowheads="1"/>
            </p:cNvSpPr>
            <p:nvPr/>
          </p:nvSpPr>
          <p:spPr bwMode="auto">
            <a:xfrm>
              <a:off x="1800" y="1752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S’ →·S</a:t>
              </a:r>
              <a:endParaRPr lang="en-US" altLang="zh-CN" sz="1200" b="1" dirty="0">
                <a:latin typeface="Arial" panose="020B0604020202020204" pitchFamily="34" charset="0"/>
              </a:endParaRPr>
            </a:p>
          </p:txBody>
        </p:sp>
        <p:sp>
          <p:nvSpPr>
            <p:cNvPr id="41" name="Line 85"/>
            <p:cNvSpPr>
              <a:spLocks noChangeShapeType="1"/>
            </p:cNvSpPr>
            <p:nvPr/>
          </p:nvSpPr>
          <p:spPr bwMode="auto">
            <a:xfrm>
              <a:off x="3600" y="2064"/>
              <a:ext cx="10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42" name="Rectangle 84"/>
            <p:cNvSpPr>
              <a:spLocks noChangeArrowheads="1"/>
            </p:cNvSpPr>
            <p:nvPr/>
          </p:nvSpPr>
          <p:spPr bwMode="auto">
            <a:xfrm>
              <a:off x="3960" y="1596"/>
              <a:ext cx="180" cy="3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US" altLang="zh-CN" sz="1200" b="1"/>
            </a:p>
            <a:p>
              <a:pPr eaLnBrk="0" hangingPunct="0"/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43" name="Line 83"/>
            <p:cNvSpPr>
              <a:spLocks noChangeShapeType="1"/>
            </p:cNvSpPr>
            <p:nvPr/>
          </p:nvSpPr>
          <p:spPr bwMode="auto">
            <a:xfrm>
              <a:off x="1080" y="2064"/>
              <a:ext cx="7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44" name="Oval 82"/>
            <p:cNvSpPr>
              <a:spLocks noChangeArrowheads="1"/>
            </p:cNvSpPr>
            <p:nvPr/>
          </p:nvSpPr>
          <p:spPr bwMode="auto">
            <a:xfrm>
              <a:off x="4680" y="1752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S’ →S·</a:t>
              </a:r>
              <a:endParaRPr lang="en-US" altLang="zh-CN" sz="1200" b="1" dirty="0">
                <a:latin typeface="Arial" panose="020B0604020202020204" pitchFamily="34" charset="0"/>
              </a:endParaRPr>
            </a:p>
          </p:txBody>
        </p:sp>
        <p:sp>
          <p:nvSpPr>
            <p:cNvPr id="45" name="Line 81"/>
            <p:cNvSpPr>
              <a:spLocks noChangeShapeType="1"/>
            </p:cNvSpPr>
            <p:nvPr/>
          </p:nvSpPr>
          <p:spPr bwMode="auto">
            <a:xfrm>
              <a:off x="2700" y="2376"/>
              <a:ext cx="0" cy="6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46" name="Rectangle 80"/>
            <p:cNvSpPr>
              <a:spLocks noChangeArrowheads="1"/>
            </p:cNvSpPr>
            <p:nvPr/>
          </p:nvSpPr>
          <p:spPr bwMode="auto">
            <a:xfrm>
              <a:off x="2340" y="2532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47" name="Oval 79"/>
            <p:cNvSpPr>
              <a:spLocks noChangeArrowheads="1"/>
            </p:cNvSpPr>
            <p:nvPr/>
          </p:nvSpPr>
          <p:spPr bwMode="auto">
            <a:xfrm>
              <a:off x="1800" y="3000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→·(S)S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48" name="Oval 78"/>
            <p:cNvSpPr>
              <a:spLocks noChangeArrowheads="1"/>
            </p:cNvSpPr>
            <p:nvPr/>
          </p:nvSpPr>
          <p:spPr bwMode="auto">
            <a:xfrm>
              <a:off x="4500" y="3312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→·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49" name="Line 77"/>
            <p:cNvSpPr>
              <a:spLocks noChangeShapeType="1"/>
            </p:cNvSpPr>
            <p:nvPr/>
          </p:nvSpPr>
          <p:spPr bwMode="auto">
            <a:xfrm>
              <a:off x="3060" y="2376"/>
              <a:ext cx="1620" cy="10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50" name="Rectangle 76"/>
            <p:cNvSpPr>
              <a:spLocks noChangeArrowheads="1"/>
            </p:cNvSpPr>
            <p:nvPr/>
          </p:nvSpPr>
          <p:spPr bwMode="auto">
            <a:xfrm>
              <a:off x="3600" y="2376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1" name="Oval 75"/>
            <p:cNvSpPr>
              <a:spLocks noChangeArrowheads="1"/>
            </p:cNvSpPr>
            <p:nvPr/>
          </p:nvSpPr>
          <p:spPr bwMode="auto">
            <a:xfrm>
              <a:off x="1800" y="4716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 (·S)S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52" name="Line 74"/>
            <p:cNvSpPr>
              <a:spLocks noChangeShapeType="1"/>
            </p:cNvSpPr>
            <p:nvPr/>
          </p:nvSpPr>
          <p:spPr bwMode="auto">
            <a:xfrm>
              <a:off x="2520" y="3624"/>
              <a:ext cx="0" cy="10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53" name="Line 73"/>
            <p:cNvSpPr>
              <a:spLocks noChangeShapeType="1"/>
            </p:cNvSpPr>
            <p:nvPr/>
          </p:nvSpPr>
          <p:spPr bwMode="auto">
            <a:xfrm flipV="1">
              <a:off x="2880" y="3624"/>
              <a:ext cx="0" cy="10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54" name="Rectangle 72"/>
            <p:cNvSpPr>
              <a:spLocks noChangeArrowheads="1"/>
            </p:cNvSpPr>
            <p:nvPr/>
          </p:nvSpPr>
          <p:spPr bwMode="auto">
            <a:xfrm>
              <a:off x="3060" y="3936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5" name="Rectangle 71"/>
            <p:cNvSpPr>
              <a:spLocks noChangeArrowheads="1"/>
            </p:cNvSpPr>
            <p:nvPr/>
          </p:nvSpPr>
          <p:spPr bwMode="auto">
            <a:xfrm>
              <a:off x="2160" y="3936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56" name="Line 70"/>
            <p:cNvSpPr>
              <a:spLocks noChangeShapeType="1"/>
            </p:cNvSpPr>
            <p:nvPr/>
          </p:nvSpPr>
          <p:spPr bwMode="auto">
            <a:xfrm flipV="1">
              <a:off x="3240" y="3780"/>
              <a:ext cx="1440" cy="9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57" name="Rectangle 69"/>
            <p:cNvSpPr>
              <a:spLocks noChangeArrowheads="1"/>
            </p:cNvSpPr>
            <p:nvPr/>
          </p:nvSpPr>
          <p:spPr bwMode="auto">
            <a:xfrm>
              <a:off x="3780" y="3780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8" name="Oval 68"/>
            <p:cNvSpPr>
              <a:spLocks noChangeArrowheads="1"/>
            </p:cNvSpPr>
            <p:nvPr/>
          </p:nvSpPr>
          <p:spPr bwMode="auto">
            <a:xfrm>
              <a:off x="4500" y="4716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 (S·)S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59" name="Line 67"/>
            <p:cNvSpPr>
              <a:spLocks noChangeShapeType="1"/>
            </p:cNvSpPr>
            <p:nvPr/>
          </p:nvSpPr>
          <p:spPr bwMode="auto">
            <a:xfrm flipV="1">
              <a:off x="3600" y="5028"/>
              <a:ext cx="9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60" name="Rectangle 66"/>
            <p:cNvSpPr>
              <a:spLocks noChangeArrowheads="1"/>
            </p:cNvSpPr>
            <p:nvPr/>
          </p:nvSpPr>
          <p:spPr bwMode="auto">
            <a:xfrm>
              <a:off x="3960" y="4560"/>
              <a:ext cx="180" cy="3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US" altLang="zh-CN" sz="1200" b="1"/>
            </a:p>
            <a:p>
              <a:pPr eaLnBrk="0" hangingPunct="0"/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61" name="Oval 65"/>
            <p:cNvSpPr>
              <a:spLocks noChangeArrowheads="1"/>
            </p:cNvSpPr>
            <p:nvPr/>
          </p:nvSpPr>
          <p:spPr bwMode="auto">
            <a:xfrm>
              <a:off x="7740" y="4716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 (S)·S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62" name="Line 64"/>
            <p:cNvSpPr>
              <a:spLocks noChangeShapeType="1"/>
            </p:cNvSpPr>
            <p:nvPr/>
          </p:nvSpPr>
          <p:spPr bwMode="auto">
            <a:xfrm flipV="1">
              <a:off x="6300" y="5028"/>
              <a:ext cx="14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63" name="Rectangle 63"/>
            <p:cNvSpPr>
              <a:spLocks noChangeArrowheads="1"/>
            </p:cNvSpPr>
            <p:nvPr/>
          </p:nvSpPr>
          <p:spPr bwMode="auto">
            <a:xfrm>
              <a:off x="6840" y="4560"/>
              <a:ext cx="180" cy="3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altLang="zh-CN" sz="1200" b="1"/>
            </a:p>
            <a:p>
              <a:pPr eaLnBrk="0" hangingPunct="0"/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64" name="Line 62"/>
            <p:cNvSpPr>
              <a:spLocks noChangeShapeType="1"/>
            </p:cNvSpPr>
            <p:nvPr/>
          </p:nvSpPr>
          <p:spPr bwMode="auto">
            <a:xfrm flipH="1" flipV="1">
              <a:off x="6120" y="3780"/>
              <a:ext cx="2160" cy="9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65" name="Rectangle 61"/>
            <p:cNvSpPr>
              <a:spLocks noChangeArrowheads="1"/>
            </p:cNvSpPr>
            <p:nvPr/>
          </p:nvSpPr>
          <p:spPr bwMode="auto">
            <a:xfrm>
              <a:off x="7200" y="3780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66" name="Oval 60"/>
            <p:cNvSpPr>
              <a:spLocks noChangeArrowheads="1"/>
            </p:cNvSpPr>
            <p:nvPr/>
          </p:nvSpPr>
          <p:spPr bwMode="auto">
            <a:xfrm>
              <a:off x="7560" y="2532"/>
              <a:ext cx="198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 (S) S·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67" name="Line 59"/>
            <p:cNvSpPr>
              <a:spLocks noChangeShapeType="1"/>
            </p:cNvSpPr>
            <p:nvPr/>
          </p:nvSpPr>
          <p:spPr bwMode="auto">
            <a:xfrm flipV="1">
              <a:off x="8640" y="3156"/>
              <a:ext cx="0" cy="15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68" name="Rectangle 58"/>
            <p:cNvSpPr>
              <a:spLocks noChangeArrowheads="1"/>
            </p:cNvSpPr>
            <p:nvPr/>
          </p:nvSpPr>
          <p:spPr bwMode="auto">
            <a:xfrm>
              <a:off x="8820" y="3780"/>
              <a:ext cx="180" cy="3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US" altLang="zh-CN" sz="1200" b="1"/>
            </a:p>
            <a:p>
              <a:pPr eaLnBrk="0" hangingPunct="0"/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69" name="Arc 57"/>
            <p:cNvSpPr/>
            <p:nvPr/>
          </p:nvSpPr>
          <p:spPr bwMode="auto">
            <a:xfrm rot="5090164">
              <a:off x="3006" y="1397"/>
              <a:ext cx="2979" cy="6836"/>
            </a:xfrm>
            <a:custGeom>
              <a:avLst/>
              <a:gdLst>
                <a:gd name="G0" fmla="+- 14321 0 0"/>
                <a:gd name="G1" fmla="+- 17995 0 0"/>
                <a:gd name="G2" fmla="+- 21600 0 0"/>
                <a:gd name="T0" fmla="*/ 26268 w 35921"/>
                <a:gd name="T1" fmla="*/ 0 h 39595"/>
                <a:gd name="T2" fmla="*/ 0 w 35921"/>
                <a:gd name="T3" fmla="*/ 34165 h 39595"/>
                <a:gd name="T4" fmla="*/ 14321 w 35921"/>
                <a:gd name="T5" fmla="*/ 17995 h 39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921" h="39595" fill="none" extrusionOk="0">
                  <a:moveTo>
                    <a:pt x="26268" y="-1"/>
                  </a:moveTo>
                  <a:cubicBezTo>
                    <a:pt x="32297" y="4002"/>
                    <a:pt x="35921" y="10758"/>
                    <a:pt x="35921" y="17995"/>
                  </a:cubicBezTo>
                  <a:cubicBezTo>
                    <a:pt x="35921" y="29924"/>
                    <a:pt x="26250" y="39595"/>
                    <a:pt x="14321" y="39595"/>
                  </a:cubicBezTo>
                  <a:cubicBezTo>
                    <a:pt x="9044" y="39595"/>
                    <a:pt x="3950" y="37663"/>
                    <a:pt x="-1" y="34165"/>
                  </a:cubicBezTo>
                </a:path>
                <a:path w="35921" h="39595" stroke="0" extrusionOk="0">
                  <a:moveTo>
                    <a:pt x="26268" y="-1"/>
                  </a:moveTo>
                  <a:cubicBezTo>
                    <a:pt x="32297" y="4002"/>
                    <a:pt x="35921" y="10758"/>
                    <a:pt x="35921" y="17995"/>
                  </a:cubicBezTo>
                  <a:cubicBezTo>
                    <a:pt x="35921" y="29924"/>
                    <a:pt x="26250" y="39595"/>
                    <a:pt x="14321" y="39595"/>
                  </a:cubicBezTo>
                  <a:cubicBezTo>
                    <a:pt x="9044" y="39595"/>
                    <a:pt x="3950" y="37663"/>
                    <a:pt x="-1" y="34165"/>
                  </a:cubicBezTo>
                  <a:lnTo>
                    <a:pt x="14321" y="17995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70" name="Rectangle 56"/>
            <p:cNvSpPr>
              <a:spLocks noChangeArrowheads="1"/>
            </p:cNvSpPr>
            <p:nvPr/>
          </p:nvSpPr>
          <p:spPr bwMode="auto">
            <a:xfrm>
              <a:off x="4320" y="5904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1" name="Line 55"/>
            <p:cNvSpPr>
              <a:spLocks noChangeShapeType="1"/>
            </p:cNvSpPr>
            <p:nvPr/>
          </p:nvSpPr>
          <p:spPr bwMode="auto">
            <a:xfrm flipV="1">
              <a:off x="1800" y="3468"/>
              <a:ext cx="180" cy="15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</p:grpSp>
      <p:sp>
        <p:nvSpPr>
          <p:cNvPr id="4" name="Rectangle 36"/>
          <p:cNvSpPr>
            <a:spLocks noChangeArrowheads="1"/>
          </p:cNvSpPr>
          <p:nvPr/>
        </p:nvSpPr>
        <p:spPr bwMode="auto">
          <a:xfrm>
            <a:off x="1498805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" name="AutoShape 35"/>
          <p:cNvSpPr>
            <a:spLocks noChangeArrowheads="1"/>
          </p:cNvSpPr>
          <p:nvPr/>
        </p:nvSpPr>
        <p:spPr bwMode="auto">
          <a:xfrm>
            <a:off x="5945951" y="4077072"/>
            <a:ext cx="1095649" cy="67707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 b="1"/>
          </a:p>
        </p:txBody>
      </p:sp>
      <p:sp>
        <p:nvSpPr>
          <p:cNvPr id="7" name="Rectangle 34"/>
          <p:cNvSpPr>
            <a:spLocks noChangeArrowheads="1"/>
          </p:cNvSpPr>
          <p:nvPr/>
        </p:nvSpPr>
        <p:spPr bwMode="auto">
          <a:xfrm>
            <a:off x="6045556" y="4152303"/>
            <a:ext cx="697231" cy="451384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S’ →·S</a:t>
            </a:r>
            <a:endParaRPr lang="en-US" altLang="zh-CN" sz="1200" b="1" dirty="0"/>
          </a:p>
          <a:p>
            <a:pPr eaLnBrk="0" hangingPunct="0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→·(S)S</a:t>
            </a:r>
            <a:endParaRPr lang="en-US" altLang="zh-CN" sz="1200" b="1" dirty="0"/>
          </a:p>
          <a:p>
            <a:pPr eaLnBrk="0" hangingPunct="0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→·</a:t>
            </a:r>
            <a:endParaRPr lang="en-US" altLang="zh-CN" sz="1200" b="1" dirty="0"/>
          </a:p>
          <a:p>
            <a:pPr eaLnBrk="0" hangingPunct="0"/>
            <a:endParaRPr lang="en-US" altLang="zh-CN" sz="1200" b="1" dirty="0">
              <a:latin typeface="Arial" panose="020B0604020202020204" pitchFamily="34" charset="0"/>
            </a:endParaRPr>
          </a:p>
        </p:txBody>
      </p:sp>
      <p:sp>
        <p:nvSpPr>
          <p:cNvPr id="8" name="Oval 33"/>
          <p:cNvSpPr>
            <a:spLocks noChangeArrowheads="1"/>
          </p:cNvSpPr>
          <p:nvPr/>
        </p:nvSpPr>
        <p:spPr bwMode="auto">
          <a:xfrm>
            <a:off x="6742787" y="4453226"/>
            <a:ext cx="199209" cy="225692"/>
          </a:xfrm>
          <a:prstGeom prst="ellipse">
            <a:avLst/>
          </a:prstGeom>
          <a:solidFill>
            <a:srgbClr val="FFFF00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1200" b="1" dirty="0">
              <a:latin typeface="Arial" panose="020B0604020202020204" pitchFamily="34" charset="0"/>
            </a:endParaRPr>
          </a:p>
        </p:txBody>
      </p:sp>
      <p:sp>
        <p:nvSpPr>
          <p:cNvPr id="9" name="Line 32"/>
          <p:cNvSpPr>
            <a:spLocks noChangeShapeType="1"/>
          </p:cNvSpPr>
          <p:nvPr/>
        </p:nvSpPr>
        <p:spPr bwMode="auto">
          <a:xfrm>
            <a:off x="5547532" y="4377995"/>
            <a:ext cx="39841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 b="1"/>
          </a:p>
        </p:txBody>
      </p:sp>
      <p:sp>
        <p:nvSpPr>
          <p:cNvPr id="10" name="Line 31"/>
          <p:cNvSpPr>
            <a:spLocks noChangeShapeType="1"/>
          </p:cNvSpPr>
          <p:nvPr/>
        </p:nvSpPr>
        <p:spPr bwMode="auto">
          <a:xfrm>
            <a:off x="7041601" y="4377995"/>
            <a:ext cx="59762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 b="1"/>
          </a:p>
        </p:txBody>
      </p:sp>
      <p:sp>
        <p:nvSpPr>
          <p:cNvPr id="11" name="Rectangle 30"/>
          <p:cNvSpPr>
            <a:spLocks noChangeArrowheads="1"/>
          </p:cNvSpPr>
          <p:nvPr/>
        </p:nvSpPr>
        <p:spPr bwMode="auto">
          <a:xfrm>
            <a:off x="7240809" y="4152303"/>
            <a:ext cx="99604" cy="151908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altLang="zh-CN" sz="1200" b="1"/>
          </a:p>
          <a:p>
            <a:pPr eaLnBrk="0" hangingPunct="0"/>
            <a:endParaRPr lang="en-US" altLang="zh-CN" sz="1200" b="1">
              <a:latin typeface="Arial" panose="020B0604020202020204" pitchFamily="34" charset="0"/>
            </a:endParaRPr>
          </a:p>
        </p:txBody>
      </p:sp>
      <p:sp>
        <p:nvSpPr>
          <p:cNvPr id="12" name="AutoShape 29"/>
          <p:cNvSpPr>
            <a:spLocks noChangeArrowheads="1"/>
          </p:cNvSpPr>
          <p:nvPr/>
        </p:nvSpPr>
        <p:spPr bwMode="auto">
          <a:xfrm>
            <a:off x="7639228" y="4077072"/>
            <a:ext cx="1095649" cy="45138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 b="1"/>
          </a:p>
        </p:txBody>
      </p:sp>
      <p:sp>
        <p:nvSpPr>
          <p:cNvPr id="13" name="Rectangle 28"/>
          <p:cNvSpPr>
            <a:spLocks noChangeArrowheads="1"/>
          </p:cNvSpPr>
          <p:nvPr/>
        </p:nvSpPr>
        <p:spPr bwMode="auto">
          <a:xfrm>
            <a:off x="7738832" y="4152304"/>
            <a:ext cx="597627" cy="15046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S’ →S·</a:t>
            </a:r>
            <a:endParaRPr lang="en-US" altLang="zh-CN" sz="1200" b="1">
              <a:latin typeface="Arial" panose="020B0604020202020204" pitchFamily="34" charset="0"/>
            </a:endParaRPr>
          </a:p>
        </p:txBody>
      </p:sp>
      <p:sp>
        <p:nvSpPr>
          <p:cNvPr id="14" name="Oval 27"/>
          <p:cNvSpPr>
            <a:spLocks noChangeArrowheads="1"/>
          </p:cNvSpPr>
          <p:nvPr/>
        </p:nvSpPr>
        <p:spPr bwMode="auto">
          <a:xfrm>
            <a:off x="8436064" y="4227533"/>
            <a:ext cx="199209" cy="225692"/>
          </a:xfrm>
          <a:prstGeom prst="ellipse">
            <a:avLst/>
          </a:prstGeom>
          <a:solidFill>
            <a:srgbClr val="FFFF00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1200" b="1">
              <a:latin typeface="Arial" panose="020B0604020202020204" pitchFamily="34" charset="0"/>
            </a:endParaRPr>
          </a:p>
        </p:txBody>
      </p:sp>
      <p:sp>
        <p:nvSpPr>
          <p:cNvPr id="15" name="AutoShape 26"/>
          <p:cNvSpPr>
            <a:spLocks noChangeArrowheads="1"/>
          </p:cNvSpPr>
          <p:nvPr/>
        </p:nvSpPr>
        <p:spPr bwMode="auto">
          <a:xfrm>
            <a:off x="7639228" y="4754148"/>
            <a:ext cx="1095649" cy="45138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 b="1"/>
          </a:p>
        </p:txBody>
      </p:sp>
      <p:sp>
        <p:nvSpPr>
          <p:cNvPr id="16" name="Rectangle 25"/>
          <p:cNvSpPr>
            <a:spLocks noChangeArrowheads="1"/>
          </p:cNvSpPr>
          <p:nvPr/>
        </p:nvSpPr>
        <p:spPr bwMode="auto">
          <a:xfrm>
            <a:off x="7738832" y="4829380"/>
            <a:ext cx="597627" cy="15046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S →(S·)S</a:t>
            </a:r>
            <a:endParaRPr lang="en-US" altLang="zh-CN" sz="1200" b="1">
              <a:latin typeface="Arial" panose="020B0604020202020204" pitchFamily="34" charset="0"/>
            </a:endParaRPr>
          </a:p>
        </p:txBody>
      </p:sp>
      <p:sp>
        <p:nvSpPr>
          <p:cNvPr id="17" name="Oval 24"/>
          <p:cNvSpPr>
            <a:spLocks noChangeArrowheads="1"/>
          </p:cNvSpPr>
          <p:nvPr/>
        </p:nvSpPr>
        <p:spPr bwMode="auto">
          <a:xfrm>
            <a:off x="8436064" y="4904610"/>
            <a:ext cx="199209" cy="225692"/>
          </a:xfrm>
          <a:prstGeom prst="ellipse">
            <a:avLst/>
          </a:prstGeom>
          <a:solidFill>
            <a:srgbClr val="FFFF00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CN" sz="1200" b="1">
              <a:latin typeface="Arial" panose="020B0604020202020204" pitchFamily="34" charset="0"/>
            </a:endParaRPr>
          </a:p>
        </p:txBody>
      </p:sp>
      <p:sp>
        <p:nvSpPr>
          <p:cNvPr id="18" name="AutoShape 23"/>
          <p:cNvSpPr>
            <a:spLocks noChangeArrowheads="1"/>
          </p:cNvSpPr>
          <p:nvPr/>
        </p:nvSpPr>
        <p:spPr bwMode="auto">
          <a:xfrm>
            <a:off x="5945951" y="5130302"/>
            <a:ext cx="1095649" cy="67707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 b="1"/>
          </a:p>
        </p:txBody>
      </p:sp>
      <p:sp>
        <p:nvSpPr>
          <p:cNvPr id="19" name="Rectangle 22"/>
          <p:cNvSpPr>
            <a:spLocks noChangeArrowheads="1"/>
          </p:cNvSpPr>
          <p:nvPr/>
        </p:nvSpPr>
        <p:spPr bwMode="auto">
          <a:xfrm>
            <a:off x="6045556" y="5205533"/>
            <a:ext cx="697231" cy="451384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→(·S)S</a:t>
            </a:r>
            <a:endParaRPr lang="en-US" altLang="zh-CN" sz="1200" b="1" dirty="0"/>
          </a:p>
          <a:p>
            <a:pPr eaLnBrk="0" hangingPunct="0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→·(S)S</a:t>
            </a:r>
            <a:endParaRPr lang="en-US" altLang="zh-CN" sz="1200" b="1" dirty="0"/>
          </a:p>
          <a:p>
            <a:pPr eaLnBrk="0" hangingPunct="0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→·</a:t>
            </a:r>
            <a:endParaRPr lang="en-US" altLang="zh-CN" sz="1200" b="1" dirty="0"/>
          </a:p>
          <a:p>
            <a:pPr eaLnBrk="0" hangingPunct="0"/>
            <a:endParaRPr lang="en-US" altLang="zh-CN" sz="1200" b="1" dirty="0">
              <a:latin typeface="Arial" panose="020B0604020202020204" pitchFamily="34" charset="0"/>
            </a:endParaRPr>
          </a:p>
        </p:txBody>
      </p:sp>
      <p:sp>
        <p:nvSpPr>
          <p:cNvPr id="20" name="Oval 21"/>
          <p:cNvSpPr>
            <a:spLocks noChangeArrowheads="1"/>
          </p:cNvSpPr>
          <p:nvPr/>
        </p:nvSpPr>
        <p:spPr bwMode="auto">
          <a:xfrm>
            <a:off x="6742787" y="5506455"/>
            <a:ext cx="199209" cy="225692"/>
          </a:xfrm>
          <a:prstGeom prst="ellipse">
            <a:avLst/>
          </a:prstGeom>
          <a:solidFill>
            <a:srgbClr val="FFFF00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1200" b="1" dirty="0">
              <a:latin typeface="Arial" panose="020B0604020202020204" pitchFamily="34" charset="0"/>
            </a:endParaRPr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6443973" y="4754148"/>
            <a:ext cx="0" cy="37615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 b="1"/>
          </a:p>
        </p:txBody>
      </p:sp>
      <p:sp>
        <p:nvSpPr>
          <p:cNvPr id="22" name="Rectangle 19"/>
          <p:cNvSpPr>
            <a:spLocks noChangeArrowheads="1"/>
          </p:cNvSpPr>
          <p:nvPr/>
        </p:nvSpPr>
        <p:spPr bwMode="auto">
          <a:xfrm>
            <a:off x="7340413" y="5581687"/>
            <a:ext cx="99604" cy="15046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altLang="zh-CN" sz="1200" b="1">
              <a:latin typeface="Arial" panose="020B0604020202020204" pitchFamily="34" charset="0"/>
            </a:endParaRPr>
          </a:p>
        </p:txBody>
      </p:sp>
      <p:sp>
        <p:nvSpPr>
          <p:cNvPr id="23" name="Line 18"/>
          <p:cNvSpPr>
            <a:spLocks noChangeShapeType="1"/>
          </p:cNvSpPr>
          <p:nvPr/>
        </p:nvSpPr>
        <p:spPr bwMode="auto">
          <a:xfrm flipV="1">
            <a:off x="7041601" y="4979842"/>
            <a:ext cx="597627" cy="30092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 b="1"/>
          </a:p>
        </p:txBody>
      </p:sp>
      <p:sp>
        <p:nvSpPr>
          <p:cNvPr id="24" name="Rectangle 17"/>
          <p:cNvSpPr>
            <a:spLocks noChangeArrowheads="1"/>
          </p:cNvSpPr>
          <p:nvPr/>
        </p:nvSpPr>
        <p:spPr bwMode="auto">
          <a:xfrm>
            <a:off x="7240809" y="4904610"/>
            <a:ext cx="99604" cy="151908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altLang="zh-CN" sz="1200" b="1"/>
          </a:p>
          <a:p>
            <a:pPr eaLnBrk="0" hangingPunct="0"/>
            <a:endParaRPr lang="en-US" altLang="zh-CN" sz="1200" b="1">
              <a:latin typeface="Arial" panose="020B0604020202020204" pitchFamily="34" charset="0"/>
            </a:endParaRPr>
          </a:p>
        </p:txBody>
      </p:sp>
      <p:sp>
        <p:nvSpPr>
          <p:cNvPr id="25" name="AutoShape 16"/>
          <p:cNvSpPr>
            <a:spLocks noChangeArrowheads="1"/>
          </p:cNvSpPr>
          <p:nvPr/>
        </p:nvSpPr>
        <p:spPr bwMode="auto">
          <a:xfrm>
            <a:off x="7639228" y="5732148"/>
            <a:ext cx="1095649" cy="67707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 b="1"/>
          </a:p>
        </p:txBody>
      </p:sp>
      <p:sp>
        <p:nvSpPr>
          <p:cNvPr id="26" name="Rectangle 15"/>
          <p:cNvSpPr>
            <a:spLocks noChangeArrowheads="1"/>
          </p:cNvSpPr>
          <p:nvPr/>
        </p:nvSpPr>
        <p:spPr bwMode="auto">
          <a:xfrm>
            <a:off x="7738832" y="5807378"/>
            <a:ext cx="697231" cy="451384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S →(S) ·S</a:t>
            </a:r>
            <a:endParaRPr lang="en-US" altLang="zh-CN" sz="1200" b="1"/>
          </a:p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S →·(S)S</a:t>
            </a:r>
            <a:endParaRPr lang="en-US" altLang="zh-CN" sz="1200" b="1"/>
          </a:p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S →·</a:t>
            </a:r>
            <a:endParaRPr lang="en-US" altLang="zh-CN" sz="1200" b="1"/>
          </a:p>
          <a:p>
            <a:pPr eaLnBrk="0" hangingPunct="0"/>
            <a:endParaRPr lang="en-US" altLang="zh-CN" sz="1200" b="1">
              <a:latin typeface="Arial" panose="020B0604020202020204" pitchFamily="34" charset="0"/>
            </a:endParaRPr>
          </a:p>
        </p:txBody>
      </p:sp>
      <p:sp>
        <p:nvSpPr>
          <p:cNvPr id="27" name="Oval 14"/>
          <p:cNvSpPr>
            <a:spLocks noChangeArrowheads="1"/>
          </p:cNvSpPr>
          <p:nvPr/>
        </p:nvSpPr>
        <p:spPr bwMode="auto">
          <a:xfrm>
            <a:off x="8436064" y="6108301"/>
            <a:ext cx="199209" cy="225692"/>
          </a:xfrm>
          <a:prstGeom prst="ellipse">
            <a:avLst/>
          </a:prstGeom>
          <a:solidFill>
            <a:srgbClr val="FFFF00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altLang="zh-CN" sz="1200" b="1" dirty="0">
              <a:latin typeface="Arial" panose="020B0604020202020204" pitchFamily="34" charset="0"/>
            </a:endParaRPr>
          </a:p>
        </p:txBody>
      </p:sp>
      <p:sp>
        <p:nvSpPr>
          <p:cNvPr id="28" name="Line 13"/>
          <p:cNvSpPr>
            <a:spLocks noChangeShapeType="1"/>
          </p:cNvSpPr>
          <p:nvPr/>
        </p:nvSpPr>
        <p:spPr bwMode="auto">
          <a:xfrm>
            <a:off x="8137249" y="5205534"/>
            <a:ext cx="0" cy="52661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 b="1"/>
          </a:p>
        </p:txBody>
      </p:sp>
      <p:sp>
        <p:nvSpPr>
          <p:cNvPr id="29" name="Rectangle 12"/>
          <p:cNvSpPr>
            <a:spLocks noChangeArrowheads="1"/>
          </p:cNvSpPr>
          <p:nvPr/>
        </p:nvSpPr>
        <p:spPr bwMode="auto">
          <a:xfrm>
            <a:off x="8236854" y="5355995"/>
            <a:ext cx="99604" cy="15046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1200" b="1">
              <a:latin typeface="Arial" panose="020B0604020202020204" pitchFamily="34" charset="0"/>
            </a:endParaRPr>
          </a:p>
        </p:txBody>
      </p:sp>
      <p:sp>
        <p:nvSpPr>
          <p:cNvPr id="30" name="Line 11"/>
          <p:cNvSpPr>
            <a:spLocks noChangeShapeType="1"/>
          </p:cNvSpPr>
          <p:nvPr/>
        </p:nvSpPr>
        <p:spPr bwMode="auto">
          <a:xfrm flipH="1" flipV="1">
            <a:off x="7041601" y="5581687"/>
            <a:ext cx="597627" cy="52661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 b="1"/>
          </a:p>
        </p:txBody>
      </p:sp>
      <p:sp>
        <p:nvSpPr>
          <p:cNvPr id="31" name="AutoShape 10"/>
          <p:cNvSpPr>
            <a:spLocks noChangeArrowheads="1"/>
          </p:cNvSpPr>
          <p:nvPr/>
        </p:nvSpPr>
        <p:spPr bwMode="auto">
          <a:xfrm>
            <a:off x="9232900" y="5807378"/>
            <a:ext cx="1095649" cy="45138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 b="1"/>
          </a:p>
        </p:txBody>
      </p:sp>
      <p:sp>
        <p:nvSpPr>
          <p:cNvPr id="32" name="Rectangle 9"/>
          <p:cNvSpPr>
            <a:spLocks noChangeArrowheads="1"/>
          </p:cNvSpPr>
          <p:nvPr/>
        </p:nvSpPr>
        <p:spPr bwMode="auto">
          <a:xfrm>
            <a:off x="9332504" y="5882610"/>
            <a:ext cx="597627" cy="15046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S →(S)S·</a:t>
            </a:r>
            <a:endParaRPr lang="en-US" altLang="zh-CN" sz="1200" b="1">
              <a:latin typeface="Arial" panose="020B0604020202020204" pitchFamily="34" charset="0"/>
            </a:endParaRPr>
          </a:p>
        </p:txBody>
      </p:sp>
      <p:sp>
        <p:nvSpPr>
          <p:cNvPr id="33" name="Oval 8"/>
          <p:cNvSpPr>
            <a:spLocks noChangeArrowheads="1"/>
          </p:cNvSpPr>
          <p:nvPr/>
        </p:nvSpPr>
        <p:spPr bwMode="auto">
          <a:xfrm>
            <a:off x="10029736" y="5957840"/>
            <a:ext cx="199209" cy="225692"/>
          </a:xfrm>
          <a:prstGeom prst="ellipse">
            <a:avLst/>
          </a:prstGeom>
          <a:solidFill>
            <a:srgbClr val="FFFF00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altLang="zh-CN" sz="1200" b="1" dirty="0">
              <a:latin typeface="Arial" panose="020B0604020202020204" pitchFamily="34" charset="0"/>
            </a:endParaRPr>
          </a:p>
        </p:txBody>
      </p:sp>
      <p:sp>
        <p:nvSpPr>
          <p:cNvPr id="34" name="Line 7"/>
          <p:cNvSpPr>
            <a:spLocks noChangeShapeType="1"/>
          </p:cNvSpPr>
          <p:nvPr/>
        </p:nvSpPr>
        <p:spPr bwMode="auto">
          <a:xfrm>
            <a:off x="8734876" y="6033070"/>
            <a:ext cx="49802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 b="1"/>
          </a:p>
        </p:txBody>
      </p:sp>
      <p:sp>
        <p:nvSpPr>
          <p:cNvPr id="35" name="Rectangle 6"/>
          <p:cNvSpPr>
            <a:spLocks noChangeArrowheads="1"/>
          </p:cNvSpPr>
          <p:nvPr/>
        </p:nvSpPr>
        <p:spPr bwMode="auto">
          <a:xfrm>
            <a:off x="8934085" y="5807378"/>
            <a:ext cx="99604" cy="151908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altLang="zh-CN" sz="1200" b="1"/>
          </a:p>
          <a:p>
            <a:pPr eaLnBrk="0" hangingPunct="0"/>
            <a:endParaRPr lang="en-US" altLang="zh-CN" sz="1200" b="1">
              <a:latin typeface="Arial" panose="020B0604020202020204" pitchFamily="34" charset="0"/>
            </a:endParaRPr>
          </a:p>
        </p:txBody>
      </p:sp>
      <p:sp>
        <p:nvSpPr>
          <p:cNvPr id="36" name="Rectangle 5"/>
          <p:cNvSpPr>
            <a:spLocks noChangeArrowheads="1"/>
          </p:cNvSpPr>
          <p:nvPr/>
        </p:nvSpPr>
        <p:spPr bwMode="auto">
          <a:xfrm>
            <a:off x="6244764" y="4904611"/>
            <a:ext cx="99604" cy="15046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altLang="zh-CN" sz="1200" b="1">
              <a:latin typeface="Arial" panose="020B0604020202020204" pitchFamily="34" charset="0"/>
            </a:endParaRPr>
          </a:p>
        </p:txBody>
      </p:sp>
      <p:sp>
        <p:nvSpPr>
          <p:cNvPr id="37" name="Line 4"/>
          <p:cNvSpPr>
            <a:spLocks noChangeShapeType="1"/>
          </p:cNvSpPr>
          <p:nvPr/>
        </p:nvSpPr>
        <p:spPr bwMode="auto">
          <a:xfrm>
            <a:off x="5846346" y="5506455"/>
            <a:ext cx="9960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 b="1"/>
          </a:p>
        </p:txBody>
      </p:sp>
      <p:sp>
        <p:nvSpPr>
          <p:cNvPr id="38" name="Arc 3"/>
          <p:cNvSpPr/>
          <p:nvPr/>
        </p:nvSpPr>
        <p:spPr bwMode="auto">
          <a:xfrm>
            <a:off x="5647137" y="5506455"/>
            <a:ext cx="418892" cy="376154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37472 w 37472"/>
              <a:gd name="T1" fmla="*/ 36251 h 43200"/>
              <a:gd name="T2" fmla="*/ 21600 w 37472"/>
              <a:gd name="T3" fmla="*/ 0 h 43200"/>
              <a:gd name="T4" fmla="*/ 21600 w 37472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472" h="43200" fill="none" extrusionOk="0">
                <a:moveTo>
                  <a:pt x="37471" y="36250"/>
                </a:moveTo>
                <a:cubicBezTo>
                  <a:pt x="33382" y="40680"/>
                  <a:pt x="27628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9670"/>
                  <a:pt x="9670" y="0"/>
                  <a:pt x="21599" y="0"/>
                </a:cubicBezTo>
              </a:path>
              <a:path w="37472" h="43200" stroke="0" extrusionOk="0">
                <a:moveTo>
                  <a:pt x="37471" y="36250"/>
                </a:moveTo>
                <a:cubicBezTo>
                  <a:pt x="33382" y="40680"/>
                  <a:pt x="27628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9670"/>
                  <a:pt x="9670" y="0"/>
                  <a:pt x="21599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 b="1"/>
          </a:p>
        </p:txBody>
      </p:sp>
      <p:sp>
        <p:nvSpPr>
          <p:cNvPr id="72" name="Rectangle 2"/>
          <p:cNvSpPr>
            <a:spLocks noChangeArrowheads="1"/>
          </p:cNvSpPr>
          <p:nvPr/>
        </p:nvSpPr>
        <p:spPr bwMode="auto">
          <a:xfrm>
            <a:off x="5447928" y="5732149"/>
            <a:ext cx="99604" cy="15046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altLang="zh-CN" sz="1200" b="1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3" name="内容占位符 3"/>
              <p:cNvGraphicFramePr/>
              <p:nvPr/>
            </p:nvGraphicFramePr>
            <p:xfrm>
              <a:off x="1109980" y="3439115"/>
              <a:ext cx="3374998" cy="2518725"/>
            </p:xfrm>
            <a:graphic>
              <a:graphicData uri="http://schemas.openxmlformats.org/drawingml/2006/table">
                <a:tbl>
                  <a:tblPr>
                    <a:tableStyleId>{ED083AE6-46FA-4A59-8FB0-9F97EB10719F}</a:tableStyleId>
                  </a:tblPr>
                  <a:tblGrid>
                    <a:gridCol w="585181"/>
                    <a:gridCol w="892742"/>
                    <a:gridCol w="669556"/>
                    <a:gridCol w="613760"/>
                    <a:gridCol w="613759"/>
                  </a:tblGrid>
                  <a:tr h="400419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S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</m:sub>
                                  <m:sup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b>
                                  <m:sup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𝑺</m:t>
                                    </m:r>
                                  </m:sub>
                                  <m:sup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{1}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{1,3,4}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{5}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 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marL="0" indent="0" algn="ctr" eaLnBrk="1" hangingPunct="1">
                            <a:buNone/>
                          </a:pPr>
                          <a:r>
                            <a:rPr lang="en-US" altLang="zh-CN" sz="1800" b="1" dirty="0">
                              <a:ea typeface="Cambria Math" panose="02040503050406030204" pitchFamily="18" charset="0"/>
                            </a:rPr>
                            <a:t>{5}</a:t>
                          </a:r>
                          <a:endParaRPr lang="en-US" altLang="zh-CN" sz="1800" b="1" dirty="0"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eaLnBrk="1" hangingPunct="1">
                            <a:buNone/>
                          </a:pPr>
                          <a:r>
                            <a:rPr lang="en-US" altLang="zh-CN" sz="1800" b="1" dirty="0">
                              <a:ea typeface="Cambria Math" panose="02040503050406030204" pitchFamily="18" charset="0"/>
                            </a:rPr>
                            <a:t>{3,4,5}</a:t>
                          </a:r>
                          <a:endParaRPr lang="en-US" altLang="zh-CN" sz="1800" b="1" dirty="0"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{5}</a:t>
                          </a:r>
                          <a:endParaRPr lang="zh-CN" alt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 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{6}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alt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{6}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{6}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alt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{7}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{7}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{3,4,7}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1800" b="1" kern="100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{5}</a:t>
                          </a:r>
                          <a:endParaRPr lang="zh-CN" altLang="zh-CN" sz="1800" b="1" kern="100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endParaRPr lang="zh-CN" altLang="zh-CN" sz="1800" b="1" kern="100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3" name="内容占位符 3"/>
              <p:cNvGraphicFramePr/>
              <p:nvPr/>
            </p:nvGraphicFramePr>
            <p:xfrm>
              <a:off x="1109980" y="3439115"/>
              <a:ext cx="3374998" cy="2518725"/>
            </p:xfrm>
            <a:graphic>
              <a:graphicData uri="http://schemas.openxmlformats.org/drawingml/2006/table">
                <a:tbl>
                  <a:tblPr>
                    <a:tableStyleId>{ED083AE6-46FA-4A59-8FB0-9F97EB10719F}</a:tableStyleId>
                  </a:tblPr>
                  <a:tblGrid>
                    <a:gridCol w="585181"/>
                    <a:gridCol w="892742"/>
                    <a:gridCol w="669556"/>
                    <a:gridCol w="613760"/>
                    <a:gridCol w="613759"/>
                  </a:tblGrid>
                  <a:tr h="400685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S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 anchorCtr="1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 anchorCtr="1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 anchorCtr="1">
                        <a:blipFill>
                          <a:blip r:embed="rId2"/>
                        </a:blip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{1}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{1,3,4}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{5}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 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marL="0" indent="0" algn="ctr" eaLnBrk="1" hangingPunct="1">
                            <a:buNone/>
                          </a:pPr>
                          <a:r>
                            <a:rPr lang="en-US" altLang="zh-CN" sz="1800" b="1" dirty="0">
                              <a:ea typeface="Cambria Math" panose="02040503050406030204" pitchFamily="18" charset="0"/>
                            </a:rPr>
                            <a:t>{5}</a:t>
                          </a:r>
                          <a:endParaRPr lang="en-US" altLang="zh-CN" sz="1800" b="1" dirty="0"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eaLnBrk="1" hangingPunct="1">
                            <a:buNone/>
                          </a:pPr>
                          <a:r>
                            <a:rPr lang="en-US" altLang="zh-CN" sz="1800" b="1" dirty="0">
                              <a:ea typeface="Cambria Math" panose="02040503050406030204" pitchFamily="18" charset="0"/>
                            </a:rPr>
                            <a:t>{3,4,5}</a:t>
                          </a:r>
                          <a:endParaRPr lang="en-US" altLang="zh-CN" sz="1800" b="1" dirty="0"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{5}</a:t>
                          </a:r>
                          <a:endParaRPr lang="zh-CN" alt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800" b="1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 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{6}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alt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{6}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{6}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alt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{7}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{7}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{3,4,7}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1800" b="1" kern="100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{5}</a:t>
                          </a:r>
                          <a:endParaRPr lang="zh-CN" altLang="zh-CN" sz="1800" b="1" kern="100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18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endParaRPr lang="zh-CN" altLang="zh-CN" sz="1800" b="1" kern="100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18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74" name="文本框 73"/>
          <p:cNvSpPr txBox="1"/>
          <p:nvPr/>
        </p:nvSpPr>
        <p:spPr>
          <a:xfrm>
            <a:off x="6529939" y="1532618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1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8207560" y="1532618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2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6504085" y="2190974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3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8050487" y="2360774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4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6503554" y="3103584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5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8113103" y="3087767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6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9983338" y="3087767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7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9941589" y="1937640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8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/>
              </a:solid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/>
                  <a:t>为下面文法构造</a:t>
                </a:r>
                <a:r>
                  <a:rPr lang="en-US" altLang="zh-CN" sz="2400" dirty="0"/>
                  <a:t>D</a:t>
                </a:r>
                <a:r>
                  <a:rPr lang="en-US" altLang="zh-CN" sz="24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FA </a:t>
                </a:r>
                <a:r>
                  <a:rPr lang="zh-CN" altLang="en-US" sz="2400" dirty="0"/>
                  <a:t>：</a:t>
                </a:r>
                <a:endParaRPr lang="en-US" altLang="zh-CN" sz="24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</m:oMath>
                </a14:m>
                <a:endParaRPr lang="en-US" altLang="zh-CN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endParaRPr lang="en-US" altLang="zh-CN" sz="240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33" t="-284" r="-127" b="-272"/>
                </a:stretch>
              </a:blip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1"/>
          <p:cNvGrpSpPr/>
          <p:nvPr/>
        </p:nvGrpSpPr>
        <p:grpSpPr bwMode="auto">
          <a:xfrm>
            <a:off x="5807968" y="1412776"/>
            <a:ext cx="4320480" cy="2376264"/>
            <a:chOff x="1800" y="1440"/>
            <a:chExt cx="8100" cy="3432"/>
          </a:xfrm>
        </p:grpSpPr>
        <p:sp>
          <p:nvSpPr>
            <p:cNvPr id="6" name="Oval 30"/>
            <p:cNvSpPr>
              <a:spLocks noChangeArrowheads="1"/>
            </p:cNvSpPr>
            <p:nvPr/>
          </p:nvSpPr>
          <p:spPr bwMode="auto">
            <a:xfrm>
              <a:off x="2520" y="1596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E’ →·E</a:t>
              </a:r>
              <a:endParaRPr lang="en-US" altLang="zh-CN" sz="1200" b="1" dirty="0">
                <a:latin typeface="Arial" panose="020B0604020202020204" pitchFamily="34" charset="0"/>
              </a:endParaRPr>
            </a:p>
          </p:txBody>
        </p:sp>
        <p:sp>
          <p:nvSpPr>
            <p:cNvPr id="7" name="Line 29"/>
            <p:cNvSpPr>
              <a:spLocks noChangeShapeType="1"/>
            </p:cNvSpPr>
            <p:nvPr/>
          </p:nvSpPr>
          <p:spPr bwMode="auto">
            <a:xfrm>
              <a:off x="4320" y="1908"/>
              <a:ext cx="10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150000"/>
                </a:lnSpc>
              </a:pPr>
              <a:endParaRPr lang="zh-CN" altLang="en-US" sz="1200" b="1"/>
            </a:p>
          </p:txBody>
        </p:sp>
        <p:sp>
          <p:nvSpPr>
            <p:cNvPr id="8" name="Rectangle 28"/>
            <p:cNvSpPr>
              <a:spLocks noChangeArrowheads="1"/>
            </p:cNvSpPr>
            <p:nvPr/>
          </p:nvSpPr>
          <p:spPr bwMode="auto">
            <a:xfrm>
              <a:off x="4680" y="1440"/>
              <a:ext cx="180" cy="3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en-US" altLang="zh-CN" sz="1200" b="1" dirty="0"/>
            </a:p>
            <a:p>
              <a:pPr algn="ctr" eaLnBrk="0" hangingPunct="0">
                <a:lnSpc>
                  <a:spcPct val="150000"/>
                </a:lnSpc>
              </a:pPr>
              <a:endParaRPr lang="en-US" altLang="zh-CN" sz="1200" b="1" dirty="0">
                <a:latin typeface="Arial" panose="020B0604020202020204" pitchFamily="34" charset="0"/>
              </a:endParaRPr>
            </a:p>
          </p:txBody>
        </p:sp>
        <p:sp>
          <p:nvSpPr>
            <p:cNvPr id="9" name="Line 27"/>
            <p:cNvSpPr>
              <a:spLocks noChangeShapeType="1"/>
            </p:cNvSpPr>
            <p:nvPr/>
          </p:nvSpPr>
          <p:spPr bwMode="auto">
            <a:xfrm>
              <a:off x="1800" y="1908"/>
              <a:ext cx="7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150000"/>
                </a:lnSpc>
              </a:pPr>
              <a:endParaRPr lang="zh-CN" altLang="en-US" sz="1200" b="1"/>
            </a:p>
          </p:txBody>
        </p:sp>
        <p:sp>
          <p:nvSpPr>
            <p:cNvPr id="10" name="Oval 26"/>
            <p:cNvSpPr>
              <a:spLocks noChangeArrowheads="1"/>
            </p:cNvSpPr>
            <p:nvPr/>
          </p:nvSpPr>
          <p:spPr bwMode="auto">
            <a:xfrm>
              <a:off x="5400" y="1596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E’ →E·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11" name="Line 25"/>
            <p:cNvSpPr>
              <a:spLocks noChangeShapeType="1"/>
            </p:cNvSpPr>
            <p:nvPr/>
          </p:nvSpPr>
          <p:spPr bwMode="auto">
            <a:xfrm>
              <a:off x="3420" y="2220"/>
              <a:ext cx="0" cy="6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150000"/>
                </a:lnSpc>
              </a:pPr>
              <a:endParaRPr lang="zh-CN" altLang="en-US" sz="1200" b="1"/>
            </a:p>
          </p:txBody>
        </p:sp>
        <p:sp>
          <p:nvSpPr>
            <p:cNvPr id="12" name="Rectangle 24"/>
            <p:cNvSpPr>
              <a:spLocks noChangeArrowheads="1"/>
            </p:cNvSpPr>
            <p:nvPr/>
          </p:nvSpPr>
          <p:spPr bwMode="auto">
            <a:xfrm>
              <a:off x="3060" y="2376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" name="Oval 23"/>
            <p:cNvSpPr>
              <a:spLocks noChangeArrowheads="1"/>
            </p:cNvSpPr>
            <p:nvPr/>
          </p:nvSpPr>
          <p:spPr bwMode="auto">
            <a:xfrm>
              <a:off x="2520" y="2844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 →·</a:t>
              </a:r>
              <a:r>
                <a:rPr lang="en-US" altLang="zh-CN" sz="12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E+n</a:t>
              </a:r>
              <a:endParaRPr lang="en-US" altLang="zh-CN" sz="1200" b="1" dirty="0">
                <a:latin typeface="Arial" panose="020B0604020202020204" pitchFamily="34" charset="0"/>
              </a:endParaRPr>
            </a:p>
          </p:txBody>
        </p:sp>
        <p:sp>
          <p:nvSpPr>
            <p:cNvPr id="14" name="Oval 22"/>
            <p:cNvSpPr>
              <a:spLocks noChangeArrowheads="1"/>
            </p:cNvSpPr>
            <p:nvPr/>
          </p:nvSpPr>
          <p:spPr bwMode="auto">
            <a:xfrm>
              <a:off x="5400" y="2844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 →·n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15" name="Line 21"/>
            <p:cNvSpPr>
              <a:spLocks noChangeShapeType="1"/>
            </p:cNvSpPr>
            <p:nvPr/>
          </p:nvSpPr>
          <p:spPr bwMode="auto">
            <a:xfrm>
              <a:off x="3600" y="2220"/>
              <a:ext cx="1980" cy="7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150000"/>
                </a:lnSpc>
              </a:pPr>
              <a:endParaRPr lang="zh-CN" altLang="en-US" sz="1200" b="1"/>
            </a:p>
          </p:txBody>
        </p:sp>
        <p:sp>
          <p:nvSpPr>
            <p:cNvPr id="16" name="Rectangle 20"/>
            <p:cNvSpPr>
              <a:spLocks noChangeArrowheads="1"/>
            </p:cNvSpPr>
            <p:nvPr/>
          </p:nvSpPr>
          <p:spPr bwMode="auto">
            <a:xfrm>
              <a:off x="4860" y="2220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7" name="Oval 19"/>
            <p:cNvSpPr>
              <a:spLocks noChangeArrowheads="1"/>
            </p:cNvSpPr>
            <p:nvPr/>
          </p:nvSpPr>
          <p:spPr bwMode="auto">
            <a:xfrm>
              <a:off x="2520" y="4248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 → E·+n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18" name="Line 18"/>
            <p:cNvSpPr>
              <a:spLocks noChangeShapeType="1"/>
            </p:cNvSpPr>
            <p:nvPr/>
          </p:nvSpPr>
          <p:spPr bwMode="auto">
            <a:xfrm>
              <a:off x="3420" y="3468"/>
              <a:ext cx="0" cy="7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150000"/>
                </a:lnSpc>
              </a:pPr>
              <a:endParaRPr lang="zh-CN" altLang="en-US" sz="1200" b="1"/>
            </a:p>
          </p:txBody>
        </p:sp>
        <p:sp>
          <p:nvSpPr>
            <p:cNvPr id="19" name="Rectangle 17"/>
            <p:cNvSpPr>
              <a:spLocks noChangeArrowheads="1"/>
            </p:cNvSpPr>
            <p:nvPr/>
          </p:nvSpPr>
          <p:spPr bwMode="auto">
            <a:xfrm>
              <a:off x="3600" y="3780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20" name="Line 16"/>
            <p:cNvSpPr>
              <a:spLocks noChangeShapeType="1"/>
            </p:cNvSpPr>
            <p:nvPr/>
          </p:nvSpPr>
          <p:spPr bwMode="auto">
            <a:xfrm flipV="1">
              <a:off x="4320" y="4560"/>
              <a:ext cx="10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150000"/>
                </a:lnSpc>
              </a:pPr>
              <a:endParaRPr lang="zh-CN" altLang="en-US" sz="1200" b="1"/>
            </a:p>
          </p:txBody>
        </p:sp>
        <p:sp>
          <p:nvSpPr>
            <p:cNvPr id="21" name="Rectangle 15"/>
            <p:cNvSpPr>
              <a:spLocks noChangeArrowheads="1"/>
            </p:cNvSpPr>
            <p:nvPr/>
          </p:nvSpPr>
          <p:spPr bwMode="auto">
            <a:xfrm>
              <a:off x="4680" y="4092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22" name="Line 14"/>
            <p:cNvSpPr>
              <a:spLocks noChangeShapeType="1"/>
            </p:cNvSpPr>
            <p:nvPr/>
          </p:nvSpPr>
          <p:spPr bwMode="auto">
            <a:xfrm flipV="1">
              <a:off x="7200" y="4560"/>
              <a:ext cx="9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150000"/>
                </a:lnSpc>
              </a:pPr>
              <a:endParaRPr lang="zh-CN" altLang="en-US" sz="1200" b="1"/>
            </a:p>
          </p:txBody>
        </p:sp>
        <p:sp>
          <p:nvSpPr>
            <p:cNvPr id="23" name="Rectangle 13"/>
            <p:cNvSpPr>
              <a:spLocks noChangeArrowheads="1"/>
            </p:cNvSpPr>
            <p:nvPr/>
          </p:nvSpPr>
          <p:spPr bwMode="auto">
            <a:xfrm>
              <a:off x="7560" y="3936"/>
              <a:ext cx="180" cy="3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endParaRPr lang="en-US" altLang="zh-CN" sz="1200" b="1"/>
            </a:p>
            <a:p>
              <a:pPr algn="ctr" eaLnBrk="0" hangingPunct="0">
                <a:lnSpc>
                  <a:spcPct val="150000"/>
                </a:lnSpc>
              </a:pPr>
              <a:endParaRPr lang="en-US" altLang="zh-CN" sz="1200" b="1">
                <a:latin typeface="Arial" panose="020B0604020202020204" pitchFamily="34" charset="0"/>
              </a:endParaRPr>
            </a:p>
          </p:txBody>
        </p:sp>
        <p:grpSp>
          <p:nvGrpSpPr>
            <p:cNvPr id="24" name="Group 10"/>
            <p:cNvGrpSpPr/>
            <p:nvPr/>
          </p:nvGrpSpPr>
          <p:grpSpPr bwMode="auto">
            <a:xfrm rot="-975721">
              <a:off x="2534" y="3197"/>
              <a:ext cx="545" cy="550"/>
              <a:chOff x="1909" y="3378"/>
              <a:chExt cx="6833" cy="2818"/>
            </a:xfrm>
          </p:grpSpPr>
          <p:sp>
            <p:nvSpPr>
              <p:cNvPr id="33" name="Arc 12"/>
              <p:cNvSpPr/>
              <p:nvPr/>
            </p:nvSpPr>
            <p:spPr bwMode="auto">
              <a:xfrm rot="5090164">
                <a:off x="3965" y="1419"/>
                <a:ext cx="2721" cy="6833"/>
              </a:xfrm>
              <a:custGeom>
                <a:avLst/>
                <a:gdLst>
                  <a:gd name="G0" fmla="+- 14321 0 0"/>
                  <a:gd name="G1" fmla="+- 17995 0 0"/>
                  <a:gd name="G2" fmla="+- 21600 0 0"/>
                  <a:gd name="T0" fmla="*/ 26268 w 35921"/>
                  <a:gd name="T1" fmla="*/ 0 h 39595"/>
                  <a:gd name="T2" fmla="*/ 0 w 35921"/>
                  <a:gd name="T3" fmla="*/ 34165 h 39595"/>
                  <a:gd name="T4" fmla="*/ 14321 w 35921"/>
                  <a:gd name="T5" fmla="*/ 17995 h 39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5921" h="39595" fill="none" extrusionOk="0">
                    <a:moveTo>
                      <a:pt x="26268" y="-1"/>
                    </a:moveTo>
                    <a:cubicBezTo>
                      <a:pt x="32297" y="4002"/>
                      <a:pt x="35921" y="10758"/>
                      <a:pt x="35921" y="17995"/>
                    </a:cubicBezTo>
                    <a:cubicBezTo>
                      <a:pt x="35921" y="29924"/>
                      <a:pt x="26250" y="39595"/>
                      <a:pt x="14321" y="39595"/>
                    </a:cubicBezTo>
                    <a:cubicBezTo>
                      <a:pt x="9044" y="39595"/>
                      <a:pt x="3950" y="37663"/>
                      <a:pt x="-1" y="34165"/>
                    </a:cubicBezTo>
                  </a:path>
                  <a:path w="35921" h="39595" stroke="0" extrusionOk="0">
                    <a:moveTo>
                      <a:pt x="26268" y="-1"/>
                    </a:moveTo>
                    <a:cubicBezTo>
                      <a:pt x="32297" y="4002"/>
                      <a:pt x="35921" y="10758"/>
                      <a:pt x="35921" y="17995"/>
                    </a:cubicBezTo>
                    <a:cubicBezTo>
                      <a:pt x="35921" y="29924"/>
                      <a:pt x="26250" y="39595"/>
                      <a:pt x="14321" y="39595"/>
                    </a:cubicBezTo>
                    <a:cubicBezTo>
                      <a:pt x="9044" y="39595"/>
                      <a:pt x="3950" y="37663"/>
                      <a:pt x="-1" y="34165"/>
                    </a:cubicBezTo>
                    <a:lnTo>
                      <a:pt x="14321" y="17995"/>
                    </a:ln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>
                  <a:lnSpc>
                    <a:spcPct val="150000"/>
                  </a:lnSpc>
                </a:pPr>
                <a:endParaRPr lang="zh-CN" altLang="en-US" sz="1200" b="1"/>
              </a:p>
            </p:txBody>
          </p:sp>
          <p:sp>
            <p:nvSpPr>
              <p:cNvPr id="34" name="Line 11"/>
              <p:cNvSpPr>
                <a:spLocks noChangeShapeType="1"/>
              </p:cNvSpPr>
              <p:nvPr/>
            </p:nvSpPr>
            <p:spPr bwMode="auto">
              <a:xfrm flipV="1">
                <a:off x="2583" y="3378"/>
                <a:ext cx="180" cy="15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>
                  <a:lnSpc>
                    <a:spcPct val="150000"/>
                  </a:lnSpc>
                </a:pPr>
                <a:endParaRPr lang="zh-CN" altLang="en-US" sz="1200" b="1"/>
              </a:p>
            </p:txBody>
          </p:sp>
        </p:grpSp>
        <p:sp>
          <p:nvSpPr>
            <p:cNvPr id="25" name="Line 9"/>
            <p:cNvSpPr>
              <a:spLocks noChangeShapeType="1"/>
            </p:cNvSpPr>
            <p:nvPr/>
          </p:nvSpPr>
          <p:spPr bwMode="auto">
            <a:xfrm>
              <a:off x="4320" y="3156"/>
              <a:ext cx="10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150000"/>
                </a:lnSpc>
              </a:pPr>
              <a:endParaRPr lang="zh-CN" altLang="en-US" sz="1200" b="1"/>
            </a:p>
          </p:txBody>
        </p:sp>
        <p:sp>
          <p:nvSpPr>
            <p:cNvPr id="26" name="Rectangle 8"/>
            <p:cNvSpPr>
              <a:spLocks noChangeArrowheads="1"/>
            </p:cNvSpPr>
            <p:nvPr/>
          </p:nvSpPr>
          <p:spPr bwMode="auto">
            <a:xfrm>
              <a:off x="4320" y="2688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7" name="Line 7"/>
            <p:cNvSpPr>
              <a:spLocks noChangeShapeType="1"/>
            </p:cNvSpPr>
            <p:nvPr/>
          </p:nvSpPr>
          <p:spPr bwMode="auto">
            <a:xfrm>
              <a:off x="7200" y="3156"/>
              <a:ext cx="9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150000"/>
                </a:lnSpc>
              </a:pPr>
              <a:endParaRPr lang="zh-CN" altLang="en-US" sz="1200" b="1"/>
            </a:p>
          </p:txBody>
        </p:sp>
        <p:sp>
          <p:nvSpPr>
            <p:cNvPr id="28" name="Rectangle 6"/>
            <p:cNvSpPr>
              <a:spLocks noChangeArrowheads="1"/>
            </p:cNvSpPr>
            <p:nvPr/>
          </p:nvSpPr>
          <p:spPr bwMode="auto">
            <a:xfrm>
              <a:off x="7380" y="2688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29" name="Oval 5"/>
            <p:cNvSpPr>
              <a:spLocks noChangeArrowheads="1"/>
            </p:cNvSpPr>
            <p:nvPr/>
          </p:nvSpPr>
          <p:spPr bwMode="auto">
            <a:xfrm>
              <a:off x="8100" y="2844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 →n·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30" name="Oval 4"/>
            <p:cNvSpPr>
              <a:spLocks noChangeArrowheads="1"/>
            </p:cNvSpPr>
            <p:nvPr/>
          </p:nvSpPr>
          <p:spPr bwMode="auto">
            <a:xfrm>
              <a:off x="5400" y="4248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 → E+·n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31" name="Oval 3"/>
            <p:cNvSpPr>
              <a:spLocks noChangeArrowheads="1"/>
            </p:cNvSpPr>
            <p:nvPr/>
          </p:nvSpPr>
          <p:spPr bwMode="auto">
            <a:xfrm>
              <a:off x="8100" y="4248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 → E+n·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32" name="Rectangle 2"/>
            <p:cNvSpPr>
              <a:spLocks noChangeArrowheads="1"/>
            </p:cNvSpPr>
            <p:nvPr/>
          </p:nvSpPr>
          <p:spPr bwMode="auto">
            <a:xfrm>
              <a:off x="2160" y="3624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4" name="Rectangle 26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6876088" y="1601594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1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428218" y="1591748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2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918429" y="2469307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3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388254" y="2450950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4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815488" y="2474009"/>
            <a:ext cx="333425" cy="285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5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6918429" y="3441081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6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8469378" y="3441081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7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9902214" y="3441080"/>
            <a:ext cx="342783" cy="279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8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8" name="内容占位符 3"/>
              <p:cNvGraphicFramePr/>
              <p:nvPr/>
            </p:nvGraphicFramePr>
            <p:xfrm>
              <a:off x="1415480" y="3718080"/>
              <a:ext cx="3757303" cy="2165674"/>
            </p:xfrm>
            <a:graphic>
              <a:graphicData uri="http://schemas.openxmlformats.org/drawingml/2006/table">
                <a:tbl>
                  <a:tblPr>
                    <a:tableStyleId>{ED083AE6-46FA-4A59-8FB0-9F97EB10719F}</a:tableStyleId>
                  </a:tblPr>
                  <a:tblGrid>
                    <a:gridCol w="651467"/>
                    <a:gridCol w="993868"/>
                    <a:gridCol w="745401"/>
                    <a:gridCol w="683284"/>
                    <a:gridCol w="683283"/>
                  </a:tblGrid>
                  <a:tr h="400419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S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𝒏</m:t>
                                    </m:r>
                                  </m:sub>
                                  <m:sup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+</m:t>
                                    </m:r>
                                  </m:sub>
                                  <m:sup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𝑬</m:t>
                                    </m:r>
                                  </m:sub>
                                  <m:sup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{1}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{1,3,4}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{5}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 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{2,6}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marL="0" indent="0" algn="ctr" eaLnBrk="1" hangingPunct="1">
                            <a:buNone/>
                          </a:pPr>
                          <a:r>
                            <a:rPr lang="en-US" altLang="zh-CN" sz="2000" b="1" dirty="0">
                              <a:ea typeface="Cambria Math" panose="02040503050406030204" pitchFamily="18" charset="0"/>
                            </a:rPr>
                            <a:t>{5}</a:t>
                          </a:r>
                          <a:endParaRPr lang="en-US" altLang="zh-CN" sz="2000" b="1" dirty="0"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eaLnBrk="1" hangingPunct="1">
                            <a:buNone/>
                          </a:pPr>
                          <a:r>
                            <a:rPr lang="en-US" altLang="zh-CN" sz="2000" b="1" dirty="0">
                              <a:ea typeface="Cambria Math" panose="02040503050406030204" pitchFamily="18" charset="0"/>
                            </a:rPr>
                            <a:t>{5}</a:t>
                          </a:r>
                          <a:endParaRPr lang="en-US" altLang="zh-CN" sz="2000" b="1" dirty="0"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endParaRPr lang="zh-CN" alt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{2,6}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{2,6}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alt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{7}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{7}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{7}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alt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endParaRPr lang="zh-CN" alt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8" name="内容占位符 3"/>
              <p:cNvGraphicFramePr/>
              <p:nvPr/>
            </p:nvGraphicFramePr>
            <p:xfrm>
              <a:off x="1415480" y="3718080"/>
              <a:ext cx="3757303" cy="2165674"/>
            </p:xfrm>
            <a:graphic>
              <a:graphicData uri="http://schemas.openxmlformats.org/drawingml/2006/table">
                <a:tbl>
                  <a:tblPr>
                    <a:tableStyleId>{ED083AE6-46FA-4A59-8FB0-9F97EB10719F}</a:tableStyleId>
                  </a:tblPr>
                  <a:tblGrid>
                    <a:gridCol w="651467"/>
                    <a:gridCol w="993868"/>
                    <a:gridCol w="745401"/>
                    <a:gridCol w="683284"/>
                    <a:gridCol w="683283"/>
                  </a:tblGrid>
                  <a:tr h="400685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S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 anchorCtr="1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 anchorCtr="1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 anchorCtr="1">
                        <a:blipFill>
                          <a:blip r:embed="rId2"/>
                        </a:blip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{1}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{1,3,4}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{5}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 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{2,6}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marL="0" indent="0" algn="ctr" eaLnBrk="1" hangingPunct="1">
                            <a:buNone/>
                          </a:pPr>
                          <a:r>
                            <a:rPr lang="en-US" altLang="zh-CN" sz="2000" b="1" dirty="0">
                              <a:ea typeface="Cambria Math" panose="02040503050406030204" pitchFamily="18" charset="0"/>
                            </a:rPr>
                            <a:t>{5}</a:t>
                          </a:r>
                          <a:endParaRPr lang="en-US" altLang="zh-CN" sz="2000" b="1" dirty="0"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eaLnBrk="1" hangingPunct="1">
                            <a:buNone/>
                          </a:pPr>
                          <a:r>
                            <a:rPr lang="en-US" altLang="zh-CN" sz="2000" b="1" dirty="0">
                              <a:ea typeface="Cambria Math" panose="02040503050406030204" pitchFamily="18" charset="0"/>
                            </a:rPr>
                            <a:t>{5}</a:t>
                          </a:r>
                          <a:endParaRPr lang="en-US" altLang="zh-CN" sz="2000" b="1" dirty="0"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endParaRPr lang="zh-CN" alt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{2,6}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{2,6}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alt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{7}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{7}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{7}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alt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endParaRPr lang="zh-CN" alt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69" name="矩形: 圆角 68"/>
          <p:cNvSpPr/>
          <p:nvPr/>
        </p:nvSpPr>
        <p:spPr bwMode="auto">
          <a:xfrm>
            <a:off x="1426384" y="4149080"/>
            <a:ext cx="614028" cy="288032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70" name="矩形: 圆角 69"/>
          <p:cNvSpPr/>
          <p:nvPr/>
        </p:nvSpPr>
        <p:spPr bwMode="auto">
          <a:xfrm>
            <a:off x="2099077" y="4144618"/>
            <a:ext cx="937148" cy="288032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71" name="矩形: 圆角 70"/>
          <p:cNvSpPr/>
          <p:nvPr/>
        </p:nvSpPr>
        <p:spPr bwMode="auto">
          <a:xfrm>
            <a:off x="3079519" y="4148329"/>
            <a:ext cx="614028" cy="288032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72" name="矩形: 圆角 71"/>
          <p:cNvSpPr/>
          <p:nvPr/>
        </p:nvSpPr>
        <p:spPr bwMode="auto">
          <a:xfrm>
            <a:off x="4517738" y="4159565"/>
            <a:ext cx="614028" cy="288032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73" name="矩形: 圆角 72"/>
          <p:cNvSpPr/>
          <p:nvPr/>
        </p:nvSpPr>
        <p:spPr bwMode="auto">
          <a:xfrm>
            <a:off x="1426384" y="4505814"/>
            <a:ext cx="614028" cy="288032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74" name="矩形: 圆角 73"/>
          <p:cNvSpPr/>
          <p:nvPr/>
        </p:nvSpPr>
        <p:spPr bwMode="auto">
          <a:xfrm>
            <a:off x="2286022" y="4521325"/>
            <a:ext cx="614028" cy="288032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75" name="矩形: 圆角 74"/>
          <p:cNvSpPr/>
          <p:nvPr/>
        </p:nvSpPr>
        <p:spPr bwMode="auto">
          <a:xfrm>
            <a:off x="1415478" y="4867866"/>
            <a:ext cx="614028" cy="288032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76" name="矩形: 圆角 75"/>
          <p:cNvSpPr/>
          <p:nvPr/>
        </p:nvSpPr>
        <p:spPr bwMode="auto">
          <a:xfrm>
            <a:off x="2273327" y="4876192"/>
            <a:ext cx="614028" cy="288032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77" name="矩形: 圆角 76"/>
          <p:cNvSpPr/>
          <p:nvPr/>
        </p:nvSpPr>
        <p:spPr bwMode="auto">
          <a:xfrm>
            <a:off x="3819014" y="4867866"/>
            <a:ext cx="614028" cy="288032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78" name="矩形: 圆角 77"/>
          <p:cNvSpPr/>
          <p:nvPr/>
        </p:nvSpPr>
        <p:spPr bwMode="auto">
          <a:xfrm>
            <a:off x="1426953" y="5218999"/>
            <a:ext cx="614028" cy="288032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79" name="矩形: 圆角 78"/>
          <p:cNvSpPr/>
          <p:nvPr/>
        </p:nvSpPr>
        <p:spPr bwMode="auto">
          <a:xfrm>
            <a:off x="2211544" y="5231059"/>
            <a:ext cx="614028" cy="288032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80" name="矩形: 圆角 79"/>
          <p:cNvSpPr/>
          <p:nvPr/>
        </p:nvSpPr>
        <p:spPr bwMode="auto">
          <a:xfrm>
            <a:off x="3125699" y="5231059"/>
            <a:ext cx="614028" cy="288032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81" name="矩形: 圆角 80"/>
          <p:cNvSpPr/>
          <p:nvPr/>
        </p:nvSpPr>
        <p:spPr bwMode="auto">
          <a:xfrm>
            <a:off x="1427619" y="5568067"/>
            <a:ext cx="614028" cy="288032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82" name="矩形: 圆角 81"/>
          <p:cNvSpPr/>
          <p:nvPr/>
        </p:nvSpPr>
        <p:spPr bwMode="auto">
          <a:xfrm>
            <a:off x="2260637" y="5568067"/>
            <a:ext cx="614028" cy="288032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/>
              </a:solid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/>
                  <a:t>为下面文法构造</a:t>
                </a:r>
                <a:r>
                  <a:rPr lang="en-US" altLang="zh-CN" sz="2400" dirty="0"/>
                  <a:t>D</a:t>
                </a:r>
                <a:r>
                  <a:rPr lang="en-US" altLang="zh-CN" sz="24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FA </a:t>
                </a:r>
                <a:r>
                  <a:rPr lang="zh-CN" altLang="en-US" sz="2400" dirty="0"/>
                  <a:t>：</a:t>
                </a:r>
                <a:endParaRPr lang="en-US" altLang="zh-CN" sz="24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</m:oMath>
                </a14:m>
                <a:endParaRPr lang="en-US" altLang="zh-CN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endParaRPr lang="en-US" altLang="zh-CN" sz="240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33" t="-284" r="-127" b="-272"/>
                </a:stretch>
              </a:blip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1"/>
          <p:cNvGrpSpPr/>
          <p:nvPr/>
        </p:nvGrpSpPr>
        <p:grpSpPr bwMode="auto">
          <a:xfrm>
            <a:off x="5807968" y="1412776"/>
            <a:ext cx="4320480" cy="2376264"/>
            <a:chOff x="1800" y="1440"/>
            <a:chExt cx="8100" cy="3432"/>
          </a:xfrm>
        </p:grpSpPr>
        <p:sp>
          <p:nvSpPr>
            <p:cNvPr id="6" name="Oval 30"/>
            <p:cNvSpPr>
              <a:spLocks noChangeArrowheads="1"/>
            </p:cNvSpPr>
            <p:nvPr/>
          </p:nvSpPr>
          <p:spPr bwMode="auto">
            <a:xfrm>
              <a:off x="2520" y="1596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E’ →·E</a:t>
              </a:r>
              <a:endParaRPr lang="en-US" altLang="zh-CN" sz="1200" b="1" dirty="0">
                <a:latin typeface="Arial" panose="020B0604020202020204" pitchFamily="34" charset="0"/>
              </a:endParaRPr>
            </a:p>
          </p:txBody>
        </p:sp>
        <p:sp>
          <p:nvSpPr>
            <p:cNvPr id="7" name="Line 29"/>
            <p:cNvSpPr>
              <a:spLocks noChangeShapeType="1"/>
            </p:cNvSpPr>
            <p:nvPr/>
          </p:nvSpPr>
          <p:spPr bwMode="auto">
            <a:xfrm>
              <a:off x="4320" y="1908"/>
              <a:ext cx="10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150000"/>
                </a:lnSpc>
              </a:pPr>
              <a:endParaRPr lang="zh-CN" altLang="en-US" sz="1200" b="1"/>
            </a:p>
          </p:txBody>
        </p:sp>
        <p:sp>
          <p:nvSpPr>
            <p:cNvPr id="8" name="Rectangle 28"/>
            <p:cNvSpPr>
              <a:spLocks noChangeArrowheads="1"/>
            </p:cNvSpPr>
            <p:nvPr/>
          </p:nvSpPr>
          <p:spPr bwMode="auto">
            <a:xfrm>
              <a:off x="4680" y="1440"/>
              <a:ext cx="180" cy="3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en-US" altLang="zh-CN" sz="1200" b="1" dirty="0"/>
            </a:p>
            <a:p>
              <a:pPr algn="ctr" eaLnBrk="0" hangingPunct="0">
                <a:lnSpc>
                  <a:spcPct val="150000"/>
                </a:lnSpc>
              </a:pPr>
              <a:endParaRPr lang="en-US" altLang="zh-CN" sz="1200" b="1" dirty="0">
                <a:latin typeface="Arial" panose="020B0604020202020204" pitchFamily="34" charset="0"/>
              </a:endParaRPr>
            </a:p>
          </p:txBody>
        </p:sp>
        <p:sp>
          <p:nvSpPr>
            <p:cNvPr id="9" name="Line 27"/>
            <p:cNvSpPr>
              <a:spLocks noChangeShapeType="1"/>
            </p:cNvSpPr>
            <p:nvPr/>
          </p:nvSpPr>
          <p:spPr bwMode="auto">
            <a:xfrm>
              <a:off x="1800" y="1908"/>
              <a:ext cx="7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150000"/>
                </a:lnSpc>
              </a:pPr>
              <a:endParaRPr lang="zh-CN" altLang="en-US" sz="1200" b="1"/>
            </a:p>
          </p:txBody>
        </p:sp>
        <p:sp>
          <p:nvSpPr>
            <p:cNvPr id="10" name="Oval 26"/>
            <p:cNvSpPr>
              <a:spLocks noChangeArrowheads="1"/>
            </p:cNvSpPr>
            <p:nvPr/>
          </p:nvSpPr>
          <p:spPr bwMode="auto">
            <a:xfrm>
              <a:off x="5400" y="1596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E’ →E·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11" name="Line 25"/>
            <p:cNvSpPr>
              <a:spLocks noChangeShapeType="1"/>
            </p:cNvSpPr>
            <p:nvPr/>
          </p:nvSpPr>
          <p:spPr bwMode="auto">
            <a:xfrm>
              <a:off x="3420" y="2220"/>
              <a:ext cx="0" cy="6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150000"/>
                </a:lnSpc>
              </a:pPr>
              <a:endParaRPr lang="zh-CN" altLang="en-US" sz="1200" b="1"/>
            </a:p>
          </p:txBody>
        </p:sp>
        <p:sp>
          <p:nvSpPr>
            <p:cNvPr id="12" name="Rectangle 24"/>
            <p:cNvSpPr>
              <a:spLocks noChangeArrowheads="1"/>
            </p:cNvSpPr>
            <p:nvPr/>
          </p:nvSpPr>
          <p:spPr bwMode="auto">
            <a:xfrm>
              <a:off x="3060" y="2376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" name="Oval 23"/>
            <p:cNvSpPr>
              <a:spLocks noChangeArrowheads="1"/>
            </p:cNvSpPr>
            <p:nvPr/>
          </p:nvSpPr>
          <p:spPr bwMode="auto">
            <a:xfrm>
              <a:off x="2520" y="2844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 →·</a:t>
              </a:r>
              <a:r>
                <a:rPr lang="en-US" altLang="zh-CN" sz="12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E+n</a:t>
              </a:r>
              <a:endParaRPr lang="en-US" altLang="zh-CN" sz="1200" b="1" dirty="0">
                <a:latin typeface="Arial" panose="020B0604020202020204" pitchFamily="34" charset="0"/>
              </a:endParaRPr>
            </a:p>
          </p:txBody>
        </p:sp>
        <p:sp>
          <p:nvSpPr>
            <p:cNvPr id="14" name="Oval 22"/>
            <p:cNvSpPr>
              <a:spLocks noChangeArrowheads="1"/>
            </p:cNvSpPr>
            <p:nvPr/>
          </p:nvSpPr>
          <p:spPr bwMode="auto">
            <a:xfrm>
              <a:off x="5400" y="2844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 →·n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15" name="Line 21"/>
            <p:cNvSpPr>
              <a:spLocks noChangeShapeType="1"/>
            </p:cNvSpPr>
            <p:nvPr/>
          </p:nvSpPr>
          <p:spPr bwMode="auto">
            <a:xfrm>
              <a:off x="3600" y="2220"/>
              <a:ext cx="1980" cy="7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150000"/>
                </a:lnSpc>
              </a:pPr>
              <a:endParaRPr lang="zh-CN" altLang="en-US" sz="1200" b="1"/>
            </a:p>
          </p:txBody>
        </p:sp>
        <p:sp>
          <p:nvSpPr>
            <p:cNvPr id="16" name="Rectangle 20"/>
            <p:cNvSpPr>
              <a:spLocks noChangeArrowheads="1"/>
            </p:cNvSpPr>
            <p:nvPr/>
          </p:nvSpPr>
          <p:spPr bwMode="auto">
            <a:xfrm>
              <a:off x="4860" y="2220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7" name="Oval 19"/>
            <p:cNvSpPr>
              <a:spLocks noChangeArrowheads="1"/>
            </p:cNvSpPr>
            <p:nvPr/>
          </p:nvSpPr>
          <p:spPr bwMode="auto">
            <a:xfrm>
              <a:off x="2520" y="4248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 → E·+n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18" name="Line 18"/>
            <p:cNvSpPr>
              <a:spLocks noChangeShapeType="1"/>
            </p:cNvSpPr>
            <p:nvPr/>
          </p:nvSpPr>
          <p:spPr bwMode="auto">
            <a:xfrm>
              <a:off x="3420" y="3468"/>
              <a:ext cx="0" cy="7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150000"/>
                </a:lnSpc>
              </a:pPr>
              <a:endParaRPr lang="zh-CN" altLang="en-US" sz="1200" b="1"/>
            </a:p>
          </p:txBody>
        </p:sp>
        <p:sp>
          <p:nvSpPr>
            <p:cNvPr id="19" name="Rectangle 17"/>
            <p:cNvSpPr>
              <a:spLocks noChangeArrowheads="1"/>
            </p:cNvSpPr>
            <p:nvPr/>
          </p:nvSpPr>
          <p:spPr bwMode="auto">
            <a:xfrm>
              <a:off x="3600" y="3780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20" name="Line 16"/>
            <p:cNvSpPr>
              <a:spLocks noChangeShapeType="1"/>
            </p:cNvSpPr>
            <p:nvPr/>
          </p:nvSpPr>
          <p:spPr bwMode="auto">
            <a:xfrm flipV="1">
              <a:off x="4320" y="4560"/>
              <a:ext cx="10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150000"/>
                </a:lnSpc>
              </a:pPr>
              <a:endParaRPr lang="zh-CN" altLang="en-US" sz="1200" b="1"/>
            </a:p>
          </p:txBody>
        </p:sp>
        <p:sp>
          <p:nvSpPr>
            <p:cNvPr id="21" name="Rectangle 15"/>
            <p:cNvSpPr>
              <a:spLocks noChangeArrowheads="1"/>
            </p:cNvSpPr>
            <p:nvPr/>
          </p:nvSpPr>
          <p:spPr bwMode="auto">
            <a:xfrm>
              <a:off x="4680" y="4092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22" name="Line 14"/>
            <p:cNvSpPr>
              <a:spLocks noChangeShapeType="1"/>
            </p:cNvSpPr>
            <p:nvPr/>
          </p:nvSpPr>
          <p:spPr bwMode="auto">
            <a:xfrm flipV="1">
              <a:off x="7200" y="4560"/>
              <a:ext cx="9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150000"/>
                </a:lnSpc>
              </a:pPr>
              <a:endParaRPr lang="zh-CN" altLang="en-US" sz="1200" b="1"/>
            </a:p>
          </p:txBody>
        </p:sp>
        <p:sp>
          <p:nvSpPr>
            <p:cNvPr id="23" name="Rectangle 13"/>
            <p:cNvSpPr>
              <a:spLocks noChangeArrowheads="1"/>
            </p:cNvSpPr>
            <p:nvPr/>
          </p:nvSpPr>
          <p:spPr bwMode="auto">
            <a:xfrm>
              <a:off x="7560" y="3936"/>
              <a:ext cx="180" cy="3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endParaRPr lang="en-US" altLang="zh-CN" sz="1200" b="1"/>
            </a:p>
            <a:p>
              <a:pPr algn="ctr" eaLnBrk="0" hangingPunct="0">
                <a:lnSpc>
                  <a:spcPct val="150000"/>
                </a:lnSpc>
              </a:pPr>
              <a:endParaRPr lang="en-US" altLang="zh-CN" sz="1200" b="1">
                <a:latin typeface="Arial" panose="020B0604020202020204" pitchFamily="34" charset="0"/>
              </a:endParaRPr>
            </a:p>
          </p:txBody>
        </p:sp>
        <p:grpSp>
          <p:nvGrpSpPr>
            <p:cNvPr id="24" name="Group 10"/>
            <p:cNvGrpSpPr/>
            <p:nvPr/>
          </p:nvGrpSpPr>
          <p:grpSpPr bwMode="auto">
            <a:xfrm rot="-975721">
              <a:off x="2534" y="3197"/>
              <a:ext cx="545" cy="550"/>
              <a:chOff x="1909" y="3378"/>
              <a:chExt cx="6833" cy="2818"/>
            </a:xfrm>
          </p:grpSpPr>
          <p:sp>
            <p:nvSpPr>
              <p:cNvPr id="33" name="Arc 12"/>
              <p:cNvSpPr/>
              <p:nvPr/>
            </p:nvSpPr>
            <p:spPr bwMode="auto">
              <a:xfrm rot="5090164">
                <a:off x="3965" y="1419"/>
                <a:ext cx="2721" cy="6833"/>
              </a:xfrm>
              <a:custGeom>
                <a:avLst/>
                <a:gdLst>
                  <a:gd name="G0" fmla="+- 14321 0 0"/>
                  <a:gd name="G1" fmla="+- 17995 0 0"/>
                  <a:gd name="G2" fmla="+- 21600 0 0"/>
                  <a:gd name="T0" fmla="*/ 26268 w 35921"/>
                  <a:gd name="T1" fmla="*/ 0 h 39595"/>
                  <a:gd name="T2" fmla="*/ 0 w 35921"/>
                  <a:gd name="T3" fmla="*/ 34165 h 39595"/>
                  <a:gd name="T4" fmla="*/ 14321 w 35921"/>
                  <a:gd name="T5" fmla="*/ 17995 h 39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5921" h="39595" fill="none" extrusionOk="0">
                    <a:moveTo>
                      <a:pt x="26268" y="-1"/>
                    </a:moveTo>
                    <a:cubicBezTo>
                      <a:pt x="32297" y="4002"/>
                      <a:pt x="35921" y="10758"/>
                      <a:pt x="35921" y="17995"/>
                    </a:cubicBezTo>
                    <a:cubicBezTo>
                      <a:pt x="35921" y="29924"/>
                      <a:pt x="26250" y="39595"/>
                      <a:pt x="14321" y="39595"/>
                    </a:cubicBezTo>
                    <a:cubicBezTo>
                      <a:pt x="9044" y="39595"/>
                      <a:pt x="3950" y="37663"/>
                      <a:pt x="-1" y="34165"/>
                    </a:cubicBezTo>
                  </a:path>
                  <a:path w="35921" h="39595" stroke="0" extrusionOk="0">
                    <a:moveTo>
                      <a:pt x="26268" y="-1"/>
                    </a:moveTo>
                    <a:cubicBezTo>
                      <a:pt x="32297" y="4002"/>
                      <a:pt x="35921" y="10758"/>
                      <a:pt x="35921" y="17995"/>
                    </a:cubicBezTo>
                    <a:cubicBezTo>
                      <a:pt x="35921" y="29924"/>
                      <a:pt x="26250" y="39595"/>
                      <a:pt x="14321" y="39595"/>
                    </a:cubicBezTo>
                    <a:cubicBezTo>
                      <a:pt x="9044" y="39595"/>
                      <a:pt x="3950" y="37663"/>
                      <a:pt x="-1" y="34165"/>
                    </a:cubicBezTo>
                    <a:lnTo>
                      <a:pt x="14321" y="17995"/>
                    </a:ln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>
                  <a:lnSpc>
                    <a:spcPct val="150000"/>
                  </a:lnSpc>
                </a:pPr>
                <a:endParaRPr lang="zh-CN" altLang="en-US" sz="1200" b="1"/>
              </a:p>
            </p:txBody>
          </p:sp>
          <p:sp>
            <p:nvSpPr>
              <p:cNvPr id="34" name="Line 11"/>
              <p:cNvSpPr>
                <a:spLocks noChangeShapeType="1"/>
              </p:cNvSpPr>
              <p:nvPr/>
            </p:nvSpPr>
            <p:spPr bwMode="auto">
              <a:xfrm flipV="1">
                <a:off x="2583" y="3378"/>
                <a:ext cx="180" cy="15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>
                  <a:lnSpc>
                    <a:spcPct val="150000"/>
                  </a:lnSpc>
                </a:pPr>
                <a:endParaRPr lang="zh-CN" altLang="en-US" sz="1200" b="1"/>
              </a:p>
            </p:txBody>
          </p:sp>
        </p:grpSp>
        <p:sp>
          <p:nvSpPr>
            <p:cNvPr id="25" name="Line 9"/>
            <p:cNvSpPr>
              <a:spLocks noChangeShapeType="1"/>
            </p:cNvSpPr>
            <p:nvPr/>
          </p:nvSpPr>
          <p:spPr bwMode="auto">
            <a:xfrm>
              <a:off x="4320" y="3156"/>
              <a:ext cx="10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150000"/>
                </a:lnSpc>
              </a:pPr>
              <a:endParaRPr lang="zh-CN" altLang="en-US" sz="1200" b="1"/>
            </a:p>
          </p:txBody>
        </p:sp>
        <p:sp>
          <p:nvSpPr>
            <p:cNvPr id="26" name="Rectangle 8"/>
            <p:cNvSpPr>
              <a:spLocks noChangeArrowheads="1"/>
            </p:cNvSpPr>
            <p:nvPr/>
          </p:nvSpPr>
          <p:spPr bwMode="auto">
            <a:xfrm>
              <a:off x="4320" y="2688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7" name="Line 7"/>
            <p:cNvSpPr>
              <a:spLocks noChangeShapeType="1"/>
            </p:cNvSpPr>
            <p:nvPr/>
          </p:nvSpPr>
          <p:spPr bwMode="auto">
            <a:xfrm>
              <a:off x="7200" y="3156"/>
              <a:ext cx="9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150000"/>
                </a:lnSpc>
              </a:pPr>
              <a:endParaRPr lang="zh-CN" altLang="en-US" sz="1200" b="1"/>
            </a:p>
          </p:txBody>
        </p:sp>
        <p:sp>
          <p:nvSpPr>
            <p:cNvPr id="28" name="Rectangle 6"/>
            <p:cNvSpPr>
              <a:spLocks noChangeArrowheads="1"/>
            </p:cNvSpPr>
            <p:nvPr/>
          </p:nvSpPr>
          <p:spPr bwMode="auto">
            <a:xfrm>
              <a:off x="7380" y="2688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29" name="Oval 5"/>
            <p:cNvSpPr>
              <a:spLocks noChangeArrowheads="1"/>
            </p:cNvSpPr>
            <p:nvPr/>
          </p:nvSpPr>
          <p:spPr bwMode="auto">
            <a:xfrm>
              <a:off x="8100" y="2844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 →n·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30" name="Oval 4"/>
            <p:cNvSpPr>
              <a:spLocks noChangeArrowheads="1"/>
            </p:cNvSpPr>
            <p:nvPr/>
          </p:nvSpPr>
          <p:spPr bwMode="auto">
            <a:xfrm>
              <a:off x="5400" y="4248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 → E+·n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31" name="Oval 3"/>
            <p:cNvSpPr>
              <a:spLocks noChangeArrowheads="1"/>
            </p:cNvSpPr>
            <p:nvPr/>
          </p:nvSpPr>
          <p:spPr bwMode="auto">
            <a:xfrm>
              <a:off x="8100" y="4248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 → E+n·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32" name="Rectangle 2"/>
            <p:cNvSpPr>
              <a:spLocks noChangeArrowheads="1"/>
            </p:cNvSpPr>
            <p:nvPr/>
          </p:nvSpPr>
          <p:spPr bwMode="auto">
            <a:xfrm>
              <a:off x="2160" y="3624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4" name="Rectangle 26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6" name="AutoShape 25"/>
          <p:cNvSpPr>
            <a:spLocks noChangeArrowheads="1"/>
          </p:cNvSpPr>
          <p:nvPr/>
        </p:nvSpPr>
        <p:spPr bwMode="auto">
          <a:xfrm>
            <a:off x="6202447" y="4263582"/>
            <a:ext cx="1084816" cy="89126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 b="1"/>
          </a:p>
        </p:txBody>
      </p:sp>
      <p:sp>
        <p:nvSpPr>
          <p:cNvPr id="37" name="Rectangle 24"/>
          <p:cNvSpPr>
            <a:spLocks noChangeArrowheads="1"/>
          </p:cNvSpPr>
          <p:nvPr/>
        </p:nvSpPr>
        <p:spPr bwMode="auto">
          <a:xfrm>
            <a:off x="6301066" y="4362613"/>
            <a:ext cx="690338" cy="594179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pt-BR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E’ →·E</a:t>
            </a:r>
            <a:endParaRPr lang="pt-BR" altLang="zh-CN" sz="1200" b="1" dirty="0"/>
          </a:p>
          <a:p>
            <a:pPr eaLnBrk="0" hangingPunct="0"/>
            <a:r>
              <a:rPr lang="pt-BR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→·E+n</a:t>
            </a:r>
            <a:endParaRPr lang="pt-BR" altLang="zh-CN" sz="1200" b="1" dirty="0"/>
          </a:p>
          <a:p>
            <a:pPr eaLnBrk="0" hangingPunct="0"/>
            <a:r>
              <a:rPr lang="pt-BR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→·n</a:t>
            </a:r>
            <a:endParaRPr lang="pt-BR" altLang="zh-CN" sz="1200" b="1" dirty="0"/>
          </a:p>
          <a:p>
            <a:pPr eaLnBrk="0" hangingPunct="0"/>
            <a:endParaRPr lang="pt-BR" altLang="zh-CN" sz="1200" b="1" dirty="0">
              <a:latin typeface="Arial" panose="020B0604020202020204" pitchFamily="34" charset="0"/>
            </a:endParaRPr>
          </a:p>
        </p:txBody>
      </p:sp>
      <p:sp>
        <p:nvSpPr>
          <p:cNvPr id="38" name="Oval 23"/>
          <p:cNvSpPr>
            <a:spLocks noChangeArrowheads="1"/>
          </p:cNvSpPr>
          <p:nvPr/>
        </p:nvSpPr>
        <p:spPr bwMode="auto">
          <a:xfrm>
            <a:off x="6991405" y="4758732"/>
            <a:ext cx="197239" cy="297089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1200" b="1">
              <a:latin typeface="Arial" panose="020B0604020202020204" pitchFamily="34" charset="0"/>
            </a:endParaRPr>
          </a:p>
        </p:txBody>
      </p:sp>
      <p:sp>
        <p:nvSpPr>
          <p:cNvPr id="39" name="Line 22"/>
          <p:cNvSpPr>
            <a:spLocks noChangeShapeType="1"/>
          </p:cNvSpPr>
          <p:nvPr/>
        </p:nvSpPr>
        <p:spPr bwMode="auto">
          <a:xfrm>
            <a:off x="5807969" y="4659701"/>
            <a:ext cx="39447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 b="1"/>
          </a:p>
        </p:txBody>
      </p:sp>
      <p:sp>
        <p:nvSpPr>
          <p:cNvPr id="60" name="文本框 59"/>
          <p:cNvSpPr txBox="1"/>
          <p:nvPr/>
        </p:nvSpPr>
        <p:spPr>
          <a:xfrm>
            <a:off x="6876088" y="1601594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1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428218" y="1591748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2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918429" y="2469307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3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388254" y="2450950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4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815488" y="2474009"/>
            <a:ext cx="333425" cy="285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5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6918429" y="3441081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6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8469378" y="3441081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7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9902214" y="3441080"/>
            <a:ext cx="342783" cy="279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8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8" name="内容占位符 3"/>
              <p:cNvGraphicFramePr/>
              <p:nvPr/>
            </p:nvGraphicFramePr>
            <p:xfrm>
              <a:off x="1139635" y="3675895"/>
              <a:ext cx="3757303" cy="2165674"/>
            </p:xfrm>
            <a:graphic>
              <a:graphicData uri="http://schemas.openxmlformats.org/drawingml/2006/table">
                <a:tbl>
                  <a:tblPr>
                    <a:tableStyleId>{ED083AE6-46FA-4A59-8FB0-9F97EB10719F}</a:tableStyleId>
                  </a:tblPr>
                  <a:tblGrid>
                    <a:gridCol w="651467"/>
                    <a:gridCol w="993868"/>
                    <a:gridCol w="745401"/>
                    <a:gridCol w="683284"/>
                    <a:gridCol w="683283"/>
                  </a:tblGrid>
                  <a:tr h="400419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S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𝒏</m:t>
                                    </m:r>
                                  </m:sub>
                                  <m:sup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+</m:t>
                                    </m:r>
                                  </m:sub>
                                  <m:sup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𝑬</m:t>
                                    </m:r>
                                  </m:sub>
                                  <m:sup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{1}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{1,3,4}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{5}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 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{2,6}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marL="0" indent="0" algn="ctr" eaLnBrk="1" hangingPunct="1">
                            <a:buNone/>
                          </a:pPr>
                          <a:r>
                            <a:rPr lang="en-US" altLang="zh-CN" sz="2000" b="1" dirty="0">
                              <a:ea typeface="Cambria Math" panose="02040503050406030204" pitchFamily="18" charset="0"/>
                            </a:rPr>
                            <a:t>{5}</a:t>
                          </a:r>
                          <a:endParaRPr lang="en-US" altLang="zh-CN" sz="2000" b="1" dirty="0"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eaLnBrk="1" hangingPunct="1">
                            <a:buNone/>
                          </a:pPr>
                          <a:r>
                            <a:rPr lang="en-US" altLang="zh-CN" sz="2000" b="1" dirty="0">
                              <a:ea typeface="Cambria Math" panose="02040503050406030204" pitchFamily="18" charset="0"/>
                            </a:rPr>
                            <a:t>{5}</a:t>
                          </a:r>
                          <a:endParaRPr lang="en-US" altLang="zh-CN" sz="2000" b="1" dirty="0"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endParaRPr lang="zh-CN" alt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{2,6}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{2,6}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alt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{7}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{7}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{7}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alt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endParaRPr lang="zh-CN" alt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8" name="内容占位符 3"/>
              <p:cNvGraphicFramePr/>
              <p:nvPr/>
            </p:nvGraphicFramePr>
            <p:xfrm>
              <a:off x="1139635" y="3675895"/>
              <a:ext cx="3757303" cy="2165674"/>
            </p:xfrm>
            <a:graphic>
              <a:graphicData uri="http://schemas.openxmlformats.org/drawingml/2006/table">
                <a:tbl>
                  <a:tblPr>
                    <a:tableStyleId>{ED083AE6-46FA-4A59-8FB0-9F97EB10719F}</a:tableStyleId>
                  </a:tblPr>
                  <a:tblGrid>
                    <a:gridCol w="651467"/>
                    <a:gridCol w="993868"/>
                    <a:gridCol w="745401"/>
                    <a:gridCol w="683284"/>
                    <a:gridCol w="683283"/>
                  </a:tblGrid>
                  <a:tr h="400685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S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 anchorCtr="1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 anchorCtr="1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 anchorCtr="1">
                        <a:blipFill>
                          <a:blip r:embed="rId2"/>
                        </a:blip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{1}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{1,3,4}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{5}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 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{2,6}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marL="0" indent="0" algn="ctr" eaLnBrk="1" hangingPunct="1">
                            <a:buNone/>
                          </a:pPr>
                          <a:r>
                            <a:rPr lang="en-US" altLang="zh-CN" sz="2000" b="1" dirty="0">
                              <a:ea typeface="Cambria Math" panose="02040503050406030204" pitchFamily="18" charset="0"/>
                            </a:rPr>
                            <a:t>{5}</a:t>
                          </a:r>
                          <a:endParaRPr lang="en-US" altLang="zh-CN" sz="2000" b="1" dirty="0"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eaLnBrk="1" hangingPunct="1">
                            <a:buNone/>
                          </a:pPr>
                          <a:r>
                            <a:rPr lang="en-US" altLang="zh-CN" sz="2000" b="1" dirty="0">
                              <a:ea typeface="Cambria Math" panose="02040503050406030204" pitchFamily="18" charset="0"/>
                            </a:rPr>
                            <a:t>{5}</a:t>
                          </a:r>
                          <a:endParaRPr lang="en-US" altLang="zh-CN" sz="2000" b="1" dirty="0"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endParaRPr lang="zh-CN" alt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{2,6}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{2,6}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alt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{7}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{7}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{7}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alt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endParaRPr lang="zh-CN" alt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/>
              </a:solid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/>
                  <a:t>为下面文法构造</a:t>
                </a:r>
                <a:r>
                  <a:rPr lang="en-US" altLang="zh-CN" sz="2400" dirty="0"/>
                  <a:t>D</a:t>
                </a:r>
                <a:r>
                  <a:rPr lang="en-US" altLang="zh-CN" sz="24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FA </a:t>
                </a:r>
                <a:r>
                  <a:rPr lang="zh-CN" altLang="en-US" sz="2400" dirty="0"/>
                  <a:t>：</a:t>
                </a:r>
                <a:endParaRPr lang="en-US" altLang="zh-CN" sz="24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</m:oMath>
                </a14:m>
                <a:endParaRPr lang="en-US" altLang="zh-CN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endParaRPr lang="en-US" altLang="zh-CN" sz="240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33" t="-284" r="-127" b="-272"/>
                </a:stretch>
              </a:blip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1"/>
          <p:cNvGrpSpPr/>
          <p:nvPr/>
        </p:nvGrpSpPr>
        <p:grpSpPr bwMode="auto">
          <a:xfrm>
            <a:off x="5807968" y="1412776"/>
            <a:ext cx="4320480" cy="2376264"/>
            <a:chOff x="1800" y="1440"/>
            <a:chExt cx="8100" cy="3432"/>
          </a:xfrm>
        </p:grpSpPr>
        <p:sp>
          <p:nvSpPr>
            <p:cNvPr id="6" name="Oval 30"/>
            <p:cNvSpPr>
              <a:spLocks noChangeArrowheads="1"/>
            </p:cNvSpPr>
            <p:nvPr/>
          </p:nvSpPr>
          <p:spPr bwMode="auto">
            <a:xfrm>
              <a:off x="2520" y="1596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E’ →·E</a:t>
              </a:r>
              <a:endParaRPr lang="en-US" altLang="zh-CN" sz="1200" b="1" dirty="0">
                <a:latin typeface="Arial" panose="020B0604020202020204" pitchFamily="34" charset="0"/>
              </a:endParaRPr>
            </a:p>
          </p:txBody>
        </p:sp>
        <p:sp>
          <p:nvSpPr>
            <p:cNvPr id="7" name="Line 29"/>
            <p:cNvSpPr>
              <a:spLocks noChangeShapeType="1"/>
            </p:cNvSpPr>
            <p:nvPr/>
          </p:nvSpPr>
          <p:spPr bwMode="auto">
            <a:xfrm>
              <a:off x="4320" y="1908"/>
              <a:ext cx="10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150000"/>
                </a:lnSpc>
              </a:pPr>
              <a:endParaRPr lang="zh-CN" altLang="en-US" sz="1200" b="1"/>
            </a:p>
          </p:txBody>
        </p:sp>
        <p:sp>
          <p:nvSpPr>
            <p:cNvPr id="8" name="Rectangle 28"/>
            <p:cNvSpPr>
              <a:spLocks noChangeArrowheads="1"/>
            </p:cNvSpPr>
            <p:nvPr/>
          </p:nvSpPr>
          <p:spPr bwMode="auto">
            <a:xfrm>
              <a:off x="4680" y="1440"/>
              <a:ext cx="180" cy="3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en-US" altLang="zh-CN" sz="1200" b="1" dirty="0"/>
            </a:p>
            <a:p>
              <a:pPr algn="ctr" eaLnBrk="0" hangingPunct="0">
                <a:lnSpc>
                  <a:spcPct val="150000"/>
                </a:lnSpc>
              </a:pPr>
              <a:endParaRPr lang="en-US" altLang="zh-CN" sz="1200" b="1" dirty="0">
                <a:latin typeface="Arial" panose="020B0604020202020204" pitchFamily="34" charset="0"/>
              </a:endParaRPr>
            </a:p>
          </p:txBody>
        </p:sp>
        <p:sp>
          <p:nvSpPr>
            <p:cNvPr id="9" name="Line 27"/>
            <p:cNvSpPr>
              <a:spLocks noChangeShapeType="1"/>
            </p:cNvSpPr>
            <p:nvPr/>
          </p:nvSpPr>
          <p:spPr bwMode="auto">
            <a:xfrm>
              <a:off x="1800" y="1908"/>
              <a:ext cx="7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150000"/>
                </a:lnSpc>
              </a:pPr>
              <a:endParaRPr lang="zh-CN" altLang="en-US" sz="1200" b="1"/>
            </a:p>
          </p:txBody>
        </p:sp>
        <p:sp>
          <p:nvSpPr>
            <p:cNvPr id="10" name="Oval 26"/>
            <p:cNvSpPr>
              <a:spLocks noChangeArrowheads="1"/>
            </p:cNvSpPr>
            <p:nvPr/>
          </p:nvSpPr>
          <p:spPr bwMode="auto">
            <a:xfrm>
              <a:off x="5400" y="1596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E’ →E·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11" name="Line 25"/>
            <p:cNvSpPr>
              <a:spLocks noChangeShapeType="1"/>
            </p:cNvSpPr>
            <p:nvPr/>
          </p:nvSpPr>
          <p:spPr bwMode="auto">
            <a:xfrm>
              <a:off x="3420" y="2220"/>
              <a:ext cx="0" cy="6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150000"/>
                </a:lnSpc>
              </a:pPr>
              <a:endParaRPr lang="zh-CN" altLang="en-US" sz="1200" b="1"/>
            </a:p>
          </p:txBody>
        </p:sp>
        <p:sp>
          <p:nvSpPr>
            <p:cNvPr id="12" name="Rectangle 24"/>
            <p:cNvSpPr>
              <a:spLocks noChangeArrowheads="1"/>
            </p:cNvSpPr>
            <p:nvPr/>
          </p:nvSpPr>
          <p:spPr bwMode="auto">
            <a:xfrm>
              <a:off x="3060" y="2376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" name="Oval 23"/>
            <p:cNvSpPr>
              <a:spLocks noChangeArrowheads="1"/>
            </p:cNvSpPr>
            <p:nvPr/>
          </p:nvSpPr>
          <p:spPr bwMode="auto">
            <a:xfrm>
              <a:off x="2520" y="2844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 →·</a:t>
              </a:r>
              <a:r>
                <a:rPr lang="en-US" altLang="zh-CN" sz="12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E+n</a:t>
              </a:r>
              <a:endParaRPr lang="en-US" altLang="zh-CN" sz="1200" b="1" dirty="0">
                <a:latin typeface="Arial" panose="020B0604020202020204" pitchFamily="34" charset="0"/>
              </a:endParaRPr>
            </a:p>
          </p:txBody>
        </p:sp>
        <p:sp>
          <p:nvSpPr>
            <p:cNvPr id="14" name="Oval 22"/>
            <p:cNvSpPr>
              <a:spLocks noChangeArrowheads="1"/>
            </p:cNvSpPr>
            <p:nvPr/>
          </p:nvSpPr>
          <p:spPr bwMode="auto">
            <a:xfrm>
              <a:off x="5400" y="2844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 →·n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15" name="Line 21"/>
            <p:cNvSpPr>
              <a:spLocks noChangeShapeType="1"/>
            </p:cNvSpPr>
            <p:nvPr/>
          </p:nvSpPr>
          <p:spPr bwMode="auto">
            <a:xfrm>
              <a:off x="3600" y="2220"/>
              <a:ext cx="1980" cy="7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150000"/>
                </a:lnSpc>
              </a:pPr>
              <a:endParaRPr lang="zh-CN" altLang="en-US" sz="1200" b="1"/>
            </a:p>
          </p:txBody>
        </p:sp>
        <p:sp>
          <p:nvSpPr>
            <p:cNvPr id="16" name="Rectangle 20"/>
            <p:cNvSpPr>
              <a:spLocks noChangeArrowheads="1"/>
            </p:cNvSpPr>
            <p:nvPr/>
          </p:nvSpPr>
          <p:spPr bwMode="auto">
            <a:xfrm>
              <a:off x="4860" y="2220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7" name="Oval 19"/>
            <p:cNvSpPr>
              <a:spLocks noChangeArrowheads="1"/>
            </p:cNvSpPr>
            <p:nvPr/>
          </p:nvSpPr>
          <p:spPr bwMode="auto">
            <a:xfrm>
              <a:off x="2520" y="4248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 → E·+n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18" name="Line 18"/>
            <p:cNvSpPr>
              <a:spLocks noChangeShapeType="1"/>
            </p:cNvSpPr>
            <p:nvPr/>
          </p:nvSpPr>
          <p:spPr bwMode="auto">
            <a:xfrm>
              <a:off x="3420" y="3468"/>
              <a:ext cx="0" cy="7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150000"/>
                </a:lnSpc>
              </a:pPr>
              <a:endParaRPr lang="zh-CN" altLang="en-US" sz="1200" b="1"/>
            </a:p>
          </p:txBody>
        </p:sp>
        <p:sp>
          <p:nvSpPr>
            <p:cNvPr id="19" name="Rectangle 17"/>
            <p:cNvSpPr>
              <a:spLocks noChangeArrowheads="1"/>
            </p:cNvSpPr>
            <p:nvPr/>
          </p:nvSpPr>
          <p:spPr bwMode="auto">
            <a:xfrm>
              <a:off x="3600" y="3780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20" name="Line 16"/>
            <p:cNvSpPr>
              <a:spLocks noChangeShapeType="1"/>
            </p:cNvSpPr>
            <p:nvPr/>
          </p:nvSpPr>
          <p:spPr bwMode="auto">
            <a:xfrm flipV="1">
              <a:off x="4320" y="4560"/>
              <a:ext cx="10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150000"/>
                </a:lnSpc>
              </a:pPr>
              <a:endParaRPr lang="zh-CN" altLang="en-US" sz="1200" b="1"/>
            </a:p>
          </p:txBody>
        </p:sp>
        <p:sp>
          <p:nvSpPr>
            <p:cNvPr id="21" name="Rectangle 15"/>
            <p:cNvSpPr>
              <a:spLocks noChangeArrowheads="1"/>
            </p:cNvSpPr>
            <p:nvPr/>
          </p:nvSpPr>
          <p:spPr bwMode="auto">
            <a:xfrm>
              <a:off x="4680" y="4092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22" name="Line 14"/>
            <p:cNvSpPr>
              <a:spLocks noChangeShapeType="1"/>
            </p:cNvSpPr>
            <p:nvPr/>
          </p:nvSpPr>
          <p:spPr bwMode="auto">
            <a:xfrm flipV="1">
              <a:off x="7200" y="4560"/>
              <a:ext cx="9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150000"/>
                </a:lnSpc>
              </a:pPr>
              <a:endParaRPr lang="zh-CN" altLang="en-US" sz="1200" b="1"/>
            </a:p>
          </p:txBody>
        </p:sp>
        <p:sp>
          <p:nvSpPr>
            <p:cNvPr id="23" name="Rectangle 13"/>
            <p:cNvSpPr>
              <a:spLocks noChangeArrowheads="1"/>
            </p:cNvSpPr>
            <p:nvPr/>
          </p:nvSpPr>
          <p:spPr bwMode="auto">
            <a:xfrm>
              <a:off x="7560" y="3936"/>
              <a:ext cx="180" cy="3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endParaRPr lang="en-US" altLang="zh-CN" sz="1200" b="1"/>
            </a:p>
            <a:p>
              <a:pPr algn="ctr" eaLnBrk="0" hangingPunct="0">
                <a:lnSpc>
                  <a:spcPct val="150000"/>
                </a:lnSpc>
              </a:pPr>
              <a:endParaRPr lang="en-US" altLang="zh-CN" sz="1200" b="1">
                <a:latin typeface="Arial" panose="020B0604020202020204" pitchFamily="34" charset="0"/>
              </a:endParaRPr>
            </a:p>
          </p:txBody>
        </p:sp>
        <p:grpSp>
          <p:nvGrpSpPr>
            <p:cNvPr id="24" name="Group 10"/>
            <p:cNvGrpSpPr/>
            <p:nvPr/>
          </p:nvGrpSpPr>
          <p:grpSpPr bwMode="auto">
            <a:xfrm rot="-975721">
              <a:off x="2534" y="3197"/>
              <a:ext cx="545" cy="550"/>
              <a:chOff x="1909" y="3378"/>
              <a:chExt cx="6833" cy="2818"/>
            </a:xfrm>
          </p:grpSpPr>
          <p:sp>
            <p:nvSpPr>
              <p:cNvPr id="33" name="Arc 12"/>
              <p:cNvSpPr/>
              <p:nvPr/>
            </p:nvSpPr>
            <p:spPr bwMode="auto">
              <a:xfrm rot="5090164">
                <a:off x="3965" y="1419"/>
                <a:ext cx="2721" cy="6833"/>
              </a:xfrm>
              <a:custGeom>
                <a:avLst/>
                <a:gdLst>
                  <a:gd name="G0" fmla="+- 14321 0 0"/>
                  <a:gd name="G1" fmla="+- 17995 0 0"/>
                  <a:gd name="G2" fmla="+- 21600 0 0"/>
                  <a:gd name="T0" fmla="*/ 26268 w 35921"/>
                  <a:gd name="T1" fmla="*/ 0 h 39595"/>
                  <a:gd name="T2" fmla="*/ 0 w 35921"/>
                  <a:gd name="T3" fmla="*/ 34165 h 39595"/>
                  <a:gd name="T4" fmla="*/ 14321 w 35921"/>
                  <a:gd name="T5" fmla="*/ 17995 h 39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5921" h="39595" fill="none" extrusionOk="0">
                    <a:moveTo>
                      <a:pt x="26268" y="-1"/>
                    </a:moveTo>
                    <a:cubicBezTo>
                      <a:pt x="32297" y="4002"/>
                      <a:pt x="35921" y="10758"/>
                      <a:pt x="35921" y="17995"/>
                    </a:cubicBezTo>
                    <a:cubicBezTo>
                      <a:pt x="35921" y="29924"/>
                      <a:pt x="26250" y="39595"/>
                      <a:pt x="14321" y="39595"/>
                    </a:cubicBezTo>
                    <a:cubicBezTo>
                      <a:pt x="9044" y="39595"/>
                      <a:pt x="3950" y="37663"/>
                      <a:pt x="-1" y="34165"/>
                    </a:cubicBezTo>
                  </a:path>
                  <a:path w="35921" h="39595" stroke="0" extrusionOk="0">
                    <a:moveTo>
                      <a:pt x="26268" y="-1"/>
                    </a:moveTo>
                    <a:cubicBezTo>
                      <a:pt x="32297" y="4002"/>
                      <a:pt x="35921" y="10758"/>
                      <a:pt x="35921" y="17995"/>
                    </a:cubicBezTo>
                    <a:cubicBezTo>
                      <a:pt x="35921" y="29924"/>
                      <a:pt x="26250" y="39595"/>
                      <a:pt x="14321" y="39595"/>
                    </a:cubicBezTo>
                    <a:cubicBezTo>
                      <a:pt x="9044" y="39595"/>
                      <a:pt x="3950" y="37663"/>
                      <a:pt x="-1" y="34165"/>
                    </a:cubicBezTo>
                    <a:lnTo>
                      <a:pt x="14321" y="17995"/>
                    </a:ln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>
                  <a:lnSpc>
                    <a:spcPct val="150000"/>
                  </a:lnSpc>
                </a:pPr>
                <a:endParaRPr lang="zh-CN" altLang="en-US" sz="1200" b="1"/>
              </a:p>
            </p:txBody>
          </p:sp>
          <p:sp>
            <p:nvSpPr>
              <p:cNvPr id="34" name="Line 11"/>
              <p:cNvSpPr>
                <a:spLocks noChangeShapeType="1"/>
              </p:cNvSpPr>
              <p:nvPr/>
            </p:nvSpPr>
            <p:spPr bwMode="auto">
              <a:xfrm flipV="1">
                <a:off x="2583" y="3378"/>
                <a:ext cx="180" cy="15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>
                  <a:lnSpc>
                    <a:spcPct val="150000"/>
                  </a:lnSpc>
                </a:pPr>
                <a:endParaRPr lang="zh-CN" altLang="en-US" sz="1200" b="1"/>
              </a:p>
            </p:txBody>
          </p:sp>
        </p:grpSp>
        <p:sp>
          <p:nvSpPr>
            <p:cNvPr id="25" name="Line 9"/>
            <p:cNvSpPr>
              <a:spLocks noChangeShapeType="1"/>
            </p:cNvSpPr>
            <p:nvPr/>
          </p:nvSpPr>
          <p:spPr bwMode="auto">
            <a:xfrm>
              <a:off x="4320" y="3156"/>
              <a:ext cx="10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150000"/>
                </a:lnSpc>
              </a:pPr>
              <a:endParaRPr lang="zh-CN" altLang="en-US" sz="1200" b="1"/>
            </a:p>
          </p:txBody>
        </p:sp>
        <p:sp>
          <p:nvSpPr>
            <p:cNvPr id="26" name="Rectangle 8"/>
            <p:cNvSpPr>
              <a:spLocks noChangeArrowheads="1"/>
            </p:cNvSpPr>
            <p:nvPr/>
          </p:nvSpPr>
          <p:spPr bwMode="auto">
            <a:xfrm>
              <a:off x="4320" y="2688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7" name="Line 7"/>
            <p:cNvSpPr>
              <a:spLocks noChangeShapeType="1"/>
            </p:cNvSpPr>
            <p:nvPr/>
          </p:nvSpPr>
          <p:spPr bwMode="auto">
            <a:xfrm>
              <a:off x="7200" y="3156"/>
              <a:ext cx="9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150000"/>
                </a:lnSpc>
              </a:pPr>
              <a:endParaRPr lang="zh-CN" altLang="en-US" sz="1200" b="1"/>
            </a:p>
          </p:txBody>
        </p:sp>
        <p:sp>
          <p:nvSpPr>
            <p:cNvPr id="28" name="Rectangle 6"/>
            <p:cNvSpPr>
              <a:spLocks noChangeArrowheads="1"/>
            </p:cNvSpPr>
            <p:nvPr/>
          </p:nvSpPr>
          <p:spPr bwMode="auto">
            <a:xfrm>
              <a:off x="7380" y="2688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29" name="Oval 5"/>
            <p:cNvSpPr>
              <a:spLocks noChangeArrowheads="1"/>
            </p:cNvSpPr>
            <p:nvPr/>
          </p:nvSpPr>
          <p:spPr bwMode="auto">
            <a:xfrm>
              <a:off x="8100" y="2844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 →n·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30" name="Oval 4"/>
            <p:cNvSpPr>
              <a:spLocks noChangeArrowheads="1"/>
            </p:cNvSpPr>
            <p:nvPr/>
          </p:nvSpPr>
          <p:spPr bwMode="auto">
            <a:xfrm>
              <a:off x="5400" y="4248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 → E+·n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31" name="Oval 3"/>
            <p:cNvSpPr>
              <a:spLocks noChangeArrowheads="1"/>
            </p:cNvSpPr>
            <p:nvPr/>
          </p:nvSpPr>
          <p:spPr bwMode="auto">
            <a:xfrm>
              <a:off x="8100" y="4248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 → E+n·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32" name="Rectangle 2"/>
            <p:cNvSpPr>
              <a:spLocks noChangeArrowheads="1"/>
            </p:cNvSpPr>
            <p:nvPr/>
          </p:nvSpPr>
          <p:spPr bwMode="auto">
            <a:xfrm>
              <a:off x="2160" y="3624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4" name="Rectangle 26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6" name="AutoShape 25"/>
          <p:cNvSpPr>
            <a:spLocks noChangeArrowheads="1"/>
          </p:cNvSpPr>
          <p:nvPr/>
        </p:nvSpPr>
        <p:spPr bwMode="auto">
          <a:xfrm>
            <a:off x="6202447" y="4263582"/>
            <a:ext cx="1084816" cy="89126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 b="1"/>
          </a:p>
        </p:txBody>
      </p:sp>
      <p:sp>
        <p:nvSpPr>
          <p:cNvPr id="37" name="Rectangle 24"/>
          <p:cNvSpPr>
            <a:spLocks noChangeArrowheads="1"/>
          </p:cNvSpPr>
          <p:nvPr/>
        </p:nvSpPr>
        <p:spPr bwMode="auto">
          <a:xfrm>
            <a:off x="6301066" y="4362613"/>
            <a:ext cx="690338" cy="594179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pt-BR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E’ →·E</a:t>
            </a:r>
            <a:endParaRPr lang="pt-BR" altLang="zh-CN" sz="1200" b="1" dirty="0"/>
          </a:p>
          <a:p>
            <a:pPr eaLnBrk="0" hangingPunct="0"/>
            <a:r>
              <a:rPr lang="pt-BR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→·E+n</a:t>
            </a:r>
            <a:endParaRPr lang="pt-BR" altLang="zh-CN" sz="1200" b="1" dirty="0"/>
          </a:p>
          <a:p>
            <a:pPr eaLnBrk="0" hangingPunct="0"/>
            <a:r>
              <a:rPr lang="pt-BR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→·n</a:t>
            </a:r>
            <a:endParaRPr lang="pt-BR" altLang="zh-CN" sz="1200" b="1" dirty="0"/>
          </a:p>
          <a:p>
            <a:pPr eaLnBrk="0" hangingPunct="0"/>
            <a:endParaRPr lang="pt-BR" altLang="zh-CN" sz="1200" b="1" dirty="0">
              <a:latin typeface="Arial" panose="020B0604020202020204" pitchFamily="34" charset="0"/>
            </a:endParaRPr>
          </a:p>
        </p:txBody>
      </p:sp>
      <p:sp>
        <p:nvSpPr>
          <p:cNvPr id="38" name="Oval 23"/>
          <p:cNvSpPr>
            <a:spLocks noChangeArrowheads="1"/>
          </p:cNvSpPr>
          <p:nvPr/>
        </p:nvSpPr>
        <p:spPr bwMode="auto">
          <a:xfrm>
            <a:off x="6991405" y="4758732"/>
            <a:ext cx="197239" cy="297089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1200" b="1">
              <a:latin typeface="Arial" panose="020B0604020202020204" pitchFamily="34" charset="0"/>
            </a:endParaRPr>
          </a:p>
        </p:txBody>
      </p:sp>
      <p:sp>
        <p:nvSpPr>
          <p:cNvPr id="39" name="Line 22"/>
          <p:cNvSpPr>
            <a:spLocks noChangeShapeType="1"/>
          </p:cNvSpPr>
          <p:nvPr/>
        </p:nvSpPr>
        <p:spPr bwMode="auto">
          <a:xfrm>
            <a:off x="5807969" y="4659701"/>
            <a:ext cx="39447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 b="1"/>
          </a:p>
        </p:txBody>
      </p:sp>
      <p:sp>
        <p:nvSpPr>
          <p:cNvPr id="40" name="Line 21"/>
          <p:cNvSpPr>
            <a:spLocks noChangeShapeType="1"/>
          </p:cNvSpPr>
          <p:nvPr/>
        </p:nvSpPr>
        <p:spPr bwMode="auto">
          <a:xfrm>
            <a:off x="7287263" y="4659701"/>
            <a:ext cx="59171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 b="1"/>
          </a:p>
        </p:txBody>
      </p:sp>
      <p:sp>
        <p:nvSpPr>
          <p:cNvPr id="41" name="Rectangle 20"/>
          <p:cNvSpPr>
            <a:spLocks noChangeArrowheads="1"/>
          </p:cNvSpPr>
          <p:nvPr/>
        </p:nvSpPr>
        <p:spPr bwMode="auto">
          <a:xfrm>
            <a:off x="7484502" y="4362612"/>
            <a:ext cx="98620" cy="199964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n-US" altLang="zh-CN" sz="1200" b="1"/>
          </a:p>
          <a:p>
            <a:pPr eaLnBrk="0" hangingPunct="0"/>
            <a:endParaRPr lang="en-US" altLang="zh-CN" sz="1200" b="1">
              <a:latin typeface="Arial" panose="020B0604020202020204" pitchFamily="34" charset="0"/>
            </a:endParaRPr>
          </a:p>
        </p:txBody>
      </p:sp>
      <p:sp>
        <p:nvSpPr>
          <p:cNvPr id="42" name="AutoShape 19"/>
          <p:cNvSpPr>
            <a:spLocks noChangeArrowheads="1"/>
          </p:cNvSpPr>
          <p:nvPr/>
        </p:nvSpPr>
        <p:spPr bwMode="auto">
          <a:xfrm>
            <a:off x="7878982" y="4263583"/>
            <a:ext cx="1101253" cy="594179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 b="1"/>
          </a:p>
        </p:txBody>
      </p:sp>
      <p:sp>
        <p:nvSpPr>
          <p:cNvPr id="43" name="Rectangle 18"/>
          <p:cNvSpPr>
            <a:spLocks noChangeArrowheads="1"/>
          </p:cNvSpPr>
          <p:nvPr/>
        </p:nvSpPr>
        <p:spPr bwMode="auto">
          <a:xfrm>
            <a:off x="7977600" y="4362613"/>
            <a:ext cx="690338" cy="396119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E’ →E·</a:t>
            </a:r>
            <a:endParaRPr lang="en-US" altLang="zh-CN" sz="1200" b="1" dirty="0"/>
          </a:p>
          <a:p>
            <a:pPr eaLnBrk="0" hangingPunct="0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→E·+n</a:t>
            </a:r>
            <a:endParaRPr lang="en-US" altLang="zh-CN" sz="1200" b="1" dirty="0">
              <a:latin typeface="Arial" panose="020B0604020202020204" pitchFamily="34" charset="0"/>
            </a:endParaRPr>
          </a:p>
        </p:txBody>
      </p:sp>
      <p:sp>
        <p:nvSpPr>
          <p:cNvPr id="44" name="Oval 17"/>
          <p:cNvSpPr>
            <a:spLocks noChangeArrowheads="1"/>
          </p:cNvSpPr>
          <p:nvPr/>
        </p:nvSpPr>
        <p:spPr bwMode="auto">
          <a:xfrm>
            <a:off x="8667939" y="4461643"/>
            <a:ext cx="197239" cy="297089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1200" b="1">
              <a:latin typeface="Arial" panose="020B0604020202020204" pitchFamily="34" charset="0"/>
            </a:endParaRPr>
          </a:p>
        </p:txBody>
      </p:sp>
      <p:sp>
        <p:nvSpPr>
          <p:cNvPr id="45" name="AutoShape 16"/>
          <p:cNvSpPr>
            <a:spLocks noChangeArrowheads="1"/>
          </p:cNvSpPr>
          <p:nvPr/>
        </p:nvSpPr>
        <p:spPr bwMode="auto">
          <a:xfrm>
            <a:off x="6202447" y="5649999"/>
            <a:ext cx="1084816" cy="69320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 b="1"/>
          </a:p>
        </p:txBody>
      </p:sp>
      <p:sp>
        <p:nvSpPr>
          <p:cNvPr id="46" name="Rectangle 15"/>
          <p:cNvSpPr>
            <a:spLocks noChangeArrowheads="1"/>
          </p:cNvSpPr>
          <p:nvPr/>
        </p:nvSpPr>
        <p:spPr bwMode="auto">
          <a:xfrm>
            <a:off x="6301066" y="5749028"/>
            <a:ext cx="591718" cy="19806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E → n·</a:t>
            </a:r>
            <a:endParaRPr lang="en-US" altLang="zh-CN" sz="1200" b="1"/>
          </a:p>
          <a:p>
            <a:pPr eaLnBrk="0" hangingPunct="0"/>
            <a:endParaRPr lang="en-US" altLang="zh-CN" sz="1200" b="1">
              <a:latin typeface="Arial" panose="020B0604020202020204" pitchFamily="34" charset="0"/>
            </a:endParaRPr>
          </a:p>
        </p:txBody>
      </p:sp>
      <p:sp>
        <p:nvSpPr>
          <p:cNvPr id="47" name="Oval 14"/>
          <p:cNvSpPr>
            <a:spLocks noChangeArrowheads="1"/>
          </p:cNvSpPr>
          <p:nvPr/>
        </p:nvSpPr>
        <p:spPr bwMode="auto">
          <a:xfrm>
            <a:off x="6991405" y="5947089"/>
            <a:ext cx="197239" cy="297089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1200" b="1">
              <a:latin typeface="Arial" panose="020B0604020202020204" pitchFamily="34" charset="0"/>
            </a:endParaRPr>
          </a:p>
        </p:txBody>
      </p:sp>
      <p:sp>
        <p:nvSpPr>
          <p:cNvPr id="48" name="Line 13"/>
          <p:cNvSpPr>
            <a:spLocks noChangeShapeType="1"/>
          </p:cNvSpPr>
          <p:nvPr/>
        </p:nvSpPr>
        <p:spPr bwMode="auto">
          <a:xfrm>
            <a:off x="6695545" y="5154851"/>
            <a:ext cx="0" cy="49514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 b="1"/>
          </a:p>
        </p:txBody>
      </p:sp>
      <p:sp>
        <p:nvSpPr>
          <p:cNvPr id="49" name="Rectangle 12"/>
          <p:cNvSpPr>
            <a:spLocks noChangeArrowheads="1"/>
          </p:cNvSpPr>
          <p:nvPr/>
        </p:nvSpPr>
        <p:spPr bwMode="auto">
          <a:xfrm>
            <a:off x="6498306" y="5253880"/>
            <a:ext cx="98620" cy="19806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zh-CN" sz="1200" b="1">
              <a:latin typeface="Arial" panose="020B0604020202020204" pitchFamily="34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6876088" y="1601594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1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428218" y="1591748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2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918429" y="2469307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3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388254" y="2450950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4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815488" y="2474009"/>
            <a:ext cx="333425" cy="285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5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6918429" y="3441081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6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8469378" y="3441081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7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9902214" y="3441080"/>
            <a:ext cx="342783" cy="279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8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8" name="内容占位符 3"/>
              <p:cNvGraphicFramePr/>
              <p:nvPr/>
            </p:nvGraphicFramePr>
            <p:xfrm>
              <a:off x="1085730" y="3675895"/>
              <a:ext cx="3757303" cy="2165674"/>
            </p:xfrm>
            <a:graphic>
              <a:graphicData uri="http://schemas.openxmlformats.org/drawingml/2006/table">
                <a:tbl>
                  <a:tblPr>
                    <a:tableStyleId>{ED083AE6-46FA-4A59-8FB0-9F97EB10719F}</a:tableStyleId>
                  </a:tblPr>
                  <a:tblGrid>
                    <a:gridCol w="651467"/>
                    <a:gridCol w="993868"/>
                    <a:gridCol w="745401"/>
                    <a:gridCol w="683284"/>
                    <a:gridCol w="683283"/>
                  </a:tblGrid>
                  <a:tr h="400419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S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𝒏</m:t>
                                    </m:r>
                                  </m:sub>
                                  <m:sup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+</m:t>
                                    </m:r>
                                  </m:sub>
                                  <m:sup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𝑬</m:t>
                                    </m:r>
                                  </m:sub>
                                  <m:sup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{1}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{1,3,4}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{5}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 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{2,6}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marL="0" indent="0" algn="ctr" eaLnBrk="1" hangingPunct="1">
                            <a:buNone/>
                          </a:pPr>
                          <a:r>
                            <a:rPr lang="en-US" altLang="zh-CN" sz="2000" b="1" dirty="0">
                              <a:ea typeface="Cambria Math" panose="02040503050406030204" pitchFamily="18" charset="0"/>
                            </a:rPr>
                            <a:t>{5}</a:t>
                          </a:r>
                          <a:endParaRPr lang="en-US" altLang="zh-CN" sz="2000" b="1" dirty="0"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eaLnBrk="1" hangingPunct="1">
                            <a:buNone/>
                          </a:pPr>
                          <a:r>
                            <a:rPr lang="en-US" altLang="zh-CN" sz="2000" b="1" dirty="0">
                              <a:ea typeface="Cambria Math" panose="02040503050406030204" pitchFamily="18" charset="0"/>
                            </a:rPr>
                            <a:t>{5}</a:t>
                          </a:r>
                          <a:endParaRPr lang="en-US" altLang="zh-CN" sz="2000" b="1" dirty="0"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endParaRPr lang="zh-CN" alt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{2,6}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{2,6}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alt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{7}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{7}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{7}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alt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endParaRPr lang="zh-CN" alt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8" name="内容占位符 3"/>
              <p:cNvGraphicFramePr/>
              <p:nvPr/>
            </p:nvGraphicFramePr>
            <p:xfrm>
              <a:off x="1085730" y="3675895"/>
              <a:ext cx="3757303" cy="2165674"/>
            </p:xfrm>
            <a:graphic>
              <a:graphicData uri="http://schemas.openxmlformats.org/drawingml/2006/table">
                <a:tbl>
                  <a:tblPr>
                    <a:tableStyleId>{ED083AE6-46FA-4A59-8FB0-9F97EB10719F}</a:tableStyleId>
                  </a:tblPr>
                  <a:tblGrid>
                    <a:gridCol w="651467"/>
                    <a:gridCol w="993868"/>
                    <a:gridCol w="745401"/>
                    <a:gridCol w="683284"/>
                    <a:gridCol w="683283"/>
                  </a:tblGrid>
                  <a:tr h="400685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S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 anchorCtr="1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 anchorCtr="1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 anchorCtr="1">
                        <a:blipFill>
                          <a:blip r:embed="rId2"/>
                        </a:blip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{1}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{1,3,4}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{5}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 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{2,6}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marL="0" indent="0" algn="ctr" eaLnBrk="1" hangingPunct="1">
                            <a:buNone/>
                          </a:pPr>
                          <a:r>
                            <a:rPr lang="en-US" altLang="zh-CN" sz="2000" b="1" dirty="0">
                              <a:ea typeface="Cambria Math" panose="02040503050406030204" pitchFamily="18" charset="0"/>
                            </a:rPr>
                            <a:t>{5}</a:t>
                          </a:r>
                          <a:endParaRPr lang="en-US" altLang="zh-CN" sz="2000" b="1" dirty="0"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eaLnBrk="1" hangingPunct="1">
                            <a:buNone/>
                          </a:pPr>
                          <a:r>
                            <a:rPr lang="en-US" altLang="zh-CN" sz="2000" b="1" dirty="0">
                              <a:ea typeface="Cambria Math" panose="02040503050406030204" pitchFamily="18" charset="0"/>
                            </a:rPr>
                            <a:t>{5}</a:t>
                          </a:r>
                          <a:endParaRPr lang="en-US" altLang="zh-CN" sz="2000" b="1" dirty="0"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endParaRPr lang="zh-CN" alt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{2,6}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{2,6}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alt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{7}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{7}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{7}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alt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endParaRPr lang="zh-CN" alt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自下而上分析示例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3"/>
              <p:cNvSpPr txBox="1">
                <a:spLocks noChangeArrowheads="1"/>
              </p:cNvSpPr>
              <p:nvPr/>
            </p:nvSpPr>
            <p:spPr bwMode="auto">
              <a:xfrm>
                <a:off x="4727848" y="1484784"/>
                <a:ext cx="1800199" cy="86409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9999FF"/>
                </a:solidFill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–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l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l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l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l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l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</m:t>
                      </m:r>
                    </m:oMath>
                  </m:oMathPara>
                </a14:m>
                <a:endParaRPr lang="en-US" altLang="zh-CN" sz="2400" dirty="0">
                  <a:ea typeface="Cambria Math" panose="02040503050406030204" pitchFamily="18" charset="0"/>
                </a:endParaRPr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altLang="zh-CN" sz="24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7848" y="1484784"/>
                <a:ext cx="1800199" cy="864096"/>
              </a:xfrm>
              <a:prstGeom prst="rect">
                <a:avLst/>
              </a:prstGeom>
              <a:blipFill rotWithShape="1">
                <a:blip r:embed="rId1"/>
                <a:stretch>
                  <a:fillRect l="-826" t="-1708" r="-762" b="-1615"/>
                </a:stretch>
              </a:blipFill>
              <a:ln w="28575">
                <a:solidFill>
                  <a:srgbClr val="9999FF"/>
                </a:solidFill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3"/>
              <p:cNvSpPr txBox="1">
                <a:spLocks noChangeArrowheads="1"/>
              </p:cNvSpPr>
              <p:nvPr/>
            </p:nvSpPr>
            <p:spPr bwMode="auto">
              <a:xfrm>
                <a:off x="1415480" y="1484784"/>
                <a:ext cx="1944215" cy="86409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9999FF"/>
                </a:solidFill>
                <a:miter lim="800000"/>
              </a:ln>
            </p:spPr>
            <p:txBody>
              <a:bodyPr vert="horz" wrap="square" lIns="91440" tIns="45720" rIns="91440" bIns="45720" numCol="1" anchor="ctr" anchorCtr="1" compatLnSpc="1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–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l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l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l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l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l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altLang="zh-CN" sz="24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15480" y="1484784"/>
                <a:ext cx="1944215" cy="864096"/>
              </a:xfrm>
              <a:prstGeom prst="rect">
                <a:avLst/>
              </a:prstGeom>
              <a:blipFill rotWithShape="1">
                <a:blip r:embed="rId2"/>
                <a:stretch>
                  <a:fillRect l="-755" t="-1708" r="-723" b="-1615"/>
                </a:stretch>
              </a:blipFill>
              <a:ln w="28575">
                <a:solidFill>
                  <a:srgbClr val="9999FF"/>
                </a:solidFill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箭头: 右 7"/>
          <p:cNvSpPr/>
          <p:nvPr/>
        </p:nvSpPr>
        <p:spPr bwMode="auto">
          <a:xfrm>
            <a:off x="3575718" y="1700808"/>
            <a:ext cx="864096" cy="36004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graphicFrame>
        <p:nvGraphicFramePr>
          <p:cNvPr id="9" name="Group 55"/>
          <p:cNvGraphicFramePr/>
          <p:nvPr/>
        </p:nvGraphicFramePr>
        <p:xfrm>
          <a:off x="983432" y="2690664"/>
          <a:ext cx="6696744" cy="3139440"/>
        </p:xfrm>
        <a:graphic>
          <a:graphicData uri="http://schemas.openxmlformats.org/drawingml/2006/table">
            <a:tbl>
              <a:tblPr/>
              <a:tblGrid>
                <a:gridCol w="638653"/>
                <a:gridCol w="1618667"/>
                <a:gridCol w="1429637"/>
                <a:gridCol w="3009787"/>
              </a:tblGrid>
              <a:tr h="476250">
                <a:tc rowSpan="2"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2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3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4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5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6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7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stack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Input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Action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</a:tr>
              <a:tr h="2389188">
                <a:tc vMerge="1">
                  <a:tcPr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$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$(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$(S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$(S)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$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(S)S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$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S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$S'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( )$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)$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)$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$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$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$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$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shift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reduce </a:t>
                      </a:r>
                      <a:r>
                        <a:rPr kumimoji="0" lang="en-US" altLang="zh-CN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S→</a:t>
                      </a:r>
                      <a:r>
                        <a:rPr kumimoji="0" lang="en-US" altLang="zh-CN" sz="2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ε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shift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reduce </a:t>
                      </a:r>
                      <a:r>
                        <a:rPr kumimoji="0" lang="en-US" altLang="zh-CN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S→</a:t>
                      </a:r>
                      <a:r>
                        <a:rPr kumimoji="0" lang="en-US" altLang="zh-CN" sz="2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ε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reduce 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S → (S)S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reduce 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S' → S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accept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10" name="云形标注 2"/>
          <p:cNvSpPr/>
          <p:nvPr/>
        </p:nvSpPr>
        <p:spPr bwMode="auto">
          <a:xfrm>
            <a:off x="7349029" y="1143000"/>
            <a:ext cx="4216605" cy="1493912"/>
          </a:xfrm>
          <a:prstGeom prst="cloudCallout">
            <a:avLst>
              <a:gd name="adj1" fmla="val -58839"/>
              <a:gd name="adj2" fmla="val 74493"/>
            </a:avLst>
          </a:prstGeom>
          <a:solidFill>
            <a:srgbClr val="CC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zh-CN" altLang="en-US" sz="20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为什么</a:t>
            </a:r>
            <a:r>
              <a:rPr lang="en-US" altLang="zh-CN" sz="20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</a:t>
            </a:r>
            <a:r>
              <a:rPr lang="zh-CN" altLang="en-US" sz="20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行和</a:t>
            </a:r>
            <a:r>
              <a:rPr lang="en-US" altLang="zh-CN" sz="20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6</a:t>
            </a:r>
            <a:r>
              <a:rPr lang="zh-CN" altLang="en-US" sz="20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行 栈顶符号都是</a:t>
            </a:r>
            <a:r>
              <a:rPr lang="en-US" altLang="zh-CN" sz="20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</a:t>
            </a:r>
            <a:r>
              <a:rPr lang="zh-CN" altLang="en-US" sz="20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， 但采用不同的产 生式来归约呢？</a:t>
            </a:r>
            <a:endParaRPr lang="zh-CN" altLang="en-US" sz="2000" b="1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云形标注 2"/>
          <p:cNvSpPr/>
          <p:nvPr/>
        </p:nvSpPr>
        <p:spPr bwMode="auto">
          <a:xfrm>
            <a:off x="7934321" y="4869160"/>
            <a:ext cx="3343279" cy="1566464"/>
          </a:xfrm>
          <a:prstGeom prst="cloudCallout">
            <a:avLst>
              <a:gd name="adj1" fmla="val -71889"/>
              <a:gd name="adj2" fmla="val -26473"/>
            </a:avLst>
          </a:prstGeom>
          <a:solidFill>
            <a:srgbClr val="CC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zh-CN" altLang="en-US" sz="20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与</a:t>
            </a:r>
            <a:r>
              <a:rPr lang="en-US" altLang="zh-CN" sz="20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LL(1)</a:t>
            </a:r>
            <a:r>
              <a:rPr lang="zh-CN" altLang="en-US" sz="20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分析不同，参与决策的不只是栈顶符号</a:t>
            </a:r>
            <a:endParaRPr lang="zh-CN" altLang="en-US" sz="2000" b="1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云形标注 2"/>
          <p:cNvSpPr/>
          <p:nvPr/>
        </p:nvSpPr>
        <p:spPr bwMode="auto">
          <a:xfrm>
            <a:off x="9207366" y="2831954"/>
            <a:ext cx="1368152" cy="651680"/>
          </a:xfrm>
          <a:prstGeom prst="cloudCallout">
            <a:avLst>
              <a:gd name="adj1" fmla="val -285088"/>
              <a:gd name="adj2" fmla="val 31957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r>
              <a:rPr lang="zh-CN" altLang="en-US" sz="20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移进</a:t>
            </a:r>
            <a:endParaRPr lang="zh-CN" altLang="en-US" sz="2000" b="1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云形标注 2"/>
          <p:cNvSpPr/>
          <p:nvPr/>
        </p:nvSpPr>
        <p:spPr bwMode="auto">
          <a:xfrm>
            <a:off x="8184232" y="3634671"/>
            <a:ext cx="1368152" cy="651680"/>
          </a:xfrm>
          <a:prstGeom prst="cloudCallout">
            <a:avLst>
              <a:gd name="adj1" fmla="val -160716"/>
              <a:gd name="adj2" fmla="val -22656"/>
            </a:avLst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r>
              <a:rPr lang="zh-CN" altLang="en-US" sz="20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归约</a:t>
            </a:r>
            <a:endParaRPr lang="zh-CN" altLang="en-US" sz="2000" b="1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/>
              </a:solid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/>
                  <a:t>为下面文法构造</a:t>
                </a:r>
                <a:r>
                  <a:rPr lang="en-US" altLang="zh-CN" sz="2400" dirty="0"/>
                  <a:t>D</a:t>
                </a:r>
                <a:r>
                  <a:rPr lang="en-US" altLang="zh-CN" sz="24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FA </a:t>
                </a:r>
                <a:r>
                  <a:rPr lang="zh-CN" altLang="en-US" sz="2400" dirty="0"/>
                  <a:t>：</a:t>
                </a:r>
                <a:endParaRPr lang="en-US" altLang="zh-CN" sz="24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</m:oMath>
                </a14:m>
                <a:endParaRPr lang="en-US" altLang="zh-CN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endParaRPr lang="en-US" altLang="zh-CN" sz="240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33" t="-284" r="-127" b="-272"/>
                </a:stretch>
              </a:blip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1"/>
          <p:cNvGrpSpPr/>
          <p:nvPr/>
        </p:nvGrpSpPr>
        <p:grpSpPr bwMode="auto">
          <a:xfrm>
            <a:off x="5807968" y="1412776"/>
            <a:ext cx="4320480" cy="2376264"/>
            <a:chOff x="1800" y="1440"/>
            <a:chExt cx="8100" cy="3432"/>
          </a:xfrm>
        </p:grpSpPr>
        <p:sp>
          <p:nvSpPr>
            <p:cNvPr id="6" name="Oval 30"/>
            <p:cNvSpPr>
              <a:spLocks noChangeArrowheads="1"/>
            </p:cNvSpPr>
            <p:nvPr/>
          </p:nvSpPr>
          <p:spPr bwMode="auto">
            <a:xfrm>
              <a:off x="2520" y="1596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E’ →·E</a:t>
              </a:r>
              <a:endParaRPr lang="en-US" altLang="zh-CN" sz="1200" b="1" dirty="0">
                <a:latin typeface="Arial" panose="020B0604020202020204" pitchFamily="34" charset="0"/>
              </a:endParaRPr>
            </a:p>
          </p:txBody>
        </p:sp>
        <p:sp>
          <p:nvSpPr>
            <p:cNvPr id="7" name="Line 29"/>
            <p:cNvSpPr>
              <a:spLocks noChangeShapeType="1"/>
            </p:cNvSpPr>
            <p:nvPr/>
          </p:nvSpPr>
          <p:spPr bwMode="auto">
            <a:xfrm>
              <a:off x="4320" y="1908"/>
              <a:ext cx="10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150000"/>
                </a:lnSpc>
              </a:pPr>
              <a:endParaRPr lang="zh-CN" altLang="en-US" sz="1200" b="1"/>
            </a:p>
          </p:txBody>
        </p:sp>
        <p:sp>
          <p:nvSpPr>
            <p:cNvPr id="8" name="Rectangle 28"/>
            <p:cNvSpPr>
              <a:spLocks noChangeArrowheads="1"/>
            </p:cNvSpPr>
            <p:nvPr/>
          </p:nvSpPr>
          <p:spPr bwMode="auto">
            <a:xfrm>
              <a:off x="4680" y="1440"/>
              <a:ext cx="180" cy="3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en-US" altLang="zh-CN" sz="1200" b="1" dirty="0"/>
            </a:p>
            <a:p>
              <a:pPr algn="ctr" eaLnBrk="0" hangingPunct="0">
                <a:lnSpc>
                  <a:spcPct val="150000"/>
                </a:lnSpc>
              </a:pPr>
              <a:endParaRPr lang="en-US" altLang="zh-CN" sz="1200" b="1" dirty="0">
                <a:latin typeface="Arial" panose="020B0604020202020204" pitchFamily="34" charset="0"/>
              </a:endParaRPr>
            </a:p>
          </p:txBody>
        </p:sp>
        <p:sp>
          <p:nvSpPr>
            <p:cNvPr id="9" name="Line 27"/>
            <p:cNvSpPr>
              <a:spLocks noChangeShapeType="1"/>
            </p:cNvSpPr>
            <p:nvPr/>
          </p:nvSpPr>
          <p:spPr bwMode="auto">
            <a:xfrm>
              <a:off x="1800" y="1908"/>
              <a:ext cx="7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150000"/>
                </a:lnSpc>
              </a:pPr>
              <a:endParaRPr lang="zh-CN" altLang="en-US" sz="1200" b="1"/>
            </a:p>
          </p:txBody>
        </p:sp>
        <p:sp>
          <p:nvSpPr>
            <p:cNvPr id="10" name="Oval 26"/>
            <p:cNvSpPr>
              <a:spLocks noChangeArrowheads="1"/>
            </p:cNvSpPr>
            <p:nvPr/>
          </p:nvSpPr>
          <p:spPr bwMode="auto">
            <a:xfrm>
              <a:off x="5400" y="1596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E’ →E·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11" name="Line 25"/>
            <p:cNvSpPr>
              <a:spLocks noChangeShapeType="1"/>
            </p:cNvSpPr>
            <p:nvPr/>
          </p:nvSpPr>
          <p:spPr bwMode="auto">
            <a:xfrm>
              <a:off x="3420" y="2220"/>
              <a:ext cx="0" cy="6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150000"/>
                </a:lnSpc>
              </a:pPr>
              <a:endParaRPr lang="zh-CN" altLang="en-US" sz="1200" b="1"/>
            </a:p>
          </p:txBody>
        </p:sp>
        <p:sp>
          <p:nvSpPr>
            <p:cNvPr id="12" name="Rectangle 24"/>
            <p:cNvSpPr>
              <a:spLocks noChangeArrowheads="1"/>
            </p:cNvSpPr>
            <p:nvPr/>
          </p:nvSpPr>
          <p:spPr bwMode="auto">
            <a:xfrm>
              <a:off x="3060" y="2376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" name="Oval 23"/>
            <p:cNvSpPr>
              <a:spLocks noChangeArrowheads="1"/>
            </p:cNvSpPr>
            <p:nvPr/>
          </p:nvSpPr>
          <p:spPr bwMode="auto">
            <a:xfrm>
              <a:off x="2520" y="2844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 →·</a:t>
              </a:r>
              <a:r>
                <a:rPr lang="en-US" altLang="zh-CN" sz="12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E+n</a:t>
              </a:r>
              <a:endParaRPr lang="en-US" altLang="zh-CN" sz="1200" b="1" dirty="0">
                <a:latin typeface="Arial" panose="020B0604020202020204" pitchFamily="34" charset="0"/>
              </a:endParaRPr>
            </a:p>
          </p:txBody>
        </p:sp>
        <p:sp>
          <p:nvSpPr>
            <p:cNvPr id="14" name="Oval 22"/>
            <p:cNvSpPr>
              <a:spLocks noChangeArrowheads="1"/>
            </p:cNvSpPr>
            <p:nvPr/>
          </p:nvSpPr>
          <p:spPr bwMode="auto">
            <a:xfrm>
              <a:off x="5400" y="2844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 →·n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15" name="Line 21"/>
            <p:cNvSpPr>
              <a:spLocks noChangeShapeType="1"/>
            </p:cNvSpPr>
            <p:nvPr/>
          </p:nvSpPr>
          <p:spPr bwMode="auto">
            <a:xfrm>
              <a:off x="3600" y="2220"/>
              <a:ext cx="1980" cy="7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150000"/>
                </a:lnSpc>
              </a:pPr>
              <a:endParaRPr lang="zh-CN" altLang="en-US" sz="1200" b="1"/>
            </a:p>
          </p:txBody>
        </p:sp>
        <p:sp>
          <p:nvSpPr>
            <p:cNvPr id="16" name="Rectangle 20"/>
            <p:cNvSpPr>
              <a:spLocks noChangeArrowheads="1"/>
            </p:cNvSpPr>
            <p:nvPr/>
          </p:nvSpPr>
          <p:spPr bwMode="auto">
            <a:xfrm>
              <a:off x="4860" y="2220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7" name="Oval 19"/>
            <p:cNvSpPr>
              <a:spLocks noChangeArrowheads="1"/>
            </p:cNvSpPr>
            <p:nvPr/>
          </p:nvSpPr>
          <p:spPr bwMode="auto">
            <a:xfrm>
              <a:off x="2520" y="4248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 → E·+n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18" name="Line 18"/>
            <p:cNvSpPr>
              <a:spLocks noChangeShapeType="1"/>
            </p:cNvSpPr>
            <p:nvPr/>
          </p:nvSpPr>
          <p:spPr bwMode="auto">
            <a:xfrm>
              <a:off x="3420" y="3468"/>
              <a:ext cx="0" cy="7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150000"/>
                </a:lnSpc>
              </a:pPr>
              <a:endParaRPr lang="zh-CN" altLang="en-US" sz="1200" b="1"/>
            </a:p>
          </p:txBody>
        </p:sp>
        <p:sp>
          <p:nvSpPr>
            <p:cNvPr id="19" name="Rectangle 17"/>
            <p:cNvSpPr>
              <a:spLocks noChangeArrowheads="1"/>
            </p:cNvSpPr>
            <p:nvPr/>
          </p:nvSpPr>
          <p:spPr bwMode="auto">
            <a:xfrm>
              <a:off x="3600" y="3780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20" name="Line 16"/>
            <p:cNvSpPr>
              <a:spLocks noChangeShapeType="1"/>
            </p:cNvSpPr>
            <p:nvPr/>
          </p:nvSpPr>
          <p:spPr bwMode="auto">
            <a:xfrm flipV="1">
              <a:off x="4320" y="4560"/>
              <a:ext cx="10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150000"/>
                </a:lnSpc>
              </a:pPr>
              <a:endParaRPr lang="zh-CN" altLang="en-US" sz="1200" b="1"/>
            </a:p>
          </p:txBody>
        </p:sp>
        <p:sp>
          <p:nvSpPr>
            <p:cNvPr id="21" name="Rectangle 15"/>
            <p:cNvSpPr>
              <a:spLocks noChangeArrowheads="1"/>
            </p:cNvSpPr>
            <p:nvPr/>
          </p:nvSpPr>
          <p:spPr bwMode="auto">
            <a:xfrm>
              <a:off x="4680" y="4092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22" name="Line 14"/>
            <p:cNvSpPr>
              <a:spLocks noChangeShapeType="1"/>
            </p:cNvSpPr>
            <p:nvPr/>
          </p:nvSpPr>
          <p:spPr bwMode="auto">
            <a:xfrm flipV="1">
              <a:off x="7200" y="4560"/>
              <a:ext cx="9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150000"/>
                </a:lnSpc>
              </a:pPr>
              <a:endParaRPr lang="zh-CN" altLang="en-US" sz="1200" b="1"/>
            </a:p>
          </p:txBody>
        </p:sp>
        <p:sp>
          <p:nvSpPr>
            <p:cNvPr id="23" name="Rectangle 13"/>
            <p:cNvSpPr>
              <a:spLocks noChangeArrowheads="1"/>
            </p:cNvSpPr>
            <p:nvPr/>
          </p:nvSpPr>
          <p:spPr bwMode="auto">
            <a:xfrm>
              <a:off x="7560" y="3936"/>
              <a:ext cx="180" cy="3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endParaRPr lang="en-US" altLang="zh-CN" sz="1200" b="1"/>
            </a:p>
            <a:p>
              <a:pPr algn="ctr" eaLnBrk="0" hangingPunct="0">
                <a:lnSpc>
                  <a:spcPct val="150000"/>
                </a:lnSpc>
              </a:pPr>
              <a:endParaRPr lang="en-US" altLang="zh-CN" sz="1200" b="1">
                <a:latin typeface="Arial" panose="020B0604020202020204" pitchFamily="34" charset="0"/>
              </a:endParaRPr>
            </a:p>
          </p:txBody>
        </p:sp>
        <p:grpSp>
          <p:nvGrpSpPr>
            <p:cNvPr id="24" name="Group 10"/>
            <p:cNvGrpSpPr/>
            <p:nvPr/>
          </p:nvGrpSpPr>
          <p:grpSpPr bwMode="auto">
            <a:xfrm rot="-975721">
              <a:off x="2534" y="3197"/>
              <a:ext cx="545" cy="550"/>
              <a:chOff x="1909" y="3378"/>
              <a:chExt cx="6833" cy="2818"/>
            </a:xfrm>
          </p:grpSpPr>
          <p:sp>
            <p:nvSpPr>
              <p:cNvPr id="33" name="Arc 12"/>
              <p:cNvSpPr/>
              <p:nvPr/>
            </p:nvSpPr>
            <p:spPr bwMode="auto">
              <a:xfrm rot="5090164">
                <a:off x="3965" y="1419"/>
                <a:ext cx="2721" cy="6833"/>
              </a:xfrm>
              <a:custGeom>
                <a:avLst/>
                <a:gdLst>
                  <a:gd name="G0" fmla="+- 14321 0 0"/>
                  <a:gd name="G1" fmla="+- 17995 0 0"/>
                  <a:gd name="G2" fmla="+- 21600 0 0"/>
                  <a:gd name="T0" fmla="*/ 26268 w 35921"/>
                  <a:gd name="T1" fmla="*/ 0 h 39595"/>
                  <a:gd name="T2" fmla="*/ 0 w 35921"/>
                  <a:gd name="T3" fmla="*/ 34165 h 39595"/>
                  <a:gd name="T4" fmla="*/ 14321 w 35921"/>
                  <a:gd name="T5" fmla="*/ 17995 h 39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5921" h="39595" fill="none" extrusionOk="0">
                    <a:moveTo>
                      <a:pt x="26268" y="-1"/>
                    </a:moveTo>
                    <a:cubicBezTo>
                      <a:pt x="32297" y="4002"/>
                      <a:pt x="35921" y="10758"/>
                      <a:pt x="35921" y="17995"/>
                    </a:cubicBezTo>
                    <a:cubicBezTo>
                      <a:pt x="35921" y="29924"/>
                      <a:pt x="26250" y="39595"/>
                      <a:pt x="14321" y="39595"/>
                    </a:cubicBezTo>
                    <a:cubicBezTo>
                      <a:pt x="9044" y="39595"/>
                      <a:pt x="3950" y="37663"/>
                      <a:pt x="-1" y="34165"/>
                    </a:cubicBezTo>
                  </a:path>
                  <a:path w="35921" h="39595" stroke="0" extrusionOk="0">
                    <a:moveTo>
                      <a:pt x="26268" y="-1"/>
                    </a:moveTo>
                    <a:cubicBezTo>
                      <a:pt x="32297" y="4002"/>
                      <a:pt x="35921" y="10758"/>
                      <a:pt x="35921" y="17995"/>
                    </a:cubicBezTo>
                    <a:cubicBezTo>
                      <a:pt x="35921" y="29924"/>
                      <a:pt x="26250" y="39595"/>
                      <a:pt x="14321" y="39595"/>
                    </a:cubicBezTo>
                    <a:cubicBezTo>
                      <a:pt x="9044" y="39595"/>
                      <a:pt x="3950" y="37663"/>
                      <a:pt x="-1" y="34165"/>
                    </a:cubicBezTo>
                    <a:lnTo>
                      <a:pt x="14321" y="17995"/>
                    </a:ln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>
                  <a:lnSpc>
                    <a:spcPct val="150000"/>
                  </a:lnSpc>
                </a:pPr>
                <a:endParaRPr lang="zh-CN" altLang="en-US" sz="1200" b="1"/>
              </a:p>
            </p:txBody>
          </p:sp>
          <p:sp>
            <p:nvSpPr>
              <p:cNvPr id="34" name="Line 11"/>
              <p:cNvSpPr>
                <a:spLocks noChangeShapeType="1"/>
              </p:cNvSpPr>
              <p:nvPr/>
            </p:nvSpPr>
            <p:spPr bwMode="auto">
              <a:xfrm flipV="1">
                <a:off x="2583" y="3378"/>
                <a:ext cx="180" cy="15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>
                  <a:lnSpc>
                    <a:spcPct val="150000"/>
                  </a:lnSpc>
                </a:pPr>
                <a:endParaRPr lang="zh-CN" altLang="en-US" sz="1200" b="1"/>
              </a:p>
            </p:txBody>
          </p:sp>
        </p:grpSp>
        <p:sp>
          <p:nvSpPr>
            <p:cNvPr id="25" name="Line 9"/>
            <p:cNvSpPr>
              <a:spLocks noChangeShapeType="1"/>
            </p:cNvSpPr>
            <p:nvPr/>
          </p:nvSpPr>
          <p:spPr bwMode="auto">
            <a:xfrm>
              <a:off x="4320" y="3156"/>
              <a:ext cx="10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150000"/>
                </a:lnSpc>
              </a:pPr>
              <a:endParaRPr lang="zh-CN" altLang="en-US" sz="1200" b="1"/>
            </a:p>
          </p:txBody>
        </p:sp>
        <p:sp>
          <p:nvSpPr>
            <p:cNvPr id="26" name="Rectangle 8"/>
            <p:cNvSpPr>
              <a:spLocks noChangeArrowheads="1"/>
            </p:cNvSpPr>
            <p:nvPr/>
          </p:nvSpPr>
          <p:spPr bwMode="auto">
            <a:xfrm>
              <a:off x="4320" y="2688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7" name="Line 7"/>
            <p:cNvSpPr>
              <a:spLocks noChangeShapeType="1"/>
            </p:cNvSpPr>
            <p:nvPr/>
          </p:nvSpPr>
          <p:spPr bwMode="auto">
            <a:xfrm>
              <a:off x="7200" y="3156"/>
              <a:ext cx="9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150000"/>
                </a:lnSpc>
              </a:pPr>
              <a:endParaRPr lang="zh-CN" altLang="en-US" sz="1200" b="1"/>
            </a:p>
          </p:txBody>
        </p:sp>
        <p:sp>
          <p:nvSpPr>
            <p:cNvPr id="28" name="Rectangle 6"/>
            <p:cNvSpPr>
              <a:spLocks noChangeArrowheads="1"/>
            </p:cNvSpPr>
            <p:nvPr/>
          </p:nvSpPr>
          <p:spPr bwMode="auto">
            <a:xfrm>
              <a:off x="7380" y="2688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29" name="Oval 5"/>
            <p:cNvSpPr>
              <a:spLocks noChangeArrowheads="1"/>
            </p:cNvSpPr>
            <p:nvPr/>
          </p:nvSpPr>
          <p:spPr bwMode="auto">
            <a:xfrm>
              <a:off x="8100" y="2844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 →n·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30" name="Oval 4"/>
            <p:cNvSpPr>
              <a:spLocks noChangeArrowheads="1"/>
            </p:cNvSpPr>
            <p:nvPr/>
          </p:nvSpPr>
          <p:spPr bwMode="auto">
            <a:xfrm>
              <a:off x="5400" y="4248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 → E+·n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31" name="Oval 3"/>
            <p:cNvSpPr>
              <a:spLocks noChangeArrowheads="1"/>
            </p:cNvSpPr>
            <p:nvPr/>
          </p:nvSpPr>
          <p:spPr bwMode="auto">
            <a:xfrm>
              <a:off x="8100" y="4248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 → E+n·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32" name="Rectangle 2"/>
            <p:cNvSpPr>
              <a:spLocks noChangeArrowheads="1"/>
            </p:cNvSpPr>
            <p:nvPr/>
          </p:nvSpPr>
          <p:spPr bwMode="auto">
            <a:xfrm>
              <a:off x="2160" y="3624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4" name="Rectangle 26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6" name="AutoShape 25"/>
          <p:cNvSpPr>
            <a:spLocks noChangeArrowheads="1"/>
          </p:cNvSpPr>
          <p:nvPr/>
        </p:nvSpPr>
        <p:spPr bwMode="auto">
          <a:xfrm>
            <a:off x="6202447" y="4263582"/>
            <a:ext cx="1084816" cy="89126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 b="1"/>
          </a:p>
        </p:txBody>
      </p:sp>
      <p:sp>
        <p:nvSpPr>
          <p:cNvPr id="37" name="Rectangle 24"/>
          <p:cNvSpPr>
            <a:spLocks noChangeArrowheads="1"/>
          </p:cNvSpPr>
          <p:nvPr/>
        </p:nvSpPr>
        <p:spPr bwMode="auto">
          <a:xfrm>
            <a:off x="6301066" y="4362613"/>
            <a:ext cx="690338" cy="594179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pt-BR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E’ →·E</a:t>
            </a:r>
            <a:endParaRPr lang="pt-BR" altLang="zh-CN" sz="1200" b="1" dirty="0"/>
          </a:p>
          <a:p>
            <a:pPr eaLnBrk="0" hangingPunct="0"/>
            <a:r>
              <a:rPr lang="pt-BR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→·E+n</a:t>
            </a:r>
            <a:endParaRPr lang="pt-BR" altLang="zh-CN" sz="1200" b="1" dirty="0"/>
          </a:p>
          <a:p>
            <a:pPr eaLnBrk="0" hangingPunct="0"/>
            <a:r>
              <a:rPr lang="pt-BR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→·n</a:t>
            </a:r>
            <a:endParaRPr lang="pt-BR" altLang="zh-CN" sz="1200" b="1" dirty="0"/>
          </a:p>
          <a:p>
            <a:pPr eaLnBrk="0" hangingPunct="0"/>
            <a:endParaRPr lang="pt-BR" altLang="zh-CN" sz="1200" b="1" dirty="0">
              <a:latin typeface="Arial" panose="020B0604020202020204" pitchFamily="34" charset="0"/>
            </a:endParaRPr>
          </a:p>
        </p:txBody>
      </p:sp>
      <p:sp>
        <p:nvSpPr>
          <p:cNvPr id="38" name="Oval 23"/>
          <p:cNvSpPr>
            <a:spLocks noChangeArrowheads="1"/>
          </p:cNvSpPr>
          <p:nvPr/>
        </p:nvSpPr>
        <p:spPr bwMode="auto">
          <a:xfrm>
            <a:off x="6991405" y="4758732"/>
            <a:ext cx="197239" cy="297089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1200" b="1">
              <a:latin typeface="Arial" panose="020B0604020202020204" pitchFamily="34" charset="0"/>
            </a:endParaRPr>
          </a:p>
        </p:txBody>
      </p:sp>
      <p:sp>
        <p:nvSpPr>
          <p:cNvPr id="39" name="Line 22"/>
          <p:cNvSpPr>
            <a:spLocks noChangeShapeType="1"/>
          </p:cNvSpPr>
          <p:nvPr/>
        </p:nvSpPr>
        <p:spPr bwMode="auto">
          <a:xfrm>
            <a:off x="5807969" y="4659701"/>
            <a:ext cx="39447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 b="1"/>
          </a:p>
        </p:txBody>
      </p:sp>
      <p:sp>
        <p:nvSpPr>
          <p:cNvPr id="40" name="Line 21"/>
          <p:cNvSpPr>
            <a:spLocks noChangeShapeType="1"/>
          </p:cNvSpPr>
          <p:nvPr/>
        </p:nvSpPr>
        <p:spPr bwMode="auto">
          <a:xfrm>
            <a:off x="7287263" y="4659701"/>
            <a:ext cx="59171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 b="1"/>
          </a:p>
        </p:txBody>
      </p:sp>
      <p:sp>
        <p:nvSpPr>
          <p:cNvPr id="41" name="Rectangle 20"/>
          <p:cNvSpPr>
            <a:spLocks noChangeArrowheads="1"/>
          </p:cNvSpPr>
          <p:nvPr/>
        </p:nvSpPr>
        <p:spPr bwMode="auto">
          <a:xfrm>
            <a:off x="7484502" y="4362612"/>
            <a:ext cx="98620" cy="199964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n-US" altLang="zh-CN" sz="1200" b="1"/>
          </a:p>
          <a:p>
            <a:pPr eaLnBrk="0" hangingPunct="0"/>
            <a:endParaRPr lang="en-US" altLang="zh-CN" sz="1200" b="1">
              <a:latin typeface="Arial" panose="020B0604020202020204" pitchFamily="34" charset="0"/>
            </a:endParaRPr>
          </a:p>
        </p:txBody>
      </p:sp>
      <p:sp>
        <p:nvSpPr>
          <p:cNvPr id="42" name="AutoShape 19"/>
          <p:cNvSpPr>
            <a:spLocks noChangeArrowheads="1"/>
          </p:cNvSpPr>
          <p:nvPr/>
        </p:nvSpPr>
        <p:spPr bwMode="auto">
          <a:xfrm>
            <a:off x="7878982" y="4263583"/>
            <a:ext cx="1101253" cy="594179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 b="1"/>
          </a:p>
        </p:txBody>
      </p:sp>
      <p:sp>
        <p:nvSpPr>
          <p:cNvPr id="43" name="Rectangle 18"/>
          <p:cNvSpPr>
            <a:spLocks noChangeArrowheads="1"/>
          </p:cNvSpPr>
          <p:nvPr/>
        </p:nvSpPr>
        <p:spPr bwMode="auto">
          <a:xfrm>
            <a:off x="7977600" y="4362613"/>
            <a:ext cx="690338" cy="396119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E’ →E·</a:t>
            </a:r>
            <a:endParaRPr lang="en-US" altLang="zh-CN" sz="1200" b="1" dirty="0"/>
          </a:p>
          <a:p>
            <a:pPr eaLnBrk="0" hangingPunct="0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→E·+n</a:t>
            </a:r>
            <a:endParaRPr lang="en-US" altLang="zh-CN" sz="1200" b="1" dirty="0">
              <a:latin typeface="Arial" panose="020B0604020202020204" pitchFamily="34" charset="0"/>
            </a:endParaRPr>
          </a:p>
        </p:txBody>
      </p:sp>
      <p:sp>
        <p:nvSpPr>
          <p:cNvPr id="44" name="Oval 17"/>
          <p:cNvSpPr>
            <a:spLocks noChangeArrowheads="1"/>
          </p:cNvSpPr>
          <p:nvPr/>
        </p:nvSpPr>
        <p:spPr bwMode="auto">
          <a:xfrm>
            <a:off x="8667939" y="4461643"/>
            <a:ext cx="197239" cy="297089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1200" b="1">
              <a:latin typeface="Arial" panose="020B0604020202020204" pitchFamily="34" charset="0"/>
            </a:endParaRPr>
          </a:p>
        </p:txBody>
      </p:sp>
      <p:sp>
        <p:nvSpPr>
          <p:cNvPr id="45" name="AutoShape 16"/>
          <p:cNvSpPr>
            <a:spLocks noChangeArrowheads="1"/>
          </p:cNvSpPr>
          <p:nvPr/>
        </p:nvSpPr>
        <p:spPr bwMode="auto">
          <a:xfrm>
            <a:off x="6202447" y="5649999"/>
            <a:ext cx="1084816" cy="69320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 b="1"/>
          </a:p>
        </p:txBody>
      </p:sp>
      <p:sp>
        <p:nvSpPr>
          <p:cNvPr id="46" name="Rectangle 15"/>
          <p:cNvSpPr>
            <a:spLocks noChangeArrowheads="1"/>
          </p:cNvSpPr>
          <p:nvPr/>
        </p:nvSpPr>
        <p:spPr bwMode="auto">
          <a:xfrm>
            <a:off x="6301066" y="5749028"/>
            <a:ext cx="591718" cy="19806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E → n·</a:t>
            </a:r>
            <a:endParaRPr lang="en-US" altLang="zh-CN" sz="1200" b="1"/>
          </a:p>
          <a:p>
            <a:pPr eaLnBrk="0" hangingPunct="0"/>
            <a:endParaRPr lang="en-US" altLang="zh-CN" sz="1200" b="1">
              <a:latin typeface="Arial" panose="020B0604020202020204" pitchFamily="34" charset="0"/>
            </a:endParaRPr>
          </a:p>
        </p:txBody>
      </p:sp>
      <p:sp>
        <p:nvSpPr>
          <p:cNvPr id="47" name="Oval 14"/>
          <p:cNvSpPr>
            <a:spLocks noChangeArrowheads="1"/>
          </p:cNvSpPr>
          <p:nvPr/>
        </p:nvSpPr>
        <p:spPr bwMode="auto">
          <a:xfrm>
            <a:off x="6991405" y="5947089"/>
            <a:ext cx="197239" cy="297089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1200" b="1">
              <a:latin typeface="Arial" panose="020B0604020202020204" pitchFamily="34" charset="0"/>
            </a:endParaRPr>
          </a:p>
        </p:txBody>
      </p:sp>
      <p:sp>
        <p:nvSpPr>
          <p:cNvPr id="48" name="Line 13"/>
          <p:cNvSpPr>
            <a:spLocks noChangeShapeType="1"/>
          </p:cNvSpPr>
          <p:nvPr/>
        </p:nvSpPr>
        <p:spPr bwMode="auto">
          <a:xfrm>
            <a:off x="6695545" y="5154851"/>
            <a:ext cx="0" cy="49514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 b="1"/>
          </a:p>
        </p:txBody>
      </p:sp>
      <p:sp>
        <p:nvSpPr>
          <p:cNvPr id="49" name="Rectangle 12"/>
          <p:cNvSpPr>
            <a:spLocks noChangeArrowheads="1"/>
          </p:cNvSpPr>
          <p:nvPr/>
        </p:nvSpPr>
        <p:spPr bwMode="auto">
          <a:xfrm>
            <a:off x="6498306" y="5253880"/>
            <a:ext cx="98620" cy="19806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zh-CN" sz="1200" b="1">
              <a:latin typeface="Arial" panose="020B0604020202020204" pitchFamily="34" charset="0"/>
            </a:endParaRPr>
          </a:p>
        </p:txBody>
      </p:sp>
      <p:sp>
        <p:nvSpPr>
          <p:cNvPr id="50" name="Line 11"/>
          <p:cNvSpPr>
            <a:spLocks noChangeShapeType="1"/>
          </p:cNvSpPr>
          <p:nvPr/>
        </p:nvSpPr>
        <p:spPr bwMode="auto">
          <a:xfrm>
            <a:off x="8372079" y="4857761"/>
            <a:ext cx="0" cy="7922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 b="1"/>
          </a:p>
        </p:txBody>
      </p:sp>
      <p:sp>
        <p:nvSpPr>
          <p:cNvPr id="51" name="Rectangle 10"/>
          <p:cNvSpPr>
            <a:spLocks noChangeArrowheads="1"/>
          </p:cNvSpPr>
          <p:nvPr/>
        </p:nvSpPr>
        <p:spPr bwMode="auto">
          <a:xfrm>
            <a:off x="8174840" y="5055820"/>
            <a:ext cx="98620" cy="19806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US" altLang="zh-CN" sz="1200" b="1">
              <a:latin typeface="Arial" panose="020B0604020202020204" pitchFamily="34" charset="0"/>
            </a:endParaRPr>
          </a:p>
        </p:txBody>
      </p:sp>
      <p:sp>
        <p:nvSpPr>
          <p:cNvPr id="52" name="AutoShape 9"/>
          <p:cNvSpPr>
            <a:spLocks noChangeArrowheads="1"/>
          </p:cNvSpPr>
          <p:nvPr/>
        </p:nvSpPr>
        <p:spPr bwMode="auto">
          <a:xfrm>
            <a:off x="7878981" y="5649999"/>
            <a:ext cx="1084816" cy="69320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 b="1"/>
          </a:p>
        </p:txBody>
      </p:sp>
      <p:sp>
        <p:nvSpPr>
          <p:cNvPr id="53" name="Rectangle 8"/>
          <p:cNvSpPr>
            <a:spLocks noChangeArrowheads="1"/>
          </p:cNvSpPr>
          <p:nvPr/>
        </p:nvSpPr>
        <p:spPr bwMode="auto">
          <a:xfrm>
            <a:off x="7977600" y="5749028"/>
            <a:ext cx="690338" cy="19806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E → E+·n</a:t>
            </a:r>
            <a:endParaRPr lang="en-US" altLang="zh-CN" sz="1200" b="1"/>
          </a:p>
          <a:p>
            <a:pPr eaLnBrk="0" hangingPunct="0"/>
            <a:endParaRPr lang="en-US" altLang="zh-CN" sz="1200" b="1">
              <a:latin typeface="Arial" panose="020B0604020202020204" pitchFamily="34" charset="0"/>
            </a:endParaRPr>
          </a:p>
        </p:txBody>
      </p:sp>
      <p:sp>
        <p:nvSpPr>
          <p:cNvPr id="54" name="Oval 7"/>
          <p:cNvSpPr>
            <a:spLocks noChangeArrowheads="1"/>
          </p:cNvSpPr>
          <p:nvPr/>
        </p:nvSpPr>
        <p:spPr bwMode="auto">
          <a:xfrm>
            <a:off x="8667939" y="5947089"/>
            <a:ext cx="197239" cy="297089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 vert="horz" wrap="square" lIns="0" tIns="0" rIns="0" bIns="0" numCol="1" anchor="t" anchorCtr="0" compatLnSpc="1"/>
          <a:lstStyle/>
          <a:p>
            <a:pPr algn="ctr" eaLnBrk="0" hangingPunct="0"/>
            <a:r>
              <a: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CN" sz="1200" b="1">
              <a:latin typeface="Arial" panose="020B0604020202020204" pitchFamily="34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6876088" y="1601594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1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428218" y="1591748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2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918429" y="2469307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3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388254" y="2450950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4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815488" y="2474009"/>
            <a:ext cx="333425" cy="285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5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6918429" y="3441081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6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8469378" y="3441081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7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9902214" y="3441080"/>
            <a:ext cx="342783" cy="279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8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8" name="内容占位符 3"/>
              <p:cNvGraphicFramePr/>
              <p:nvPr/>
            </p:nvGraphicFramePr>
            <p:xfrm>
              <a:off x="1179017" y="3716409"/>
              <a:ext cx="3757303" cy="2165674"/>
            </p:xfrm>
            <a:graphic>
              <a:graphicData uri="http://schemas.openxmlformats.org/drawingml/2006/table">
                <a:tbl>
                  <a:tblPr>
                    <a:tableStyleId>{ED083AE6-46FA-4A59-8FB0-9F97EB10719F}</a:tableStyleId>
                  </a:tblPr>
                  <a:tblGrid>
                    <a:gridCol w="651467"/>
                    <a:gridCol w="993868"/>
                    <a:gridCol w="745401"/>
                    <a:gridCol w="683284"/>
                    <a:gridCol w="683283"/>
                  </a:tblGrid>
                  <a:tr h="400419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S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𝒏</m:t>
                                    </m:r>
                                  </m:sub>
                                  <m:sup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+</m:t>
                                    </m:r>
                                  </m:sub>
                                  <m:sup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𝑬</m:t>
                                    </m:r>
                                  </m:sub>
                                  <m:sup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{1}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{1,3,4}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{5}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 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{2,6}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marL="0" indent="0" algn="ctr" eaLnBrk="1" hangingPunct="1">
                            <a:buNone/>
                          </a:pPr>
                          <a:r>
                            <a:rPr lang="en-US" altLang="zh-CN" sz="2000" b="1" dirty="0">
                              <a:ea typeface="Cambria Math" panose="02040503050406030204" pitchFamily="18" charset="0"/>
                            </a:rPr>
                            <a:t>{5}</a:t>
                          </a:r>
                          <a:endParaRPr lang="en-US" altLang="zh-CN" sz="2000" b="1" dirty="0"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eaLnBrk="1" hangingPunct="1">
                            <a:buNone/>
                          </a:pPr>
                          <a:r>
                            <a:rPr lang="en-US" altLang="zh-CN" sz="2000" b="1" dirty="0">
                              <a:ea typeface="Cambria Math" panose="02040503050406030204" pitchFamily="18" charset="0"/>
                            </a:rPr>
                            <a:t>{5}</a:t>
                          </a:r>
                          <a:endParaRPr lang="en-US" altLang="zh-CN" sz="2000" b="1" dirty="0"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endParaRPr lang="zh-CN" alt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{2,6}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{2,6}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alt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{7}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{7}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{7}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alt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endParaRPr lang="zh-CN" alt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8" name="内容占位符 3"/>
              <p:cNvGraphicFramePr/>
              <p:nvPr/>
            </p:nvGraphicFramePr>
            <p:xfrm>
              <a:off x="1179017" y="3716409"/>
              <a:ext cx="3757303" cy="2165674"/>
            </p:xfrm>
            <a:graphic>
              <a:graphicData uri="http://schemas.openxmlformats.org/drawingml/2006/table">
                <a:tbl>
                  <a:tblPr>
                    <a:tableStyleId>{ED083AE6-46FA-4A59-8FB0-9F97EB10719F}</a:tableStyleId>
                  </a:tblPr>
                  <a:tblGrid>
                    <a:gridCol w="651467"/>
                    <a:gridCol w="993868"/>
                    <a:gridCol w="745401"/>
                    <a:gridCol w="683284"/>
                    <a:gridCol w="683283"/>
                  </a:tblGrid>
                  <a:tr h="400685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S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 anchorCtr="1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 anchorCtr="1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 anchorCtr="1">
                        <a:blipFill>
                          <a:blip r:embed="rId2"/>
                        </a:blip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{1}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{1,3,4}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{5}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 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{2,6}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marL="0" indent="0" algn="ctr" eaLnBrk="1" hangingPunct="1">
                            <a:buNone/>
                          </a:pPr>
                          <a:r>
                            <a:rPr lang="en-US" altLang="zh-CN" sz="2000" b="1" dirty="0">
                              <a:ea typeface="Cambria Math" panose="02040503050406030204" pitchFamily="18" charset="0"/>
                            </a:rPr>
                            <a:t>{5}</a:t>
                          </a:r>
                          <a:endParaRPr lang="en-US" altLang="zh-CN" sz="2000" b="1" dirty="0"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eaLnBrk="1" hangingPunct="1">
                            <a:buNone/>
                          </a:pPr>
                          <a:r>
                            <a:rPr lang="en-US" altLang="zh-CN" sz="2000" b="1" dirty="0">
                              <a:ea typeface="Cambria Math" panose="02040503050406030204" pitchFamily="18" charset="0"/>
                            </a:rPr>
                            <a:t>{5}</a:t>
                          </a:r>
                          <a:endParaRPr lang="en-US" altLang="zh-CN" sz="2000" b="1" dirty="0"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endParaRPr lang="zh-CN" alt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{2,6}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{2,6}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alt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{7}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{7}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{7}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alt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endParaRPr lang="zh-CN" alt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/>
              </a:solid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/>
                  <a:t>为下面文法构造</a:t>
                </a:r>
                <a:r>
                  <a:rPr lang="en-US" altLang="zh-CN" sz="2400" dirty="0"/>
                  <a:t>D</a:t>
                </a:r>
                <a:r>
                  <a:rPr lang="en-US" altLang="zh-CN" sz="24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FA </a:t>
                </a:r>
                <a:r>
                  <a:rPr lang="zh-CN" altLang="en-US" sz="2400" dirty="0"/>
                  <a:t>：</a:t>
                </a:r>
                <a:endParaRPr lang="en-US" altLang="zh-CN" sz="24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</m:oMath>
                </a14:m>
                <a:endParaRPr lang="en-US" altLang="zh-CN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endParaRPr lang="en-US" altLang="zh-CN" sz="240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33" t="-284" r="-127" b="-272"/>
                </a:stretch>
              </a:blip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1"/>
          <p:cNvGrpSpPr/>
          <p:nvPr/>
        </p:nvGrpSpPr>
        <p:grpSpPr bwMode="auto">
          <a:xfrm>
            <a:off x="5807968" y="1412776"/>
            <a:ext cx="4320480" cy="2376264"/>
            <a:chOff x="1800" y="1440"/>
            <a:chExt cx="8100" cy="3432"/>
          </a:xfrm>
        </p:grpSpPr>
        <p:sp>
          <p:nvSpPr>
            <p:cNvPr id="6" name="Oval 30"/>
            <p:cNvSpPr>
              <a:spLocks noChangeArrowheads="1"/>
            </p:cNvSpPr>
            <p:nvPr/>
          </p:nvSpPr>
          <p:spPr bwMode="auto">
            <a:xfrm>
              <a:off x="2520" y="1596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E’ →·E</a:t>
              </a:r>
              <a:endParaRPr lang="en-US" altLang="zh-CN" sz="1200" b="1" dirty="0">
                <a:latin typeface="Arial" panose="020B0604020202020204" pitchFamily="34" charset="0"/>
              </a:endParaRPr>
            </a:p>
          </p:txBody>
        </p:sp>
        <p:sp>
          <p:nvSpPr>
            <p:cNvPr id="7" name="Line 29"/>
            <p:cNvSpPr>
              <a:spLocks noChangeShapeType="1"/>
            </p:cNvSpPr>
            <p:nvPr/>
          </p:nvSpPr>
          <p:spPr bwMode="auto">
            <a:xfrm>
              <a:off x="4320" y="1908"/>
              <a:ext cx="10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150000"/>
                </a:lnSpc>
              </a:pPr>
              <a:endParaRPr lang="zh-CN" altLang="en-US" sz="1200" b="1"/>
            </a:p>
          </p:txBody>
        </p:sp>
        <p:sp>
          <p:nvSpPr>
            <p:cNvPr id="8" name="Rectangle 28"/>
            <p:cNvSpPr>
              <a:spLocks noChangeArrowheads="1"/>
            </p:cNvSpPr>
            <p:nvPr/>
          </p:nvSpPr>
          <p:spPr bwMode="auto">
            <a:xfrm>
              <a:off x="4680" y="1440"/>
              <a:ext cx="180" cy="3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en-US" altLang="zh-CN" sz="1200" b="1" dirty="0"/>
            </a:p>
            <a:p>
              <a:pPr algn="ctr" eaLnBrk="0" hangingPunct="0">
                <a:lnSpc>
                  <a:spcPct val="150000"/>
                </a:lnSpc>
              </a:pPr>
              <a:endParaRPr lang="en-US" altLang="zh-CN" sz="1200" b="1" dirty="0">
                <a:latin typeface="Arial" panose="020B0604020202020204" pitchFamily="34" charset="0"/>
              </a:endParaRPr>
            </a:p>
          </p:txBody>
        </p:sp>
        <p:sp>
          <p:nvSpPr>
            <p:cNvPr id="9" name="Line 27"/>
            <p:cNvSpPr>
              <a:spLocks noChangeShapeType="1"/>
            </p:cNvSpPr>
            <p:nvPr/>
          </p:nvSpPr>
          <p:spPr bwMode="auto">
            <a:xfrm>
              <a:off x="1800" y="1908"/>
              <a:ext cx="7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150000"/>
                </a:lnSpc>
              </a:pPr>
              <a:endParaRPr lang="zh-CN" altLang="en-US" sz="1200" b="1"/>
            </a:p>
          </p:txBody>
        </p:sp>
        <p:sp>
          <p:nvSpPr>
            <p:cNvPr id="10" name="Oval 26"/>
            <p:cNvSpPr>
              <a:spLocks noChangeArrowheads="1"/>
            </p:cNvSpPr>
            <p:nvPr/>
          </p:nvSpPr>
          <p:spPr bwMode="auto">
            <a:xfrm>
              <a:off x="5400" y="1596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E’ →E·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11" name="Line 25"/>
            <p:cNvSpPr>
              <a:spLocks noChangeShapeType="1"/>
            </p:cNvSpPr>
            <p:nvPr/>
          </p:nvSpPr>
          <p:spPr bwMode="auto">
            <a:xfrm>
              <a:off x="3420" y="2220"/>
              <a:ext cx="0" cy="6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150000"/>
                </a:lnSpc>
              </a:pPr>
              <a:endParaRPr lang="zh-CN" altLang="en-US" sz="1200" b="1"/>
            </a:p>
          </p:txBody>
        </p:sp>
        <p:sp>
          <p:nvSpPr>
            <p:cNvPr id="12" name="Rectangle 24"/>
            <p:cNvSpPr>
              <a:spLocks noChangeArrowheads="1"/>
            </p:cNvSpPr>
            <p:nvPr/>
          </p:nvSpPr>
          <p:spPr bwMode="auto">
            <a:xfrm>
              <a:off x="3060" y="2376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" name="Oval 23"/>
            <p:cNvSpPr>
              <a:spLocks noChangeArrowheads="1"/>
            </p:cNvSpPr>
            <p:nvPr/>
          </p:nvSpPr>
          <p:spPr bwMode="auto">
            <a:xfrm>
              <a:off x="2520" y="2844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 →·</a:t>
              </a:r>
              <a:r>
                <a:rPr lang="en-US" altLang="zh-CN" sz="12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E+n</a:t>
              </a:r>
              <a:endParaRPr lang="en-US" altLang="zh-CN" sz="1200" b="1" dirty="0">
                <a:latin typeface="Arial" panose="020B0604020202020204" pitchFamily="34" charset="0"/>
              </a:endParaRPr>
            </a:p>
          </p:txBody>
        </p:sp>
        <p:sp>
          <p:nvSpPr>
            <p:cNvPr id="14" name="Oval 22"/>
            <p:cNvSpPr>
              <a:spLocks noChangeArrowheads="1"/>
            </p:cNvSpPr>
            <p:nvPr/>
          </p:nvSpPr>
          <p:spPr bwMode="auto">
            <a:xfrm>
              <a:off x="5400" y="2844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 →·n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15" name="Line 21"/>
            <p:cNvSpPr>
              <a:spLocks noChangeShapeType="1"/>
            </p:cNvSpPr>
            <p:nvPr/>
          </p:nvSpPr>
          <p:spPr bwMode="auto">
            <a:xfrm>
              <a:off x="3600" y="2220"/>
              <a:ext cx="1980" cy="7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150000"/>
                </a:lnSpc>
              </a:pPr>
              <a:endParaRPr lang="zh-CN" altLang="en-US" sz="1200" b="1"/>
            </a:p>
          </p:txBody>
        </p:sp>
        <p:sp>
          <p:nvSpPr>
            <p:cNvPr id="16" name="Rectangle 20"/>
            <p:cNvSpPr>
              <a:spLocks noChangeArrowheads="1"/>
            </p:cNvSpPr>
            <p:nvPr/>
          </p:nvSpPr>
          <p:spPr bwMode="auto">
            <a:xfrm>
              <a:off x="4860" y="2220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7" name="Oval 19"/>
            <p:cNvSpPr>
              <a:spLocks noChangeArrowheads="1"/>
            </p:cNvSpPr>
            <p:nvPr/>
          </p:nvSpPr>
          <p:spPr bwMode="auto">
            <a:xfrm>
              <a:off x="2520" y="4248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 → E·+n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18" name="Line 18"/>
            <p:cNvSpPr>
              <a:spLocks noChangeShapeType="1"/>
            </p:cNvSpPr>
            <p:nvPr/>
          </p:nvSpPr>
          <p:spPr bwMode="auto">
            <a:xfrm>
              <a:off x="3420" y="3468"/>
              <a:ext cx="0" cy="7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150000"/>
                </a:lnSpc>
              </a:pPr>
              <a:endParaRPr lang="zh-CN" altLang="en-US" sz="1200" b="1"/>
            </a:p>
          </p:txBody>
        </p:sp>
        <p:sp>
          <p:nvSpPr>
            <p:cNvPr id="19" name="Rectangle 17"/>
            <p:cNvSpPr>
              <a:spLocks noChangeArrowheads="1"/>
            </p:cNvSpPr>
            <p:nvPr/>
          </p:nvSpPr>
          <p:spPr bwMode="auto">
            <a:xfrm>
              <a:off x="3600" y="3780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20" name="Line 16"/>
            <p:cNvSpPr>
              <a:spLocks noChangeShapeType="1"/>
            </p:cNvSpPr>
            <p:nvPr/>
          </p:nvSpPr>
          <p:spPr bwMode="auto">
            <a:xfrm flipV="1">
              <a:off x="4320" y="4560"/>
              <a:ext cx="10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150000"/>
                </a:lnSpc>
              </a:pPr>
              <a:endParaRPr lang="zh-CN" altLang="en-US" sz="1200" b="1"/>
            </a:p>
          </p:txBody>
        </p:sp>
        <p:sp>
          <p:nvSpPr>
            <p:cNvPr id="21" name="Rectangle 15"/>
            <p:cNvSpPr>
              <a:spLocks noChangeArrowheads="1"/>
            </p:cNvSpPr>
            <p:nvPr/>
          </p:nvSpPr>
          <p:spPr bwMode="auto">
            <a:xfrm>
              <a:off x="4680" y="4092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22" name="Line 14"/>
            <p:cNvSpPr>
              <a:spLocks noChangeShapeType="1"/>
            </p:cNvSpPr>
            <p:nvPr/>
          </p:nvSpPr>
          <p:spPr bwMode="auto">
            <a:xfrm flipV="1">
              <a:off x="7200" y="4560"/>
              <a:ext cx="9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150000"/>
                </a:lnSpc>
              </a:pPr>
              <a:endParaRPr lang="zh-CN" altLang="en-US" sz="1200" b="1"/>
            </a:p>
          </p:txBody>
        </p:sp>
        <p:sp>
          <p:nvSpPr>
            <p:cNvPr id="23" name="Rectangle 13"/>
            <p:cNvSpPr>
              <a:spLocks noChangeArrowheads="1"/>
            </p:cNvSpPr>
            <p:nvPr/>
          </p:nvSpPr>
          <p:spPr bwMode="auto">
            <a:xfrm>
              <a:off x="7560" y="3936"/>
              <a:ext cx="180" cy="3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endParaRPr lang="en-US" altLang="zh-CN" sz="1200" b="1"/>
            </a:p>
            <a:p>
              <a:pPr algn="ctr" eaLnBrk="0" hangingPunct="0">
                <a:lnSpc>
                  <a:spcPct val="150000"/>
                </a:lnSpc>
              </a:pPr>
              <a:endParaRPr lang="en-US" altLang="zh-CN" sz="1200" b="1">
                <a:latin typeface="Arial" panose="020B0604020202020204" pitchFamily="34" charset="0"/>
              </a:endParaRPr>
            </a:p>
          </p:txBody>
        </p:sp>
        <p:grpSp>
          <p:nvGrpSpPr>
            <p:cNvPr id="24" name="Group 10"/>
            <p:cNvGrpSpPr/>
            <p:nvPr/>
          </p:nvGrpSpPr>
          <p:grpSpPr bwMode="auto">
            <a:xfrm rot="-975721">
              <a:off x="2534" y="3197"/>
              <a:ext cx="545" cy="550"/>
              <a:chOff x="1909" y="3378"/>
              <a:chExt cx="6833" cy="2818"/>
            </a:xfrm>
          </p:grpSpPr>
          <p:sp>
            <p:nvSpPr>
              <p:cNvPr id="33" name="Arc 12"/>
              <p:cNvSpPr/>
              <p:nvPr/>
            </p:nvSpPr>
            <p:spPr bwMode="auto">
              <a:xfrm rot="5090164">
                <a:off x="3965" y="1419"/>
                <a:ext cx="2721" cy="6833"/>
              </a:xfrm>
              <a:custGeom>
                <a:avLst/>
                <a:gdLst>
                  <a:gd name="G0" fmla="+- 14321 0 0"/>
                  <a:gd name="G1" fmla="+- 17995 0 0"/>
                  <a:gd name="G2" fmla="+- 21600 0 0"/>
                  <a:gd name="T0" fmla="*/ 26268 w 35921"/>
                  <a:gd name="T1" fmla="*/ 0 h 39595"/>
                  <a:gd name="T2" fmla="*/ 0 w 35921"/>
                  <a:gd name="T3" fmla="*/ 34165 h 39595"/>
                  <a:gd name="T4" fmla="*/ 14321 w 35921"/>
                  <a:gd name="T5" fmla="*/ 17995 h 39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5921" h="39595" fill="none" extrusionOk="0">
                    <a:moveTo>
                      <a:pt x="26268" y="-1"/>
                    </a:moveTo>
                    <a:cubicBezTo>
                      <a:pt x="32297" y="4002"/>
                      <a:pt x="35921" y="10758"/>
                      <a:pt x="35921" y="17995"/>
                    </a:cubicBezTo>
                    <a:cubicBezTo>
                      <a:pt x="35921" y="29924"/>
                      <a:pt x="26250" y="39595"/>
                      <a:pt x="14321" y="39595"/>
                    </a:cubicBezTo>
                    <a:cubicBezTo>
                      <a:pt x="9044" y="39595"/>
                      <a:pt x="3950" y="37663"/>
                      <a:pt x="-1" y="34165"/>
                    </a:cubicBezTo>
                  </a:path>
                  <a:path w="35921" h="39595" stroke="0" extrusionOk="0">
                    <a:moveTo>
                      <a:pt x="26268" y="-1"/>
                    </a:moveTo>
                    <a:cubicBezTo>
                      <a:pt x="32297" y="4002"/>
                      <a:pt x="35921" y="10758"/>
                      <a:pt x="35921" y="17995"/>
                    </a:cubicBezTo>
                    <a:cubicBezTo>
                      <a:pt x="35921" y="29924"/>
                      <a:pt x="26250" y="39595"/>
                      <a:pt x="14321" y="39595"/>
                    </a:cubicBezTo>
                    <a:cubicBezTo>
                      <a:pt x="9044" y="39595"/>
                      <a:pt x="3950" y="37663"/>
                      <a:pt x="-1" y="34165"/>
                    </a:cubicBezTo>
                    <a:lnTo>
                      <a:pt x="14321" y="17995"/>
                    </a:ln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>
                  <a:lnSpc>
                    <a:spcPct val="150000"/>
                  </a:lnSpc>
                </a:pPr>
                <a:endParaRPr lang="zh-CN" altLang="en-US" sz="1200" b="1"/>
              </a:p>
            </p:txBody>
          </p:sp>
          <p:sp>
            <p:nvSpPr>
              <p:cNvPr id="34" name="Line 11"/>
              <p:cNvSpPr>
                <a:spLocks noChangeShapeType="1"/>
              </p:cNvSpPr>
              <p:nvPr/>
            </p:nvSpPr>
            <p:spPr bwMode="auto">
              <a:xfrm flipV="1">
                <a:off x="2583" y="3378"/>
                <a:ext cx="180" cy="15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>
                  <a:lnSpc>
                    <a:spcPct val="150000"/>
                  </a:lnSpc>
                </a:pPr>
                <a:endParaRPr lang="zh-CN" altLang="en-US" sz="1200" b="1"/>
              </a:p>
            </p:txBody>
          </p:sp>
        </p:grpSp>
        <p:sp>
          <p:nvSpPr>
            <p:cNvPr id="25" name="Line 9"/>
            <p:cNvSpPr>
              <a:spLocks noChangeShapeType="1"/>
            </p:cNvSpPr>
            <p:nvPr/>
          </p:nvSpPr>
          <p:spPr bwMode="auto">
            <a:xfrm>
              <a:off x="4320" y="3156"/>
              <a:ext cx="10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150000"/>
                </a:lnSpc>
              </a:pPr>
              <a:endParaRPr lang="zh-CN" altLang="en-US" sz="1200" b="1"/>
            </a:p>
          </p:txBody>
        </p:sp>
        <p:sp>
          <p:nvSpPr>
            <p:cNvPr id="26" name="Rectangle 8"/>
            <p:cNvSpPr>
              <a:spLocks noChangeArrowheads="1"/>
            </p:cNvSpPr>
            <p:nvPr/>
          </p:nvSpPr>
          <p:spPr bwMode="auto">
            <a:xfrm>
              <a:off x="4320" y="2688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7" name="Line 7"/>
            <p:cNvSpPr>
              <a:spLocks noChangeShapeType="1"/>
            </p:cNvSpPr>
            <p:nvPr/>
          </p:nvSpPr>
          <p:spPr bwMode="auto">
            <a:xfrm>
              <a:off x="7200" y="3156"/>
              <a:ext cx="9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150000"/>
                </a:lnSpc>
              </a:pPr>
              <a:endParaRPr lang="zh-CN" altLang="en-US" sz="1200" b="1"/>
            </a:p>
          </p:txBody>
        </p:sp>
        <p:sp>
          <p:nvSpPr>
            <p:cNvPr id="28" name="Rectangle 6"/>
            <p:cNvSpPr>
              <a:spLocks noChangeArrowheads="1"/>
            </p:cNvSpPr>
            <p:nvPr/>
          </p:nvSpPr>
          <p:spPr bwMode="auto">
            <a:xfrm>
              <a:off x="7380" y="2688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29" name="Oval 5"/>
            <p:cNvSpPr>
              <a:spLocks noChangeArrowheads="1"/>
            </p:cNvSpPr>
            <p:nvPr/>
          </p:nvSpPr>
          <p:spPr bwMode="auto">
            <a:xfrm>
              <a:off x="8100" y="2844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 →n·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30" name="Oval 4"/>
            <p:cNvSpPr>
              <a:spLocks noChangeArrowheads="1"/>
            </p:cNvSpPr>
            <p:nvPr/>
          </p:nvSpPr>
          <p:spPr bwMode="auto">
            <a:xfrm>
              <a:off x="5400" y="4248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 → E+·n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31" name="Oval 3"/>
            <p:cNvSpPr>
              <a:spLocks noChangeArrowheads="1"/>
            </p:cNvSpPr>
            <p:nvPr/>
          </p:nvSpPr>
          <p:spPr bwMode="auto">
            <a:xfrm>
              <a:off x="8100" y="4248"/>
              <a:ext cx="1800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 → E+n·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32" name="Rectangle 2"/>
            <p:cNvSpPr>
              <a:spLocks noChangeArrowheads="1"/>
            </p:cNvSpPr>
            <p:nvPr/>
          </p:nvSpPr>
          <p:spPr bwMode="auto">
            <a:xfrm>
              <a:off x="2160" y="3624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endParaRPr lang="en-US" altLang="zh-CN" sz="12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4" name="Rectangle 26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pSp>
        <p:nvGrpSpPr>
          <p:cNvPr id="35" name="Group 1"/>
          <p:cNvGrpSpPr/>
          <p:nvPr/>
        </p:nvGrpSpPr>
        <p:grpSpPr bwMode="auto">
          <a:xfrm>
            <a:off x="5807968" y="4263583"/>
            <a:ext cx="4536504" cy="2079625"/>
            <a:chOff x="2880" y="1908"/>
            <a:chExt cx="8280" cy="3276"/>
          </a:xfrm>
        </p:grpSpPr>
        <p:sp>
          <p:nvSpPr>
            <p:cNvPr id="36" name="AutoShape 25"/>
            <p:cNvSpPr>
              <a:spLocks noChangeArrowheads="1"/>
            </p:cNvSpPr>
            <p:nvPr/>
          </p:nvSpPr>
          <p:spPr bwMode="auto">
            <a:xfrm>
              <a:off x="3600" y="1908"/>
              <a:ext cx="1980" cy="140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37" name="Rectangle 24"/>
            <p:cNvSpPr>
              <a:spLocks noChangeArrowheads="1"/>
            </p:cNvSpPr>
            <p:nvPr/>
          </p:nvSpPr>
          <p:spPr bwMode="auto">
            <a:xfrm>
              <a:off x="3780" y="2064"/>
              <a:ext cx="1260" cy="93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pt-BR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E’ →·E</a:t>
              </a:r>
              <a:endParaRPr lang="pt-BR" altLang="zh-CN" sz="1200" b="1" dirty="0"/>
            </a:p>
            <a:p>
              <a:pPr eaLnBrk="0" hangingPunct="0"/>
              <a:r>
                <a:rPr lang="pt-BR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 →·E+n</a:t>
              </a:r>
              <a:endParaRPr lang="pt-BR" altLang="zh-CN" sz="1200" b="1" dirty="0"/>
            </a:p>
            <a:p>
              <a:pPr eaLnBrk="0" hangingPunct="0"/>
              <a:r>
                <a:rPr lang="pt-BR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 →·n</a:t>
              </a:r>
              <a:endParaRPr lang="pt-BR" altLang="zh-CN" sz="1200" b="1" dirty="0"/>
            </a:p>
            <a:p>
              <a:pPr eaLnBrk="0" hangingPunct="0"/>
              <a:endParaRPr lang="pt-BR" altLang="zh-CN" sz="1200" b="1" dirty="0">
                <a:latin typeface="Arial" panose="020B0604020202020204" pitchFamily="34" charset="0"/>
              </a:endParaRPr>
            </a:p>
          </p:txBody>
        </p:sp>
        <p:sp>
          <p:nvSpPr>
            <p:cNvPr id="38" name="Oval 23"/>
            <p:cNvSpPr>
              <a:spLocks noChangeArrowheads="1"/>
            </p:cNvSpPr>
            <p:nvPr/>
          </p:nvSpPr>
          <p:spPr bwMode="auto">
            <a:xfrm>
              <a:off x="5040" y="2688"/>
              <a:ext cx="360" cy="46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39" name="Line 22"/>
            <p:cNvSpPr>
              <a:spLocks noChangeShapeType="1"/>
            </p:cNvSpPr>
            <p:nvPr/>
          </p:nvSpPr>
          <p:spPr bwMode="auto">
            <a:xfrm>
              <a:off x="2880" y="2532"/>
              <a:ext cx="7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40" name="Line 21"/>
            <p:cNvSpPr>
              <a:spLocks noChangeShapeType="1"/>
            </p:cNvSpPr>
            <p:nvPr/>
          </p:nvSpPr>
          <p:spPr bwMode="auto">
            <a:xfrm>
              <a:off x="5580" y="2532"/>
              <a:ext cx="10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41" name="Rectangle 20"/>
            <p:cNvSpPr>
              <a:spLocks noChangeArrowheads="1"/>
            </p:cNvSpPr>
            <p:nvPr/>
          </p:nvSpPr>
          <p:spPr bwMode="auto">
            <a:xfrm>
              <a:off x="5940" y="2064"/>
              <a:ext cx="180" cy="3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en-US" altLang="zh-CN" sz="1200" b="1"/>
            </a:p>
            <a:p>
              <a:pPr eaLnBrk="0" hangingPunct="0"/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42" name="AutoShape 19"/>
            <p:cNvSpPr>
              <a:spLocks noChangeArrowheads="1"/>
            </p:cNvSpPr>
            <p:nvPr/>
          </p:nvSpPr>
          <p:spPr bwMode="auto">
            <a:xfrm>
              <a:off x="6660" y="1908"/>
              <a:ext cx="2010" cy="93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43" name="Rectangle 18"/>
            <p:cNvSpPr>
              <a:spLocks noChangeArrowheads="1"/>
            </p:cNvSpPr>
            <p:nvPr/>
          </p:nvSpPr>
          <p:spPr bwMode="auto">
            <a:xfrm>
              <a:off x="6840" y="2064"/>
              <a:ext cx="1260" cy="62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E’ →E·</a:t>
              </a:r>
              <a:endParaRPr lang="en-US" altLang="zh-CN" sz="1200" b="1" dirty="0"/>
            </a:p>
            <a:p>
              <a:pPr eaLnBrk="0" hangingPunct="0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 →E·+n</a:t>
              </a:r>
              <a:endParaRPr lang="en-US" altLang="zh-CN" sz="1200" b="1" dirty="0">
                <a:latin typeface="Arial" panose="020B0604020202020204" pitchFamily="34" charset="0"/>
              </a:endParaRPr>
            </a:p>
          </p:txBody>
        </p:sp>
        <p:sp>
          <p:nvSpPr>
            <p:cNvPr id="44" name="Oval 17"/>
            <p:cNvSpPr>
              <a:spLocks noChangeArrowheads="1"/>
            </p:cNvSpPr>
            <p:nvPr/>
          </p:nvSpPr>
          <p:spPr bwMode="auto">
            <a:xfrm>
              <a:off x="8100" y="2220"/>
              <a:ext cx="360" cy="46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45" name="AutoShape 16"/>
            <p:cNvSpPr>
              <a:spLocks noChangeArrowheads="1"/>
            </p:cNvSpPr>
            <p:nvPr/>
          </p:nvSpPr>
          <p:spPr bwMode="auto">
            <a:xfrm>
              <a:off x="3600" y="4092"/>
              <a:ext cx="1980" cy="1092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46" name="Rectangle 15"/>
            <p:cNvSpPr>
              <a:spLocks noChangeArrowheads="1"/>
            </p:cNvSpPr>
            <p:nvPr/>
          </p:nvSpPr>
          <p:spPr bwMode="auto">
            <a:xfrm>
              <a:off x="3780" y="4248"/>
              <a:ext cx="10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 → n·</a:t>
              </a:r>
              <a:endParaRPr lang="en-US" altLang="zh-CN" sz="1200" b="1"/>
            </a:p>
            <a:p>
              <a:pPr eaLnBrk="0" hangingPunct="0"/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47" name="Oval 14"/>
            <p:cNvSpPr>
              <a:spLocks noChangeArrowheads="1"/>
            </p:cNvSpPr>
            <p:nvPr/>
          </p:nvSpPr>
          <p:spPr bwMode="auto">
            <a:xfrm>
              <a:off x="5040" y="4560"/>
              <a:ext cx="360" cy="46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48" name="Line 13"/>
            <p:cNvSpPr>
              <a:spLocks noChangeShapeType="1"/>
            </p:cNvSpPr>
            <p:nvPr/>
          </p:nvSpPr>
          <p:spPr bwMode="auto">
            <a:xfrm>
              <a:off x="4500" y="3312"/>
              <a:ext cx="0" cy="7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49" name="Rectangle 12"/>
            <p:cNvSpPr>
              <a:spLocks noChangeArrowheads="1"/>
            </p:cNvSpPr>
            <p:nvPr/>
          </p:nvSpPr>
          <p:spPr bwMode="auto">
            <a:xfrm>
              <a:off x="4140" y="3468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50" name="Line 11"/>
            <p:cNvSpPr>
              <a:spLocks noChangeShapeType="1"/>
            </p:cNvSpPr>
            <p:nvPr/>
          </p:nvSpPr>
          <p:spPr bwMode="auto">
            <a:xfrm>
              <a:off x="7560" y="2844"/>
              <a:ext cx="0" cy="124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51" name="Rectangle 10"/>
            <p:cNvSpPr>
              <a:spLocks noChangeArrowheads="1"/>
            </p:cNvSpPr>
            <p:nvPr/>
          </p:nvSpPr>
          <p:spPr bwMode="auto">
            <a:xfrm>
              <a:off x="7200" y="3156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52" name="AutoShape 9"/>
            <p:cNvSpPr>
              <a:spLocks noChangeArrowheads="1"/>
            </p:cNvSpPr>
            <p:nvPr/>
          </p:nvSpPr>
          <p:spPr bwMode="auto">
            <a:xfrm>
              <a:off x="6660" y="4092"/>
              <a:ext cx="1980" cy="1092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53" name="Rectangle 8"/>
            <p:cNvSpPr>
              <a:spLocks noChangeArrowheads="1"/>
            </p:cNvSpPr>
            <p:nvPr/>
          </p:nvSpPr>
          <p:spPr bwMode="auto">
            <a:xfrm>
              <a:off x="6840" y="4248"/>
              <a:ext cx="126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 → E+·n</a:t>
              </a:r>
              <a:endParaRPr lang="en-US" altLang="zh-CN" sz="1200" b="1"/>
            </a:p>
            <a:p>
              <a:pPr eaLnBrk="0" hangingPunct="0"/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8100" y="4560"/>
              <a:ext cx="360" cy="46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55" name="Line 6"/>
            <p:cNvSpPr>
              <a:spLocks noChangeShapeType="1"/>
            </p:cNvSpPr>
            <p:nvPr/>
          </p:nvSpPr>
          <p:spPr bwMode="auto">
            <a:xfrm>
              <a:off x="8640" y="4716"/>
              <a:ext cx="5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56" name="AutoShape 5"/>
            <p:cNvSpPr>
              <a:spLocks noChangeArrowheads="1"/>
            </p:cNvSpPr>
            <p:nvPr/>
          </p:nvSpPr>
          <p:spPr bwMode="auto">
            <a:xfrm>
              <a:off x="9180" y="4092"/>
              <a:ext cx="1980" cy="1092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57" name="Rectangle 4"/>
            <p:cNvSpPr>
              <a:spLocks noChangeArrowheads="1"/>
            </p:cNvSpPr>
            <p:nvPr/>
          </p:nvSpPr>
          <p:spPr bwMode="auto">
            <a:xfrm>
              <a:off x="9360" y="4248"/>
              <a:ext cx="126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 → E+n·</a:t>
              </a:r>
              <a:endParaRPr lang="en-US" altLang="zh-CN" sz="1200" b="1"/>
            </a:p>
            <a:p>
              <a:pPr eaLnBrk="0" hangingPunct="0"/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58" name="Oval 3"/>
            <p:cNvSpPr>
              <a:spLocks noChangeArrowheads="1"/>
            </p:cNvSpPr>
            <p:nvPr/>
          </p:nvSpPr>
          <p:spPr bwMode="auto">
            <a:xfrm>
              <a:off x="10620" y="4560"/>
              <a:ext cx="360" cy="46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59" name="Rectangle 2"/>
            <p:cNvSpPr>
              <a:spLocks noChangeArrowheads="1"/>
            </p:cNvSpPr>
            <p:nvPr/>
          </p:nvSpPr>
          <p:spPr bwMode="auto">
            <a:xfrm>
              <a:off x="8820" y="4248"/>
              <a:ext cx="180" cy="3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endParaRPr lang="en-US" altLang="zh-CN" sz="1200" b="1"/>
            </a:p>
            <a:p>
              <a:pPr eaLnBrk="0" hangingPunct="0"/>
              <a:endParaRPr lang="en-US" altLang="zh-CN" sz="1200" b="1">
                <a:latin typeface="Arial" panose="020B0604020202020204" pitchFamily="34" charset="0"/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6876088" y="1601594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1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428218" y="1591748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2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918429" y="2469307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3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388254" y="2450950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4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815488" y="2474009"/>
            <a:ext cx="333425" cy="285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5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6918429" y="3441081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6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8469378" y="3441081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7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9902214" y="3441080"/>
            <a:ext cx="342783" cy="279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8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8" name="内容占位符 3"/>
              <p:cNvGraphicFramePr/>
              <p:nvPr/>
            </p:nvGraphicFramePr>
            <p:xfrm>
              <a:off x="1201728" y="3560262"/>
              <a:ext cx="3757303" cy="2165674"/>
            </p:xfrm>
            <a:graphic>
              <a:graphicData uri="http://schemas.openxmlformats.org/drawingml/2006/table">
                <a:tbl>
                  <a:tblPr>
                    <a:tableStyleId>{ED083AE6-46FA-4A59-8FB0-9F97EB10719F}</a:tableStyleId>
                  </a:tblPr>
                  <a:tblGrid>
                    <a:gridCol w="651467"/>
                    <a:gridCol w="993868"/>
                    <a:gridCol w="745401"/>
                    <a:gridCol w="683284"/>
                    <a:gridCol w="683283"/>
                  </a:tblGrid>
                  <a:tr h="400419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S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𝒏</m:t>
                                    </m:r>
                                  </m:sub>
                                  <m:sup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+</m:t>
                                    </m:r>
                                  </m:sub>
                                  <m:sup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𝑬</m:t>
                                    </m:r>
                                  </m:sub>
                                  <m:sup>
                                    <m:r>
                                      <a:rPr lang="en-US" altLang="zh-CN" sz="2000" b="1" i="1" kern="100" smtClean="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Arial" panose="020B0604020202020204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{1}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{1,3,4}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{5}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 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{2,6}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marL="0" indent="0" algn="ctr" eaLnBrk="1" hangingPunct="1">
                            <a:buNone/>
                          </a:pPr>
                          <a:r>
                            <a:rPr lang="en-US" altLang="zh-CN" sz="2000" b="1" dirty="0">
                              <a:ea typeface="Cambria Math" panose="02040503050406030204" pitchFamily="18" charset="0"/>
                            </a:rPr>
                            <a:t>{5}</a:t>
                          </a:r>
                          <a:endParaRPr lang="en-US" altLang="zh-CN" sz="2000" b="1" dirty="0"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eaLnBrk="1" hangingPunct="1">
                            <a:buNone/>
                          </a:pPr>
                          <a:r>
                            <a:rPr lang="en-US" altLang="zh-CN" sz="2000" b="1" dirty="0">
                              <a:ea typeface="Cambria Math" panose="02040503050406030204" pitchFamily="18" charset="0"/>
                            </a:rPr>
                            <a:t>{5}</a:t>
                          </a:r>
                          <a:endParaRPr lang="en-US" altLang="zh-CN" sz="2000" b="1" dirty="0"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endParaRPr lang="zh-CN" alt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{2,6}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{2,6}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alt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{7}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{7}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{7}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alt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endParaRPr lang="zh-CN" alt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8" name="内容占位符 3"/>
              <p:cNvGraphicFramePr/>
              <p:nvPr/>
            </p:nvGraphicFramePr>
            <p:xfrm>
              <a:off x="1201728" y="3560262"/>
              <a:ext cx="3757303" cy="2165674"/>
            </p:xfrm>
            <a:graphic>
              <a:graphicData uri="http://schemas.openxmlformats.org/drawingml/2006/table">
                <a:tbl>
                  <a:tblPr>
                    <a:tableStyleId>{ED083AE6-46FA-4A59-8FB0-9F97EB10719F}</a:tableStyleId>
                  </a:tblPr>
                  <a:tblGrid>
                    <a:gridCol w="651467"/>
                    <a:gridCol w="993868"/>
                    <a:gridCol w="745401"/>
                    <a:gridCol w="683284"/>
                    <a:gridCol w="683283"/>
                  </a:tblGrid>
                  <a:tr h="400685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S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CC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 anchorCtr="1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 anchorCtr="1"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 anchorCtr="1">
                        <a:blipFill>
                          <a:blip r:embed="rId2"/>
                        </a:blip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{1}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{1,3,4}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{5}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000" b="1" kern="1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 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{2,6}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marL="0" indent="0" algn="ctr" eaLnBrk="1" hangingPunct="1">
                            <a:buNone/>
                          </a:pPr>
                          <a:r>
                            <a:rPr lang="en-US" altLang="zh-CN" sz="2000" b="1" dirty="0">
                              <a:ea typeface="Cambria Math" panose="02040503050406030204" pitchFamily="18" charset="0"/>
                            </a:rPr>
                            <a:t>{5}</a:t>
                          </a:r>
                          <a:endParaRPr lang="en-US" altLang="zh-CN" sz="2000" b="1" dirty="0"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eaLnBrk="1" hangingPunct="1">
                            <a:buNone/>
                          </a:pPr>
                          <a:r>
                            <a:rPr lang="en-US" altLang="zh-CN" sz="2000" b="1" dirty="0">
                              <a:ea typeface="Cambria Math" panose="02040503050406030204" pitchFamily="18" charset="0"/>
                            </a:rPr>
                            <a:t>{5}</a:t>
                          </a:r>
                          <a:endParaRPr lang="en-US" altLang="zh-CN" sz="2000" b="1" dirty="0"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endParaRPr lang="zh-CN" alt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{2,6}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{2,6}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alt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{7}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{7}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{7}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alt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  <a:tr h="353051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altLang="zh-CN" sz="2000" b="1" kern="100" dirty="0"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Arial" panose="020B0604020202020204" pitchFamily="34" charset="0"/>
                            </a:rPr>
                            <a:t>{8}</a:t>
                          </a: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CC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endParaRPr lang="zh-CN" alt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endParaRPr lang="zh-CN" sz="2000" b="1" kern="100" dirty="0"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 anchorCtr="1">
                        <a:solidFill>
                          <a:srgbClr val="FFFFCC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练习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43" name="Rectangle 3"/>
              <p:cNvSpPr>
                <a:spLocks noGrp="1" noChangeArrowheads="1"/>
              </p:cNvSpPr>
              <p:nvPr>
                <p:ph idx="1"/>
              </p:nvPr>
            </p:nvSpPr>
            <p:spPr>
              <a:solidFill>
                <a:schemeClr val="bg1"/>
              </a:solid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给定文法如下：</a:t>
                </a:r>
                <a:endParaRPr lang="en-US" altLang="zh-CN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𝑺𝑹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→+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𝑺𝑹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|)</m:t>
                      </m:r>
                    </m:oMath>
                  </m:oMathPara>
                </a14:m>
                <a:endParaRPr lang="en-US" altLang="zh-CN" dirty="0"/>
              </a:p>
              <a:p>
                <a:pPr eaLnBrk="1" hangingPunct="1">
                  <a:lnSpc>
                    <a:spcPct val="150000"/>
                  </a:lnSpc>
                </a:pPr>
                <a:r>
                  <a:rPr lang="zh-CN" altLang="en-US" dirty="0"/>
                  <a:t>为它构造</a:t>
                </a:r>
                <a:r>
                  <a:rPr lang="en-US" altLang="zh-CN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LR(0)</a:t>
                </a:r>
                <a:r>
                  <a:rPr lang="zh-CN" altLang="en-US" dirty="0"/>
                  <a:t>项的</a:t>
                </a:r>
                <a:r>
                  <a:rPr lang="en-US" altLang="zh-CN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DFA</a:t>
                </a:r>
                <a:r>
                  <a:rPr lang="zh-CN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。</a:t>
                </a:r>
                <a:endPara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243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33" t="-284" r="-127" b="-272"/>
                </a:stretch>
              </a:blip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LR(0)</a:t>
            </a:r>
            <a:r>
              <a:rPr lang="zh-CN" altLang="en-US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分析算法</a:t>
            </a:r>
            <a:endParaRPr lang="zh-CN" altLang="en-US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LR(0)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分析算法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与以往方法的不同，要采用的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动作和当前所处的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DFA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状态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有关系。因此需要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在分析栈中需要保存状态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初始状态也需要把在初始状态放入栈内。假设现在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移进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到栈后状态切换到状态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，这个过程表示如下：</a:t>
            </a:r>
            <a:endParaRPr lang="en-US" altLang="zh-CN" sz="2400" dirty="0"/>
          </a:p>
        </p:txBody>
      </p:sp>
      <p:graphicFrame>
        <p:nvGraphicFramePr>
          <p:cNvPr id="4" name="Group 35"/>
          <p:cNvGraphicFramePr/>
          <p:nvPr/>
        </p:nvGraphicFramePr>
        <p:xfrm>
          <a:off x="3535524" y="4077073"/>
          <a:ext cx="4968552" cy="1514799"/>
        </p:xfrm>
        <a:graphic>
          <a:graphicData uri="http://schemas.openxmlformats.org/drawingml/2006/table">
            <a:tbl>
              <a:tblPr/>
              <a:tblGrid>
                <a:gridCol w="1589937"/>
                <a:gridCol w="3378615"/>
              </a:tblGrid>
              <a:tr h="758686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$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0 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   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Input String$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756113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$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0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 n 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2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Input String</a:t>
                      </a: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剩余部分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$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LR(0)</a:t>
            </a:r>
            <a:r>
              <a:rPr lang="zh-CN" altLang="en-US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分析算法</a:t>
            </a:r>
            <a:endParaRPr lang="zh-CN" altLang="en-US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43" name="Rectangle 3"/>
              <p:cNvSpPr>
                <a:spLocks noGrp="1" noChangeArrowheads="1"/>
              </p:cNvSpPr>
              <p:nvPr>
                <p:ph idx="1"/>
              </p:nvPr>
            </p:nvSpPr>
            <p:spPr>
              <a:solidFill>
                <a:schemeClr val="bg1"/>
              </a:solid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设当前状态为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𝒔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（位于分析栈顶部），则动作定义如下：</a:t>
                </a:r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 eaLnBrk="1" hangingPunct="1">
                  <a:lnSpc>
                    <a:spcPct val="150000"/>
                  </a:lnSpc>
                </a:pP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若状态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𝒔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包含了格式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𝑨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lang="zh-CN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𝜶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𝑿</m:t>
                    </m:r>
                    <m:r>
                      <a:rPr lang="zh-CN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𝜷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的任何项目，其中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𝑿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是一个终结符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，则动作就是将当前的输入记号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移进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到栈中。若进栈的记号是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𝑿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，则压入栈中的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新状态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就是包含了项目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𝑨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𝜶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𝑿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𝜷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的状态。如果入栈的记号不是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𝑿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，那么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报错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。</a:t>
                </a:r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0243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33" t="-284" r="-127" b="-272"/>
                </a:stretch>
              </a:blip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LR(0)</a:t>
            </a:r>
            <a:r>
              <a:rPr lang="zh-CN" altLang="en-US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分析算法</a:t>
            </a:r>
            <a:endParaRPr lang="zh-CN" altLang="en-US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43" name="Rectangle 3"/>
              <p:cNvSpPr>
                <a:spLocks noGrp="1" noChangeArrowheads="1"/>
              </p:cNvSpPr>
              <p:nvPr>
                <p:ph idx="1"/>
              </p:nvPr>
            </p:nvSpPr>
            <p:spPr>
              <a:solidFill>
                <a:schemeClr val="bg1"/>
              </a:solid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pPr lvl="1" eaLnBrk="1" hangingPunct="1">
                  <a:lnSpc>
                    <a:spcPct val="150000"/>
                  </a:lnSpc>
                </a:pP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若状态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𝒔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包含了任何归约项目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𝑨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lang="zh-CN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𝜸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，则动作是用规则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𝑨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𝜸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进行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归约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。如果输入记号为空，又使用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进行归约，那么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接受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输入串。其他情况下，将串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𝜸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和它对应的状态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出栈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，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新的栈顶状态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如果包含一个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𝑩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𝜶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𝑨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𝜷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的项目，那么将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𝑨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入栈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并将包含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𝑩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𝜶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𝑨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𝜷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的状态作为新状态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入栈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。</a:t>
                </a:r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如果上述规则都是无歧义的，那么这个文法就是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LR(0)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文法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。</a:t>
                </a:r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0243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33" t="-284" r="-127" b="-272"/>
                </a:stretch>
              </a:blip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LR(0)</a:t>
            </a:r>
            <a:r>
              <a:rPr lang="zh-CN" altLang="en-US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分析算法</a:t>
            </a:r>
            <a:endParaRPr lang="zh-CN" altLang="en-US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43" name="Rectangle 3"/>
              <p:cNvSpPr>
                <a:spLocks noGrp="1" noChangeArrowheads="1"/>
              </p:cNvSpPr>
              <p:nvPr>
                <p:ph idx="1"/>
              </p:nvPr>
            </p:nvSpPr>
            <p:spPr>
              <a:solidFill>
                <a:schemeClr val="bg1"/>
              </a:solid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思考：规则无歧义意味着什么？</a:t>
                </a:r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 eaLnBrk="1" hangingPunct="1">
                  <a:lnSpc>
                    <a:spcPct val="150000"/>
                  </a:lnSpc>
                </a:pP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如果某个状态包含两个项目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𝑨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lang="zh-CN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𝜸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𝑨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lang="zh-CN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𝜶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𝑿</m:t>
                    </m:r>
                    <m:r>
                      <a:rPr lang="zh-CN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𝜷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，</a:t>
                </a:r>
                <a:r>
                  <a:rPr lang="en-US" altLang="zh-CN" sz="2400" dirty="0">
                    <a:solidFill>
                      <a:srgbClr val="FF000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𝑿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是一个终结符，有没有歧义？</a:t>
                </a:r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 eaLnBrk="1" hangingPunct="1">
                  <a:lnSpc>
                    <a:spcPct val="150000"/>
                  </a:lnSpc>
                </a:pP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如果某个状态包含两个项目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𝑨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lang="zh-CN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𝜸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𝑨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lang="zh-CN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𝜷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，</a:t>
                </a:r>
                <a:r>
                  <a:rPr lang="en-US" altLang="zh-CN" sz="2400" dirty="0">
                    <a:solidFill>
                      <a:srgbClr val="FF000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有没有歧义？</a:t>
                </a:r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移进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归约冲突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和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归约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归约冲突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。</a:t>
                </a:r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 eaLnBrk="1" hangingPunct="1">
                  <a:lnSpc>
                    <a:spcPct val="150000"/>
                  </a:lnSpc>
                </a:pPr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0243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33" t="-284" r="-127" b="-272"/>
                </a:stretch>
              </a:blip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示例</a:t>
            </a:r>
            <a:endParaRPr lang="zh-CN" altLang="en-US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43" name="Rectangle 3"/>
              <p:cNvSpPr>
                <a:spLocks noGrp="1" noChangeArrowheads="1"/>
              </p:cNvSpPr>
              <p:nvPr>
                <p:ph idx="1"/>
              </p:nvPr>
            </p:nvSpPr>
            <p:spPr>
              <a:solidFill>
                <a:schemeClr val="bg1"/>
              </a:solid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用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LR(0)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方法分析串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𝐚</m:t>
                        </m:r>
                      </m:e>
                    </m:d>
                    <m:r>
                      <a:rPr lang="en-US" altLang="zh-CN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是不是文法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𝑨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𝑨</m:t>
                        </m:r>
                      </m:e>
                    </m:d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𝒂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可以识别的串。</a:t>
                </a:r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22555">
                  <a:lnSpc>
                    <a:spcPct val="150000"/>
                  </a:lnSpc>
                </a:pPr>
                <a:r>
                  <a:rPr lang="zh-CN" altLang="en-US" sz="2400" dirty="0">
                    <a:latin typeface="+mn-ea"/>
                    <a:cs typeface="Arial" panose="020B0604020202020204" pitchFamily="34" charset="0"/>
                  </a:rPr>
                  <a:t>改写文法如下：</a:t>
                </a:r>
                <a:endParaRPr lang="en-US" altLang="zh-CN" sz="2400" dirty="0">
                  <a:latin typeface="+mn-ea"/>
                  <a:cs typeface="Arial" panose="020B0604020202020204" pitchFamily="34" charset="0"/>
                </a:endParaRPr>
              </a:p>
              <a:p>
                <a:pPr marL="522605" lvl="1" indent="-342900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𝑨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	</a:t>
                </a:r>
                <a:r>
                  <a:rPr lang="en-US" altLang="zh-CN" sz="2400" dirty="0">
                    <a:cs typeface="Arial" panose="020B0604020202020204" pitchFamily="34" charset="0"/>
                  </a:rPr>
                  <a:t> </a:t>
                </a:r>
                <a:endParaRPr lang="en-US" altLang="zh-CN" sz="240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522605" lvl="1" indent="-342900"/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𝑨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𝑨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𝒂</m:t>
                    </m:r>
                  </m:oMath>
                </a14:m>
                <a:endParaRPr lang="en-US" altLang="zh-CN" sz="2400" i="1" dirty="0"/>
              </a:p>
              <a:p>
                <a:pPr marL="122555">
                  <a:lnSpc>
                    <a:spcPct val="150000"/>
                  </a:lnSpc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LR(0)</a:t>
                </a:r>
                <a:r>
                  <a:rPr lang="zh-CN" altLang="en-US" sz="2400" dirty="0"/>
                  <a:t>项如下：</a:t>
                </a:r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>
                    <a:cs typeface="Arial" panose="020B0604020202020204" pitchFamily="34" charset="0"/>
                  </a:rPr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→.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𝑨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  	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𝑨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. </m:t>
                    </m:r>
                  </m:oMath>
                </a14:m>
                <a:endParaRPr lang="en-US" altLang="zh-CN" sz="2400" i="1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sz="24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𝑨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→.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𝑨</m:t>
                        </m:r>
                      </m:e>
                    </m:d>
                  </m:oMath>
                </a14:m>
                <a:r>
                  <a:rPr lang="en-US" altLang="zh-CN" sz="2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	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𝑨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.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𝑨</m:t>
                        </m:r>
                      </m:e>
                    </m:d>
                  </m:oMath>
                </a14:m>
                <a:endParaRPr lang="en-US" altLang="zh-CN" sz="2400" i="1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sz="24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𝑨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𝑨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.</m:t>
                        </m:r>
                      </m:e>
                    </m:d>
                  </m:oMath>
                </a14:m>
                <a:r>
                  <a:rPr lang="en-US" altLang="zh-CN" sz="2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	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𝑨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𝑨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</m:oMath>
                </a14:m>
                <a:endParaRPr lang="en-US" altLang="zh-CN" sz="2400" i="1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sz="24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𝑨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→.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𝒂</m:t>
                    </m:r>
                  </m:oMath>
                </a14:m>
                <a:r>
                  <a:rPr lang="en-US" altLang="zh-CN" sz="24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	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𝑨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𝒂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</m:oMath>
                </a14:m>
                <a:endParaRPr lang="en-US" altLang="zh-CN" sz="2400" i="1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522605" lvl="1" indent="-342900">
                  <a:lnSpc>
                    <a:spcPct val="150000"/>
                  </a:lnSpc>
                </a:pPr>
                <a:endParaRPr lang="en-US" altLang="zh-CN" sz="2000" i="1" dirty="0"/>
              </a:p>
              <a:p>
                <a:pPr marL="465455" lvl="1">
                  <a:lnSpc>
                    <a:spcPct val="150000"/>
                  </a:lnSpc>
                  <a:buNone/>
                </a:pPr>
                <a:r>
                  <a:rPr lang="en-US" altLang="zh-CN" sz="2000" dirty="0"/>
                  <a:t>	</a:t>
                </a:r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0243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33" t="-284" r="-127" b="-7194"/>
                </a:stretch>
              </a:blip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1"/>
          <p:cNvGrpSpPr/>
          <p:nvPr/>
        </p:nvGrpSpPr>
        <p:grpSpPr bwMode="auto">
          <a:xfrm>
            <a:off x="5663952" y="2276872"/>
            <a:ext cx="4536504" cy="3470448"/>
            <a:chOff x="1808" y="1518"/>
            <a:chExt cx="5940" cy="5382"/>
          </a:xfrm>
        </p:grpSpPr>
        <p:sp>
          <p:nvSpPr>
            <p:cNvPr id="5" name="AutoShape 35"/>
            <p:cNvSpPr>
              <a:spLocks noChangeArrowheads="1"/>
            </p:cNvSpPr>
            <p:nvPr/>
          </p:nvSpPr>
          <p:spPr bwMode="auto">
            <a:xfrm>
              <a:off x="2708" y="1518"/>
              <a:ext cx="1980" cy="140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b="1"/>
            </a:p>
          </p:txBody>
        </p:sp>
        <p:sp>
          <p:nvSpPr>
            <p:cNvPr id="6" name="Rectangle 34"/>
            <p:cNvSpPr>
              <a:spLocks noChangeArrowheads="1"/>
            </p:cNvSpPr>
            <p:nvPr/>
          </p:nvSpPr>
          <p:spPr bwMode="auto">
            <a:xfrm>
              <a:off x="2888" y="1674"/>
              <a:ext cx="1260" cy="93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A’ →·A</a:t>
              </a:r>
              <a:endParaRPr lang="en-US" altLang="zh-CN" sz="1600" b="1" dirty="0"/>
            </a:p>
            <a:p>
              <a:pPr eaLnBrk="0" hangingPunct="0"/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→·(A)</a:t>
              </a:r>
              <a:endParaRPr lang="en-US" altLang="zh-CN" sz="1600" b="1" dirty="0"/>
            </a:p>
            <a:p>
              <a:pPr eaLnBrk="0" hangingPunct="0"/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→·a</a:t>
              </a:r>
              <a:endParaRPr lang="en-US" altLang="zh-CN" sz="1600" b="1" dirty="0"/>
            </a:p>
            <a:p>
              <a:pPr eaLnBrk="0" hangingPunct="0"/>
              <a:endParaRPr lang="en-US" altLang="zh-CN" sz="1600" b="1" dirty="0">
                <a:latin typeface="Arial" panose="020B0604020202020204" pitchFamily="34" charset="0"/>
              </a:endParaRPr>
            </a:p>
          </p:txBody>
        </p:sp>
        <p:sp>
          <p:nvSpPr>
            <p:cNvPr id="7" name="Oval 33"/>
            <p:cNvSpPr>
              <a:spLocks noChangeArrowheads="1"/>
            </p:cNvSpPr>
            <p:nvPr/>
          </p:nvSpPr>
          <p:spPr bwMode="auto">
            <a:xfrm>
              <a:off x="4148" y="2298"/>
              <a:ext cx="360" cy="46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600" b="1">
                <a:latin typeface="Arial" panose="020B0604020202020204" pitchFamily="34" charset="0"/>
              </a:endParaRPr>
            </a:p>
          </p:txBody>
        </p:sp>
        <p:sp>
          <p:nvSpPr>
            <p:cNvPr id="8" name="Line 32"/>
            <p:cNvSpPr>
              <a:spLocks noChangeShapeType="1"/>
            </p:cNvSpPr>
            <p:nvPr/>
          </p:nvSpPr>
          <p:spPr bwMode="auto">
            <a:xfrm>
              <a:off x="1988" y="2142"/>
              <a:ext cx="7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b="1"/>
            </a:p>
          </p:txBody>
        </p:sp>
        <p:sp>
          <p:nvSpPr>
            <p:cNvPr id="9" name="Line 31"/>
            <p:cNvSpPr>
              <a:spLocks noChangeShapeType="1"/>
            </p:cNvSpPr>
            <p:nvPr/>
          </p:nvSpPr>
          <p:spPr bwMode="auto">
            <a:xfrm>
              <a:off x="4688" y="2142"/>
              <a:ext cx="10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b="1"/>
            </a:p>
          </p:txBody>
        </p:sp>
        <p:sp>
          <p:nvSpPr>
            <p:cNvPr id="10" name="Rectangle 30"/>
            <p:cNvSpPr>
              <a:spLocks noChangeArrowheads="1"/>
            </p:cNvSpPr>
            <p:nvPr/>
          </p:nvSpPr>
          <p:spPr bwMode="auto">
            <a:xfrm>
              <a:off x="5048" y="1674"/>
              <a:ext cx="180" cy="3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US" altLang="zh-CN" sz="1600" b="1"/>
            </a:p>
            <a:p>
              <a:pPr eaLnBrk="0" hangingPunct="0"/>
              <a:endParaRPr lang="en-US" altLang="zh-CN" sz="1600" b="1">
                <a:latin typeface="Arial" panose="020B0604020202020204" pitchFamily="34" charset="0"/>
              </a:endParaRPr>
            </a:p>
          </p:txBody>
        </p:sp>
        <p:sp>
          <p:nvSpPr>
            <p:cNvPr id="11" name="AutoShape 29"/>
            <p:cNvSpPr>
              <a:spLocks noChangeArrowheads="1"/>
            </p:cNvSpPr>
            <p:nvPr/>
          </p:nvSpPr>
          <p:spPr bwMode="auto">
            <a:xfrm>
              <a:off x="5768" y="1518"/>
              <a:ext cx="1980" cy="93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b="1"/>
            </a:p>
          </p:txBody>
        </p:sp>
        <p:sp>
          <p:nvSpPr>
            <p:cNvPr id="12" name="Rectangle 28"/>
            <p:cNvSpPr>
              <a:spLocks noChangeArrowheads="1"/>
            </p:cNvSpPr>
            <p:nvPr/>
          </p:nvSpPr>
          <p:spPr bwMode="auto">
            <a:xfrm>
              <a:off x="5957" y="1830"/>
              <a:ext cx="10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A’ →A·</a:t>
              </a:r>
              <a:endParaRPr lang="en-US" altLang="zh-CN" sz="1600" b="1" dirty="0">
                <a:latin typeface="Arial" panose="020B0604020202020204" pitchFamily="34" charset="0"/>
              </a:endParaRPr>
            </a:p>
          </p:txBody>
        </p:sp>
        <p:sp>
          <p:nvSpPr>
            <p:cNvPr id="13" name="Oval 27"/>
            <p:cNvSpPr>
              <a:spLocks noChangeArrowheads="1"/>
            </p:cNvSpPr>
            <p:nvPr/>
          </p:nvSpPr>
          <p:spPr bwMode="auto">
            <a:xfrm>
              <a:off x="7208" y="1830"/>
              <a:ext cx="360" cy="468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altLang="zh-CN" sz="1600" b="1" dirty="0">
                <a:latin typeface="Arial" panose="020B0604020202020204" pitchFamily="34" charset="0"/>
              </a:endParaRPr>
            </a:p>
          </p:txBody>
        </p:sp>
        <p:sp>
          <p:nvSpPr>
            <p:cNvPr id="14" name="AutoShape 26"/>
            <p:cNvSpPr>
              <a:spLocks noChangeArrowheads="1"/>
            </p:cNvSpPr>
            <p:nvPr/>
          </p:nvSpPr>
          <p:spPr bwMode="auto">
            <a:xfrm>
              <a:off x="5768" y="2922"/>
              <a:ext cx="1980" cy="936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b="1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5957" y="3200"/>
              <a:ext cx="10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→ a·</a:t>
              </a:r>
              <a:endParaRPr lang="en-US" altLang="zh-CN" sz="1600" b="1" dirty="0">
                <a:latin typeface="Arial" panose="020B0604020202020204" pitchFamily="34" charset="0"/>
              </a:endParaRPr>
            </a:p>
          </p:txBody>
        </p:sp>
        <p:sp>
          <p:nvSpPr>
            <p:cNvPr id="16" name="Oval 24"/>
            <p:cNvSpPr>
              <a:spLocks noChangeArrowheads="1"/>
            </p:cNvSpPr>
            <p:nvPr/>
          </p:nvSpPr>
          <p:spPr bwMode="auto">
            <a:xfrm>
              <a:off x="7208" y="3234"/>
              <a:ext cx="360" cy="468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altLang="zh-CN" sz="1600" b="1" dirty="0">
                <a:latin typeface="Arial" panose="020B0604020202020204" pitchFamily="34" charset="0"/>
              </a:endParaRPr>
            </a:p>
          </p:txBody>
        </p:sp>
        <p:sp>
          <p:nvSpPr>
            <p:cNvPr id="17" name="AutoShape 23"/>
            <p:cNvSpPr>
              <a:spLocks noChangeArrowheads="1"/>
            </p:cNvSpPr>
            <p:nvPr/>
          </p:nvSpPr>
          <p:spPr bwMode="auto">
            <a:xfrm>
              <a:off x="2708" y="3702"/>
              <a:ext cx="1980" cy="140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b="1"/>
            </a:p>
          </p:txBody>
        </p:sp>
        <p:sp>
          <p:nvSpPr>
            <p:cNvPr id="18" name="Rectangle 22"/>
            <p:cNvSpPr>
              <a:spLocks noChangeArrowheads="1"/>
            </p:cNvSpPr>
            <p:nvPr/>
          </p:nvSpPr>
          <p:spPr bwMode="auto">
            <a:xfrm>
              <a:off x="2888" y="3858"/>
              <a:ext cx="1260" cy="93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 →(·A)</a:t>
              </a:r>
              <a:endParaRPr lang="en-US" altLang="zh-CN" sz="1600" b="1"/>
            </a:p>
            <a:p>
              <a:pPr eaLnBrk="0" hangingPunct="0"/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 →·(A)</a:t>
              </a:r>
              <a:endParaRPr lang="en-US" altLang="zh-CN" sz="1600" b="1"/>
            </a:p>
            <a:p>
              <a:pPr eaLnBrk="0" hangingPunct="0"/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 →·a</a:t>
              </a:r>
              <a:endParaRPr lang="en-US" altLang="zh-CN" sz="1600" b="1"/>
            </a:p>
            <a:p>
              <a:pPr eaLnBrk="0" hangingPunct="0"/>
              <a:endParaRPr lang="en-US" altLang="zh-CN" sz="1600" b="1">
                <a:latin typeface="Arial" panose="020B0604020202020204" pitchFamily="34" charset="0"/>
              </a:endParaRPr>
            </a:p>
          </p:txBody>
        </p:sp>
        <p:sp>
          <p:nvSpPr>
            <p:cNvPr id="19" name="Oval 21"/>
            <p:cNvSpPr>
              <a:spLocks noChangeArrowheads="1"/>
            </p:cNvSpPr>
            <p:nvPr/>
          </p:nvSpPr>
          <p:spPr bwMode="auto">
            <a:xfrm>
              <a:off x="4148" y="4482"/>
              <a:ext cx="360" cy="46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US" altLang="zh-CN" sz="1600" b="1">
                <a:latin typeface="Arial" panose="020B0604020202020204" pitchFamily="34" charset="0"/>
              </a:endParaRPr>
            </a:p>
          </p:txBody>
        </p:sp>
        <p:sp>
          <p:nvSpPr>
            <p:cNvPr id="20" name="Line 20"/>
            <p:cNvSpPr>
              <a:spLocks noChangeShapeType="1"/>
            </p:cNvSpPr>
            <p:nvPr/>
          </p:nvSpPr>
          <p:spPr bwMode="auto">
            <a:xfrm>
              <a:off x="3608" y="2922"/>
              <a:ext cx="0" cy="7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b="1"/>
            </a:p>
          </p:txBody>
        </p:sp>
        <p:sp>
          <p:nvSpPr>
            <p:cNvPr id="21" name="Rectangle 19"/>
            <p:cNvSpPr>
              <a:spLocks noChangeArrowheads="1"/>
            </p:cNvSpPr>
            <p:nvPr/>
          </p:nvSpPr>
          <p:spPr bwMode="auto">
            <a:xfrm>
              <a:off x="5220" y="4248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US" altLang="zh-CN" sz="1600" b="1">
                <a:latin typeface="Arial" panose="020B0604020202020204" pitchFamily="34" charset="0"/>
              </a:endParaRPr>
            </a:p>
          </p:txBody>
        </p:sp>
        <p:sp>
          <p:nvSpPr>
            <p:cNvPr id="22" name="Line 18"/>
            <p:cNvSpPr>
              <a:spLocks noChangeShapeType="1"/>
            </p:cNvSpPr>
            <p:nvPr/>
          </p:nvSpPr>
          <p:spPr bwMode="auto">
            <a:xfrm flipV="1">
              <a:off x="4688" y="3390"/>
              <a:ext cx="1080" cy="6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b="1"/>
            </a:p>
          </p:txBody>
        </p:sp>
        <p:sp>
          <p:nvSpPr>
            <p:cNvPr id="23" name="Rectangle 17"/>
            <p:cNvSpPr>
              <a:spLocks noChangeArrowheads="1"/>
            </p:cNvSpPr>
            <p:nvPr/>
          </p:nvSpPr>
          <p:spPr bwMode="auto">
            <a:xfrm>
              <a:off x="5048" y="3234"/>
              <a:ext cx="180" cy="3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US" altLang="zh-CN" sz="1600" b="1"/>
            </a:p>
            <a:p>
              <a:pPr eaLnBrk="0" hangingPunct="0"/>
              <a:endParaRPr lang="en-US" altLang="zh-CN" sz="1600" b="1">
                <a:latin typeface="Arial" panose="020B0604020202020204" pitchFamily="34" charset="0"/>
              </a:endParaRPr>
            </a:p>
          </p:txBody>
        </p:sp>
        <p:sp>
          <p:nvSpPr>
            <p:cNvPr id="24" name="AutoShape 16"/>
            <p:cNvSpPr>
              <a:spLocks noChangeArrowheads="1"/>
            </p:cNvSpPr>
            <p:nvPr/>
          </p:nvSpPr>
          <p:spPr bwMode="auto">
            <a:xfrm>
              <a:off x="5760" y="5964"/>
              <a:ext cx="1980" cy="93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b="1"/>
            </a:p>
          </p:txBody>
        </p:sp>
        <p:sp>
          <p:nvSpPr>
            <p:cNvPr id="25" name="Rectangle 15"/>
            <p:cNvSpPr>
              <a:spLocks noChangeArrowheads="1"/>
            </p:cNvSpPr>
            <p:nvPr/>
          </p:nvSpPr>
          <p:spPr bwMode="auto">
            <a:xfrm>
              <a:off x="5957" y="6217"/>
              <a:ext cx="10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→(A)·</a:t>
              </a:r>
              <a:endParaRPr lang="en-US" altLang="zh-CN" sz="1600" b="1" dirty="0"/>
            </a:p>
            <a:p>
              <a:pPr eaLnBrk="0" hangingPunct="0"/>
              <a:endParaRPr lang="en-US" altLang="zh-CN" sz="1600" b="1" dirty="0">
                <a:latin typeface="Arial" panose="020B0604020202020204" pitchFamily="34" charset="0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7200" y="6169"/>
              <a:ext cx="360" cy="468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en-US" altLang="zh-CN" sz="1600" b="1" dirty="0">
                <a:latin typeface="Arial" panose="020B0604020202020204" pitchFamily="34" charset="0"/>
              </a:endParaRPr>
            </a:p>
          </p:txBody>
        </p:sp>
        <p:sp>
          <p:nvSpPr>
            <p:cNvPr id="27" name="Line 13"/>
            <p:cNvSpPr>
              <a:spLocks noChangeShapeType="1"/>
            </p:cNvSpPr>
            <p:nvPr/>
          </p:nvSpPr>
          <p:spPr bwMode="auto">
            <a:xfrm>
              <a:off x="6688" y="5262"/>
              <a:ext cx="0" cy="7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b="1"/>
            </a:p>
          </p:txBody>
        </p:sp>
        <p:sp>
          <p:nvSpPr>
            <p:cNvPr id="28" name="Rectangle 12"/>
            <p:cNvSpPr>
              <a:spLocks noChangeArrowheads="1"/>
            </p:cNvSpPr>
            <p:nvPr/>
          </p:nvSpPr>
          <p:spPr bwMode="auto">
            <a:xfrm>
              <a:off x="6902" y="5298"/>
              <a:ext cx="180" cy="3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altLang="zh-CN" sz="1600" b="1" dirty="0"/>
            </a:p>
            <a:p>
              <a:pPr eaLnBrk="0" hangingPunct="0"/>
              <a:endParaRPr lang="en-US" altLang="zh-CN" sz="1600" b="1" dirty="0">
                <a:latin typeface="Arial" panose="020B0604020202020204" pitchFamily="34" charset="0"/>
              </a:endParaRPr>
            </a:p>
          </p:txBody>
        </p:sp>
        <p:sp>
          <p:nvSpPr>
            <p:cNvPr id="29" name="Rectangle 11"/>
            <p:cNvSpPr>
              <a:spLocks noChangeArrowheads="1"/>
            </p:cNvSpPr>
            <p:nvPr/>
          </p:nvSpPr>
          <p:spPr bwMode="auto">
            <a:xfrm>
              <a:off x="3248" y="3078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endParaRPr lang="en-US" altLang="zh-CN" sz="1600" b="1" dirty="0">
                <a:latin typeface="Arial" panose="020B0604020202020204" pitchFamily="34" charset="0"/>
              </a:endParaRPr>
            </a:p>
          </p:txBody>
        </p:sp>
        <p:sp>
          <p:nvSpPr>
            <p:cNvPr id="30" name="Line 10"/>
            <p:cNvSpPr>
              <a:spLocks noChangeShapeType="1"/>
            </p:cNvSpPr>
            <p:nvPr/>
          </p:nvSpPr>
          <p:spPr bwMode="auto">
            <a:xfrm>
              <a:off x="2528" y="4482"/>
              <a:ext cx="1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b="1"/>
            </a:p>
          </p:txBody>
        </p:sp>
        <p:sp>
          <p:nvSpPr>
            <p:cNvPr id="31" name="Arc 9"/>
            <p:cNvSpPr/>
            <p:nvPr/>
          </p:nvSpPr>
          <p:spPr bwMode="auto">
            <a:xfrm>
              <a:off x="2168" y="4482"/>
              <a:ext cx="757" cy="780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37472 w 37472"/>
                <a:gd name="T1" fmla="*/ 36251 h 43200"/>
                <a:gd name="T2" fmla="*/ 21600 w 37472"/>
                <a:gd name="T3" fmla="*/ 0 h 43200"/>
                <a:gd name="T4" fmla="*/ 21600 w 37472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472" h="43200" fill="none" extrusionOk="0">
                  <a:moveTo>
                    <a:pt x="37471" y="36250"/>
                  </a:moveTo>
                  <a:cubicBezTo>
                    <a:pt x="33382" y="40680"/>
                    <a:pt x="27628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9670"/>
                    <a:pt x="9670" y="0"/>
                    <a:pt x="21599" y="0"/>
                  </a:cubicBezTo>
                </a:path>
                <a:path w="37472" h="43200" stroke="0" extrusionOk="0">
                  <a:moveTo>
                    <a:pt x="37471" y="36250"/>
                  </a:moveTo>
                  <a:cubicBezTo>
                    <a:pt x="33382" y="40680"/>
                    <a:pt x="27628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9670"/>
                    <a:pt x="9670" y="0"/>
                    <a:pt x="21599" y="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b="1"/>
            </a:p>
          </p:txBody>
        </p:sp>
        <p:sp>
          <p:nvSpPr>
            <p:cNvPr id="32" name="Rectangle 8"/>
            <p:cNvSpPr>
              <a:spLocks noChangeArrowheads="1"/>
            </p:cNvSpPr>
            <p:nvPr/>
          </p:nvSpPr>
          <p:spPr bwMode="auto">
            <a:xfrm>
              <a:off x="1808" y="4950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endParaRPr lang="en-US" altLang="zh-CN" sz="1600" b="1">
                <a:latin typeface="Arial" panose="020B0604020202020204" pitchFamily="34" charset="0"/>
              </a:endParaRPr>
            </a:p>
          </p:txBody>
        </p:sp>
        <p:sp>
          <p:nvSpPr>
            <p:cNvPr id="33" name="Line 7"/>
            <p:cNvSpPr>
              <a:spLocks noChangeShapeType="1"/>
            </p:cNvSpPr>
            <p:nvPr/>
          </p:nvSpPr>
          <p:spPr bwMode="auto">
            <a:xfrm>
              <a:off x="4680" y="2688"/>
              <a:ext cx="1080" cy="4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b="1"/>
            </a:p>
          </p:txBody>
        </p:sp>
        <p:sp>
          <p:nvSpPr>
            <p:cNvPr id="34" name="Rectangle 6"/>
            <p:cNvSpPr>
              <a:spLocks noChangeArrowheads="1"/>
            </p:cNvSpPr>
            <p:nvPr/>
          </p:nvSpPr>
          <p:spPr bwMode="auto">
            <a:xfrm>
              <a:off x="5040" y="2376"/>
              <a:ext cx="180" cy="3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US" altLang="zh-CN" sz="1600" b="1"/>
            </a:p>
            <a:p>
              <a:pPr eaLnBrk="0" hangingPunct="0"/>
              <a:endParaRPr lang="en-US" altLang="zh-CN" sz="1600" b="1">
                <a:latin typeface="Arial" panose="020B0604020202020204" pitchFamily="34" charset="0"/>
              </a:endParaRPr>
            </a:p>
          </p:txBody>
        </p:sp>
        <p:sp>
          <p:nvSpPr>
            <p:cNvPr id="35" name="Line 5"/>
            <p:cNvSpPr>
              <a:spLocks noChangeShapeType="1"/>
            </p:cNvSpPr>
            <p:nvPr/>
          </p:nvSpPr>
          <p:spPr bwMode="auto">
            <a:xfrm>
              <a:off x="4680" y="4716"/>
              <a:ext cx="10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b="1"/>
            </a:p>
          </p:txBody>
        </p:sp>
        <p:sp>
          <p:nvSpPr>
            <p:cNvPr id="36" name="AutoShape 4"/>
            <p:cNvSpPr>
              <a:spLocks noChangeArrowheads="1"/>
            </p:cNvSpPr>
            <p:nvPr/>
          </p:nvSpPr>
          <p:spPr bwMode="auto">
            <a:xfrm>
              <a:off x="5760" y="4248"/>
              <a:ext cx="1980" cy="93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b="1"/>
            </a:p>
          </p:txBody>
        </p:sp>
        <p:sp>
          <p:nvSpPr>
            <p:cNvPr id="37" name="Rectangle 3"/>
            <p:cNvSpPr>
              <a:spLocks noChangeArrowheads="1"/>
            </p:cNvSpPr>
            <p:nvPr/>
          </p:nvSpPr>
          <p:spPr bwMode="auto">
            <a:xfrm>
              <a:off x="5957" y="4520"/>
              <a:ext cx="10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→(A·)</a:t>
              </a:r>
              <a:endParaRPr lang="en-US" altLang="zh-CN" sz="1600" b="1" dirty="0">
                <a:latin typeface="Arial" panose="020B0604020202020204" pitchFamily="34" charset="0"/>
              </a:endParaRPr>
            </a:p>
          </p:txBody>
        </p:sp>
        <p:sp>
          <p:nvSpPr>
            <p:cNvPr id="38" name="Oval 2"/>
            <p:cNvSpPr>
              <a:spLocks noChangeArrowheads="1"/>
            </p:cNvSpPr>
            <p:nvPr/>
          </p:nvSpPr>
          <p:spPr bwMode="auto">
            <a:xfrm>
              <a:off x="7200" y="4560"/>
              <a:ext cx="360" cy="46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US" altLang="zh-CN" sz="1600" b="1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示例</a:t>
            </a:r>
            <a:endParaRPr lang="zh-CN" altLang="en-US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43" name="Rectangle 3"/>
              <p:cNvSpPr>
                <a:spLocks noGrp="1" noChangeArrowheads="1"/>
              </p:cNvSpPr>
              <p:nvPr>
                <p:ph idx="1"/>
              </p:nvPr>
            </p:nvSpPr>
            <p:spPr>
              <a:solidFill>
                <a:schemeClr val="bg1"/>
              </a:solid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用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LR(0)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方法分析串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𝐚</m:t>
                        </m:r>
                      </m:e>
                    </m:d>
                    <m:r>
                      <a:rPr lang="en-US" altLang="zh-CN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是不是文法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𝑨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𝑨</m:t>
                        </m:r>
                      </m:e>
                    </m:d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𝒂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可以识别的串。</a:t>
                </a:r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0243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33" t="-284" r="-127" b="-272"/>
                </a:stretch>
              </a:blip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1"/>
          <p:cNvGrpSpPr/>
          <p:nvPr/>
        </p:nvGrpSpPr>
        <p:grpSpPr bwMode="auto">
          <a:xfrm>
            <a:off x="1230326" y="2306929"/>
            <a:ext cx="3559292" cy="2817440"/>
            <a:chOff x="1808" y="1518"/>
            <a:chExt cx="5940" cy="5382"/>
          </a:xfrm>
        </p:grpSpPr>
        <p:sp>
          <p:nvSpPr>
            <p:cNvPr id="5" name="AutoShape 35"/>
            <p:cNvSpPr>
              <a:spLocks noChangeArrowheads="1"/>
            </p:cNvSpPr>
            <p:nvPr/>
          </p:nvSpPr>
          <p:spPr bwMode="auto">
            <a:xfrm>
              <a:off x="2708" y="1518"/>
              <a:ext cx="1980" cy="140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 b="1"/>
            </a:p>
          </p:txBody>
        </p:sp>
        <p:sp>
          <p:nvSpPr>
            <p:cNvPr id="6" name="Rectangle 34"/>
            <p:cNvSpPr>
              <a:spLocks noChangeArrowheads="1"/>
            </p:cNvSpPr>
            <p:nvPr/>
          </p:nvSpPr>
          <p:spPr bwMode="auto">
            <a:xfrm>
              <a:off x="2888" y="1674"/>
              <a:ext cx="1260" cy="93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A’ →·A</a:t>
              </a:r>
              <a:endParaRPr lang="en-US" altLang="zh-CN" sz="1400" b="1" dirty="0"/>
            </a:p>
            <a:p>
              <a:pPr eaLnBrk="0" hangingPunct="0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→·(A)</a:t>
              </a:r>
              <a:endParaRPr lang="en-US" altLang="zh-CN" sz="1400" b="1" dirty="0"/>
            </a:p>
            <a:p>
              <a:pPr eaLnBrk="0" hangingPunct="0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→·a</a:t>
              </a:r>
              <a:endParaRPr lang="en-US" altLang="zh-CN" sz="1400" b="1" dirty="0"/>
            </a:p>
            <a:p>
              <a:pPr eaLnBrk="0" hangingPunct="0"/>
              <a:endParaRPr lang="en-US" altLang="zh-CN" sz="1400" b="1" dirty="0">
                <a:latin typeface="Arial" panose="020B0604020202020204" pitchFamily="34" charset="0"/>
              </a:endParaRPr>
            </a:p>
          </p:txBody>
        </p:sp>
        <p:sp>
          <p:nvSpPr>
            <p:cNvPr id="7" name="Oval 33"/>
            <p:cNvSpPr>
              <a:spLocks noChangeArrowheads="1"/>
            </p:cNvSpPr>
            <p:nvPr/>
          </p:nvSpPr>
          <p:spPr bwMode="auto">
            <a:xfrm>
              <a:off x="4148" y="2298"/>
              <a:ext cx="360" cy="46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400" b="1">
                <a:latin typeface="Arial" panose="020B0604020202020204" pitchFamily="34" charset="0"/>
              </a:endParaRPr>
            </a:p>
          </p:txBody>
        </p:sp>
        <p:sp>
          <p:nvSpPr>
            <p:cNvPr id="8" name="Line 32"/>
            <p:cNvSpPr>
              <a:spLocks noChangeShapeType="1"/>
            </p:cNvSpPr>
            <p:nvPr/>
          </p:nvSpPr>
          <p:spPr bwMode="auto">
            <a:xfrm>
              <a:off x="1988" y="2142"/>
              <a:ext cx="7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 b="1"/>
            </a:p>
          </p:txBody>
        </p:sp>
        <p:sp>
          <p:nvSpPr>
            <p:cNvPr id="9" name="Line 31"/>
            <p:cNvSpPr>
              <a:spLocks noChangeShapeType="1"/>
            </p:cNvSpPr>
            <p:nvPr/>
          </p:nvSpPr>
          <p:spPr bwMode="auto">
            <a:xfrm>
              <a:off x="4688" y="2142"/>
              <a:ext cx="10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 b="1"/>
            </a:p>
          </p:txBody>
        </p:sp>
        <p:sp>
          <p:nvSpPr>
            <p:cNvPr id="10" name="Rectangle 30"/>
            <p:cNvSpPr>
              <a:spLocks noChangeArrowheads="1"/>
            </p:cNvSpPr>
            <p:nvPr/>
          </p:nvSpPr>
          <p:spPr bwMode="auto">
            <a:xfrm>
              <a:off x="5048" y="1674"/>
              <a:ext cx="180" cy="3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US" altLang="zh-CN" sz="1400" b="1"/>
            </a:p>
            <a:p>
              <a:pPr eaLnBrk="0" hangingPunct="0"/>
              <a:endParaRPr lang="en-US" altLang="zh-CN" sz="1400" b="1">
                <a:latin typeface="Arial" panose="020B0604020202020204" pitchFamily="34" charset="0"/>
              </a:endParaRPr>
            </a:p>
          </p:txBody>
        </p:sp>
        <p:sp>
          <p:nvSpPr>
            <p:cNvPr id="11" name="AutoShape 29"/>
            <p:cNvSpPr>
              <a:spLocks noChangeArrowheads="1"/>
            </p:cNvSpPr>
            <p:nvPr/>
          </p:nvSpPr>
          <p:spPr bwMode="auto">
            <a:xfrm>
              <a:off x="5768" y="1518"/>
              <a:ext cx="1980" cy="93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 b="1"/>
            </a:p>
          </p:txBody>
        </p:sp>
        <p:sp>
          <p:nvSpPr>
            <p:cNvPr id="12" name="Rectangle 28"/>
            <p:cNvSpPr>
              <a:spLocks noChangeArrowheads="1"/>
            </p:cNvSpPr>
            <p:nvPr/>
          </p:nvSpPr>
          <p:spPr bwMode="auto">
            <a:xfrm>
              <a:off x="5957" y="1830"/>
              <a:ext cx="10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A’ →A·</a:t>
              </a:r>
              <a:endParaRPr lang="en-US" altLang="zh-CN" sz="1400" b="1" dirty="0">
                <a:latin typeface="Arial" panose="020B0604020202020204" pitchFamily="34" charset="0"/>
              </a:endParaRPr>
            </a:p>
          </p:txBody>
        </p:sp>
        <p:sp>
          <p:nvSpPr>
            <p:cNvPr id="13" name="Oval 27"/>
            <p:cNvSpPr>
              <a:spLocks noChangeArrowheads="1"/>
            </p:cNvSpPr>
            <p:nvPr/>
          </p:nvSpPr>
          <p:spPr bwMode="auto">
            <a:xfrm>
              <a:off x="7208" y="1830"/>
              <a:ext cx="360" cy="468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altLang="zh-CN" sz="1400" b="1" dirty="0">
                <a:latin typeface="Arial" panose="020B0604020202020204" pitchFamily="34" charset="0"/>
              </a:endParaRPr>
            </a:p>
          </p:txBody>
        </p:sp>
        <p:sp>
          <p:nvSpPr>
            <p:cNvPr id="14" name="AutoShape 26"/>
            <p:cNvSpPr>
              <a:spLocks noChangeArrowheads="1"/>
            </p:cNvSpPr>
            <p:nvPr/>
          </p:nvSpPr>
          <p:spPr bwMode="auto">
            <a:xfrm>
              <a:off x="5768" y="2922"/>
              <a:ext cx="1980" cy="936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 b="1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5957" y="3200"/>
              <a:ext cx="10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→ a·</a:t>
              </a:r>
              <a:endParaRPr lang="en-US" altLang="zh-CN" sz="1400" b="1" dirty="0">
                <a:latin typeface="Arial" panose="020B0604020202020204" pitchFamily="34" charset="0"/>
              </a:endParaRPr>
            </a:p>
          </p:txBody>
        </p:sp>
        <p:sp>
          <p:nvSpPr>
            <p:cNvPr id="16" name="Oval 24"/>
            <p:cNvSpPr>
              <a:spLocks noChangeArrowheads="1"/>
            </p:cNvSpPr>
            <p:nvPr/>
          </p:nvSpPr>
          <p:spPr bwMode="auto">
            <a:xfrm>
              <a:off x="7208" y="3234"/>
              <a:ext cx="360" cy="468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altLang="zh-CN" sz="1400" b="1" dirty="0">
                <a:latin typeface="Arial" panose="020B0604020202020204" pitchFamily="34" charset="0"/>
              </a:endParaRPr>
            </a:p>
          </p:txBody>
        </p:sp>
        <p:sp>
          <p:nvSpPr>
            <p:cNvPr id="17" name="AutoShape 23"/>
            <p:cNvSpPr>
              <a:spLocks noChangeArrowheads="1"/>
            </p:cNvSpPr>
            <p:nvPr/>
          </p:nvSpPr>
          <p:spPr bwMode="auto">
            <a:xfrm>
              <a:off x="2708" y="3702"/>
              <a:ext cx="1980" cy="140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 b="1"/>
            </a:p>
          </p:txBody>
        </p:sp>
        <p:sp>
          <p:nvSpPr>
            <p:cNvPr id="18" name="Rectangle 22"/>
            <p:cNvSpPr>
              <a:spLocks noChangeArrowheads="1"/>
            </p:cNvSpPr>
            <p:nvPr/>
          </p:nvSpPr>
          <p:spPr bwMode="auto">
            <a:xfrm>
              <a:off x="2888" y="3858"/>
              <a:ext cx="1260" cy="93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 →(·A)</a:t>
              </a:r>
              <a:endParaRPr lang="en-US" altLang="zh-CN" sz="1400" b="1"/>
            </a:p>
            <a:p>
              <a:pPr eaLnBrk="0" hangingPunct="0"/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 →·(A)</a:t>
              </a:r>
              <a:endParaRPr lang="en-US" altLang="zh-CN" sz="1400" b="1"/>
            </a:p>
            <a:p>
              <a:pPr eaLnBrk="0" hangingPunct="0"/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 →·a</a:t>
              </a:r>
              <a:endParaRPr lang="en-US" altLang="zh-CN" sz="1400" b="1"/>
            </a:p>
            <a:p>
              <a:pPr eaLnBrk="0" hangingPunct="0"/>
              <a:endParaRPr lang="en-US" altLang="zh-CN" sz="1400" b="1">
                <a:latin typeface="Arial" panose="020B0604020202020204" pitchFamily="34" charset="0"/>
              </a:endParaRPr>
            </a:p>
          </p:txBody>
        </p:sp>
        <p:sp>
          <p:nvSpPr>
            <p:cNvPr id="19" name="Oval 21"/>
            <p:cNvSpPr>
              <a:spLocks noChangeArrowheads="1"/>
            </p:cNvSpPr>
            <p:nvPr/>
          </p:nvSpPr>
          <p:spPr bwMode="auto">
            <a:xfrm>
              <a:off x="4148" y="4482"/>
              <a:ext cx="360" cy="46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US" altLang="zh-CN" sz="1400" b="1">
                <a:latin typeface="Arial" panose="020B0604020202020204" pitchFamily="34" charset="0"/>
              </a:endParaRPr>
            </a:p>
          </p:txBody>
        </p:sp>
        <p:sp>
          <p:nvSpPr>
            <p:cNvPr id="20" name="Line 20"/>
            <p:cNvSpPr>
              <a:spLocks noChangeShapeType="1"/>
            </p:cNvSpPr>
            <p:nvPr/>
          </p:nvSpPr>
          <p:spPr bwMode="auto">
            <a:xfrm>
              <a:off x="3608" y="2922"/>
              <a:ext cx="0" cy="7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 b="1"/>
            </a:p>
          </p:txBody>
        </p:sp>
        <p:sp>
          <p:nvSpPr>
            <p:cNvPr id="21" name="Rectangle 19"/>
            <p:cNvSpPr>
              <a:spLocks noChangeArrowheads="1"/>
            </p:cNvSpPr>
            <p:nvPr/>
          </p:nvSpPr>
          <p:spPr bwMode="auto">
            <a:xfrm>
              <a:off x="5220" y="4248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US" altLang="zh-CN" sz="1400" b="1">
                <a:latin typeface="Arial" panose="020B0604020202020204" pitchFamily="34" charset="0"/>
              </a:endParaRPr>
            </a:p>
          </p:txBody>
        </p:sp>
        <p:sp>
          <p:nvSpPr>
            <p:cNvPr id="22" name="Line 18"/>
            <p:cNvSpPr>
              <a:spLocks noChangeShapeType="1"/>
            </p:cNvSpPr>
            <p:nvPr/>
          </p:nvSpPr>
          <p:spPr bwMode="auto">
            <a:xfrm flipV="1">
              <a:off x="4688" y="3390"/>
              <a:ext cx="1080" cy="6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 b="1"/>
            </a:p>
          </p:txBody>
        </p:sp>
        <p:sp>
          <p:nvSpPr>
            <p:cNvPr id="23" name="Rectangle 17"/>
            <p:cNvSpPr>
              <a:spLocks noChangeArrowheads="1"/>
            </p:cNvSpPr>
            <p:nvPr/>
          </p:nvSpPr>
          <p:spPr bwMode="auto">
            <a:xfrm>
              <a:off x="5048" y="3234"/>
              <a:ext cx="180" cy="3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US" altLang="zh-CN" sz="1400" b="1"/>
            </a:p>
            <a:p>
              <a:pPr eaLnBrk="0" hangingPunct="0"/>
              <a:endParaRPr lang="en-US" altLang="zh-CN" sz="1400" b="1">
                <a:latin typeface="Arial" panose="020B0604020202020204" pitchFamily="34" charset="0"/>
              </a:endParaRPr>
            </a:p>
          </p:txBody>
        </p:sp>
        <p:sp>
          <p:nvSpPr>
            <p:cNvPr id="24" name="AutoShape 16"/>
            <p:cNvSpPr>
              <a:spLocks noChangeArrowheads="1"/>
            </p:cNvSpPr>
            <p:nvPr/>
          </p:nvSpPr>
          <p:spPr bwMode="auto">
            <a:xfrm>
              <a:off x="5760" y="5964"/>
              <a:ext cx="1980" cy="93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 b="1"/>
            </a:p>
          </p:txBody>
        </p:sp>
        <p:sp>
          <p:nvSpPr>
            <p:cNvPr id="25" name="Rectangle 15"/>
            <p:cNvSpPr>
              <a:spLocks noChangeArrowheads="1"/>
            </p:cNvSpPr>
            <p:nvPr/>
          </p:nvSpPr>
          <p:spPr bwMode="auto">
            <a:xfrm>
              <a:off x="5957" y="6217"/>
              <a:ext cx="10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→(A)·</a:t>
              </a:r>
              <a:endParaRPr lang="en-US" altLang="zh-CN" sz="1400" b="1" dirty="0"/>
            </a:p>
            <a:p>
              <a:pPr eaLnBrk="0" hangingPunct="0"/>
              <a:endParaRPr lang="en-US" altLang="zh-CN" sz="1400" b="1" dirty="0">
                <a:latin typeface="Arial" panose="020B0604020202020204" pitchFamily="34" charset="0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7200" y="6169"/>
              <a:ext cx="360" cy="468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en-US" altLang="zh-CN" sz="1400" b="1" dirty="0">
                <a:latin typeface="Arial" panose="020B0604020202020204" pitchFamily="34" charset="0"/>
              </a:endParaRPr>
            </a:p>
          </p:txBody>
        </p:sp>
        <p:sp>
          <p:nvSpPr>
            <p:cNvPr id="27" name="Line 13"/>
            <p:cNvSpPr>
              <a:spLocks noChangeShapeType="1"/>
            </p:cNvSpPr>
            <p:nvPr/>
          </p:nvSpPr>
          <p:spPr bwMode="auto">
            <a:xfrm>
              <a:off x="6688" y="5262"/>
              <a:ext cx="0" cy="7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 b="1"/>
            </a:p>
          </p:txBody>
        </p:sp>
        <p:sp>
          <p:nvSpPr>
            <p:cNvPr id="28" name="Rectangle 12"/>
            <p:cNvSpPr>
              <a:spLocks noChangeArrowheads="1"/>
            </p:cNvSpPr>
            <p:nvPr/>
          </p:nvSpPr>
          <p:spPr bwMode="auto">
            <a:xfrm>
              <a:off x="6902" y="5298"/>
              <a:ext cx="180" cy="3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altLang="zh-CN" sz="1400" b="1" dirty="0"/>
            </a:p>
            <a:p>
              <a:pPr eaLnBrk="0" hangingPunct="0"/>
              <a:endParaRPr lang="en-US" altLang="zh-CN" sz="1400" b="1" dirty="0">
                <a:latin typeface="Arial" panose="020B0604020202020204" pitchFamily="34" charset="0"/>
              </a:endParaRPr>
            </a:p>
          </p:txBody>
        </p:sp>
        <p:sp>
          <p:nvSpPr>
            <p:cNvPr id="29" name="Rectangle 11"/>
            <p:cNvSpPr>
              <a:spLocks noChangeArrowheads="1"/>
            </p:cNvSpPr>
            <p:nvPr/>
          </p:nvSpPr>
          <p:spPr bwMode="auto">
            <a:xfrm>
              <a:off x="3248" y="3078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endParaRPr lang="en-US" altLang="zh-CN" sz="1400" b="1" dirty="0">
                <a:latin typeface="Arial" panose="020B0604020202020204" pitchFamily="34" charset="0"/>
              </a:endParaRPr>
            </a:p>
          </p:txBody>
        </p:sp>
        <p:sp>
          <p:nvSpPr>
            <p:cNvPr id="30" name="Line 10"/>
            <p:cNvSpPr>
              <a:spLocks noChangeShapeType="1"/>
            </p:cNvSpPr>
            <p:nvPr/>
          </p:nvSpPr>
          <p:spPr bwMode="auto">
            <a:xfrm>
              <a:off x="2528" y="4482"/>
              <a:ext cx="1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 b="1"/>
            </a:p>
          </p:txBody>
        </p:sp>
        <p:sp>
          <p:nvSpPr>
            <p:cNvPr id="31" name="Arc 9"/>
            <p:cNvSpPr/>
            <p:nvPr/>
          </p:nvSpPr>
          <p:spPr bwMode="auto">
            <a:xfrm>
              <a:off x="2168" y="4482"/>
              <a:ext cx="757" cy="780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37472 w 37472"/>
                <a:gd name="T1" fmla="*/ 36251 h 43200"/>
                <a:gd name="T2" fmla="*/ 21600 w 37472"/>
                <a:gd name="T3" fmla="*/ 0 h 43200"/>
                <a:gd name="T4" fmla="*/ 21600 w 37472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472" h="43200" fill="none" extrusionOk="0">
                  <a:moveTo>
                    <a:pt x="37471" y="36250"/>
                  </a:moveTo>
                  <a:cubicBezTo>
                    <a:pt x="33382" y="40680"/>
                    <a:pt x="27628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9670"/>
                    <a:pt x="9670" y="0"/>
                    <a:pt x="21599" y="0"/>
                  </a:cubicBezTo>
                </a:path>
                <a:path w="37472" h="43200" stroke="0" extrusionOk="0">
                  <a:moveTo>
                    <a:pt x="37471" y="36250"/>
                  </a:moveTo>
                  <a:cubicBezTo>
                    <a:pt x="33382" y="40680"/>
                    <a:pt x="27628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9670"/>
                    <a:pt x="9670" y="0"/>
                    <a:pt x="21599" y="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 b="1"/>
            </a:p>
          </p:txBody>
        </p:sp>
        <p:sp>
          <p:nvSpPr>
            <p:cNvPr id="32" name="Rectangle 8"/>
            <p:cNvSpPr>
              <a:spLocks noChangeArrowheads="1"/>
            </p:cNvSpPr>
            <p:nvPr/>
          </p:nvSpPr>
          <p:spPr bwMode="auto">
            <a:xfrm>
              <a:off x="1808" y="4950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endParaRPr lang="en-US" altLang="zh-CN" sz="1400" b="1">
                <a:latin typeface="Arial" panose="020B0604020202020204" pitchFamily="34" charset="0"/>
              </a:endParaRPr>
            </a:p>
          </p:txBody>
        </p:sp>
        <p:sp>
          <p:nvSpPr>
            <p:cNvPr id="33" name="Line 7"/>
            <p:cNvSpPr>
              <a:spLocks noChangeShapeType="1"/>
            </p:cNvSpPr>
            <p:nvPr/>
          </p:nvSpPr>
          <p:spPr bwMode="auto">
            <a:xfrm>
              <a:off x="4680" y="2688"/>
              <a:ext cx="1080" cy="4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 b="1"/>
            </a:p>
          </p:txBody>
        </p:sp>
        <p:sp>
          <p:nvSpPr>
            <p:cNvPr id="34" name="Rectangle 6"/>
            <p:cNvSpPr>
              <a:spLocks noChangeArrowheads="1"/>
            </p:cNvSpPr>
            <p:nvPr/>
          </p:nvSpPr>
          <p:spPr bwMode="auto">
            <a:xfrm>
              <a:off x="5040" y="2376"/>
              <a:ext cx="180" cy="3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US" altLang="zh-CN" sz="1400" b="1"/>
            </a:p>
            <a:p>
              <a:pPr eaLnBrk="0" hangingPunct="0"/>
              <a:endParaRPr lang="en-US" altLang="zh-CN" sz="1400" b="1">
                <a:latin typeface="Arial" panose="020B0604020202020204" pitchFamily="34" charset="0"/>
              </a:endParaRPr>
            </a:p>
          </p:txBody>
        </p:sp>
        <p:sp>
          <p:nvSpPr>
            <p:cNvPr id="35" name="Line 5"/>
            <p:cNvSpPr>
              <a:spLocks noChangeShapeType="1"/>
            </p:cNvSpPr>
            <p:nvPr/>
          </p:nvSpPr>
          <p:spPr bwMode="auto">
            <a:xfrm>
              <a:off x="4680" y="4716"/>
              <a:ext cx="10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 b="1"/>
            </a:p>
          </p:txBody>
        </p:sp>
        <p:sp>
          <p:nvSpPr>
            <p:cNvPr id="36" name="AutoShape 4"/>
            <p:cNvSpPr>
              <a:spLocks noChangeArrowheads="1"/>
            </p:cNvSpPr>
            <p:nvPr/>
          </p:nvSpPr>
          <p:spPr bwMode="auto">
            <a:xfrm>
              <a:off x="5760" y="4248"/>
              <a:ext cx="1980" cy="93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 b="1"/>
            </a:p>
          </p:txBody>
        </p:sp>
        <p:sp>
          <p:nvSpPr>
            <p:cNvPr id="37" name="Rectangle 3"/>
            <p:cNvSpPr>
              <a:spLocks noChangeArrowheads="1"/>
            </p:cNvSpPr>
            <p:nvPr/>
          </p:nvSpPr>
          <p:spPr bwMode="auto">
            <a:xfrm>
              <a:off x="5957" y="4520"/>
              <a:ext cx="10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→(A·)</a:t>
              </a:r>
              <a:endParaRPr lang="en-US" altLang="zh-CN" sz="1400" b="1" dirty="0">
                <a:latin typeface="Arial" panose="020B0604020202020204" pitchFamily="34" charset="0"/>
              </a:endParaRPr>
            </a:p>
          </p:txBody>
        </p:sp>
        <p:sp>
          <p:nvSpPr>
            <p:cNvPr id="38" name="Oval 2"/>
            <p:cNvSpPr>
              <a:spLocks noChangeArrowheads="1"/>
            </p:cNvSpPr>
            <p:nvPr/>
          </p:nvSpPr>
          <p:spPr bwMode="auto">
            <a:xfrm>
              <a:off x="7200" y="4560"/>
              <a:ext cx="360" cy="46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US" altLang="zh-CN" sz="1400" b="1">
                <a:latin typeface="Arial" panose="020B0604020202020204" pitchFamily="34" charset="0"/>
              </a:endParaRPr>
            </a:p>
          </p:txBody>
        </p:sp>
      </p:grpSp>
      <p:graphicFrame>
        <p:nvGraphicFramePr>
          <p:cNvPr id="2" name="表格 2"/>
          <p:cNvGraphicFramePr>
            <a:graphicFrameLocks noGrp="1"/>
          </p:cNvGraphicFramePr>
          <p:nvPr/>
        </p:nvGraphicFramePr>
        <p:xfrm>
          <a:off x="5410344" y="1945571"/>
          <a:ext cx="5087860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345"/>
                <a:gridCol w="1985112"/>
                <a:gridCol w="936104"/>
                <a:gridCol w="1656299"/>
              </a:tblGrid>
              <a:tr h="350656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stack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input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action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</a:tr>
              <a:tr h="35065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$0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 (a) )$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shift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35065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$ 0 ( 3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(a) )$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shift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35065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$ 0 ( 3 ( 3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a) )$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shift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35065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$ 0 ( 3 ( 3 a 2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 )$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reduce </a:t>
                      </a:r>
                      <a:r>
                        <a:rPr kumimoji="0" lang="en-US" altLang="zh-CN" sz="18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A→a</a:t>
                      </a:r>
                      <a:endParaRPr kumimoji="0" lang="en-US" altLang="zh-CN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35065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$ 0 ( 3 ( 3 A 4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 )$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shift</a:t>
                      </a:r>
                      <a:endParaRPr kumimoji="0" lang="en-US" altLang="zh-CN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35065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$ 0 ( 3 ( 3 A 4 ) 5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)$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reduce A→(A)</a:t>
                      </a:r>
                      <a:endParaRPr kumimoji="0" lang="en-US" altLang="zh-CN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35065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$ 0 ( 3 A 4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)$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shift</a:t>
                      </a:r>
                      <a:endParaRPr kumimoji="0" lang="en-US" altLang="zh-CN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35065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$ 0 ( 3 A 4 ) 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reduce A→(A)</a:t>
                      </a:r>
                      <a:endParaRPr kumimoji="0" lang="en-US" altLang="zh-CN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35065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$ 0 A 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reduce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A’ →A</a:t>
                      </a:r>
                      <a:endParaRPr kumimoji="0" lang="en-US" altLang="zh-CN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35065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$ 0 A’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accept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42" name="矩形: 圆角 41"/>
          <p:cNvSpPr/>
          <p:nvPr/>
        </p:nvSpPr>
        <p:spPr bwMode="auto">
          <a:xfrm>
            <a:off x="5937647" y="2348880"/>
            <a:ext cx="2894657" cy="307346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43" name="矩形: 圆角 42"/>
          <p:cNvSpPr/>
          <p:nvPr/>
        </p:nvSpPr>
        <p:spPr bwMode="auto">
          <a:xfrm>
            <a:off x="8931330" y="2323374"/>
            <a:ext cx="614028" cy="288032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44" name="矩形: 圆角 43"/>
          <p:cNvSpPr/>
          <p:nvPr/>
        </p:nvSpPr>
        <p:spPr bwMode="auto">
          <a:xfrm>
            <a:off x="5981343" y="2708920"/>
            <a:ext cx="2778311" cy="288032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45" name="矩形: 圆角 44"/>
          <p:cNvSpPr/>
          <p:nvPr/>
        </p:nvSpPr>
        <p:spPr bwMode="auto">
          <a:xfrm>
            <a:off x="8894282" y="2710623"/>
            <a:ext cx="614028" cy="288032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46" name="矩形: 圆角 45"/>
          <p:cNvSpPr/>
          <p:nvPr/>
        </p:nvSpPr>
        <p:spPr bwMode="auto">
          <a:xfrm>
            <a:off x="5954177" y="3068960"/>
            <a:ext cx="2800684" cy="288032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47" name="矩形: 圆角 46"/>
          <p:cNvSpPr/>
          <p:nvPr/>
        </p:nvSpPr>
        <p:spPr bwMode="auto">
          <a:xfrm>
            <a:off x="8931330" y="3074364"/>
            <a:ext cx="614028" cy="288032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48" name="矩形: 圆角 47"/>
          <p:cNvSpPr/>
          <p:nvPr/>
        </p:nvSpPr>
        <p:spPr bwMode="auto">
          <a:xfrm>
            <a:off x="5977954" y="3447369"/>
            <a:ext cx="2800683" cy="288032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49" name="矩形: 圆角 48"/>
          <p:cNvSpPr/>
          <p:nvPr/>
        </p:nvSpPr>
        <p:spPr bwMode="auto">
          <a:xfrm>
            <a:off x="8894282" y="3427617"/>
            <a:ext cx="1430923" cy="288032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50" name="矩形: 圆角 49"/>
          <p:cNvSpPr/>
          <p:nvPr/>
        </p:nvSpPr>
        <p:spPr bwMode="auto">
          <a:xfrm>
            <a:off x="5989959" y="3814861"/>
            <a:ext cx="2800682" cy="288032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51" name="矩形: 圆角 50"/>
          <p:cNvSpPr/>
          <p:nvPr/>
        </p:nvSpPr>
        <p:spPr bwMode="auto">
          <a:xfrm>
            <a:off x="8931791" y="3812656"/>
            <a:ext cx="614028" cy="288032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52" name="矩形: 圆角 51"/>
          <p:cNvSpPr/>
          <p:nvPr/>
        </p:nvSpPr>
        <p:spPr bwMode="auto">
          <a:xfrm>
            <a:off x="5994731" y="4171474"/>
            <a:ext cx="2795910" cy="288032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53" name="矩形: 圆角 52"/>
          <p:cNvSpPr/>
          <p:nvPr/>
        </p:nvSpPr>
        <p:spPr bwMode="auto">
          <a:xfrm>
            <a:off x="8930271" y="4171474"/>
            <a:ext cx="1514797" cy="288032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54" name="矩形: 圆角 53"/>
          <p:cNvSpPr/>
          <p:nvPr/>
        </p:nvSpPr>
        <p:spPr bwMode="auto">
          <a:xfrm>
            <a:off x="5965223" y="4557587"/>
            <a:ext cx="2813413" cy="288032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55" name="矩形: 圆角 54"/>
          <p:cNvSpPr/>
          <p:nvPr/>
        </p:nvSpPr>
        <p:spPr bwMode="auto">
          <a:xfrm>
            <a:off x="8894281" y="4567368"/>
            <a:ext cx="614028" cy="288032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56" name="矩形: 圆角 55"/>
          <p:cNvSpPr/>
          <p:nvPr/>
        </p:nvSpPr>
        <p:spPr bwMode="auto">
          <a:xfrm>
            <a:off x="5994940" y="4889461"/>
            <a:ext cx="2783695" cy="288032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57" name="矩形: 圆角 56"/>
          <p:cNvSpPr/>
          <p:nvPr/>
        </p:nvSpPr>
        <p:spPr bwMode="auto">
          <a:xfrm>
            <a:off x="8910453" y="4909663"/>
            <a:ext cx="1534614" cy="288032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58" name="矩形: 圆角 57"/>
          <p:cNvSpPr/>
          <p:nvPr/>
        </p:nvSpPr>
        <p:spPr bwMode="auto">
          <a:xfrm>
            <a:off x="6019800" y="5281692"/>
            <a:ext cx="2735061" cy="288032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59" name="矩形: 圆角 58"/>
          <p:cNvSpPr/>
          <p:nvPr/>
        </p:nvSpPr>
        <p:spPr bwMode="auto">
          <a:xfrm>
            <a:off x="8925550" y="5257821"/>
            <a:ext cx="1483737" cy="288032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60" name="矩形: 圆角 59"/>
          <p:cNvSpPr/>
          <p:nvPr/>
        </p:nvSpPr>
        <p:spPr bwMode="auto">
          <a:xfrm>
            <a:off x="6004764" y="5652538"/>
            <a:ext cx="2783695" cy="288032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61" name="矩形: 圆角 60"/>
          <p:cNvSpPr/>
          <p:nvPr/>
        </p:nvSpPr>
        <p:spPr bwMode="auto">
          <a:xfrm>
            <a:off x="8909700" y="5635069"/>
            <a:ext cx="858708" cy="288032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LR(0)</a:t>
            </a:r>
            <a:r>
              <a:rPr lang="zh-CN" altLang="en-US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分析表</a:t>
            </a:r>
            <a:endParaRPr lang="zh-CN" altLang="en-US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也可以将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DFA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和指定的动作合并生成一个分析表用来分析。这样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LR(0)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就变成一个表驱动的分析方法了。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lnSpc>
                <a:spcPct val="150000"/>
              </a:lnSpc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1"/>
          <p:cNvGrpSpPr/>
          <p:nvPr/>
        </p:nvGrpSpPr>
        <p:grpSpPr bwMode="auto">
          <a:xfrm>
            <a:off x="1318954" y="2809627"/>
            <a:ext cx="3586132" cy="2817440"/>
            <a:chOff x="1808" y="1518"/>
            <a:chExt cx="5940" cy="5382"/>
          </a:xfrm>
        </p:grpSpPr>
        <p:sp>
          <p:nvSpPr>
            <p:cNvPr id="5" name="AutoShape 35"/>
            <p:cNvSpPr>
              <a:spLocks noChangeArrowheads="1"/>
            </p:cNvSpPr>
            <p:nvPr/>
          </p:nvSpPr>
          <p:spPr bwMode="auto">
            <a:xfrm>
              <a:off x="2708" y="1518"/>
              <a:ext cx="1980" cy="140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 b="1"/>
            </a:p>
          </p:txBody>
        </p:sp>
        <p:sp>
          <p:nvSpPr>
            <p:cNvPr id="6" name="Rectangle 34"/>
            <p:cNvSpPr>
              <a:spLocks noChangeArrowheads="1"/>
            </p:cNvSpPr>
            <p:nvPr/>
          </p:nvSpPr>
          <p:spPr bwMode="auto">
            <a:xfrm>
              <a:off x="2888" y="1674"/>
              <a:ext cx="1260" cy="93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A’ →·A</a:t>
              </a:r>
              <a:endParaRPr lang="en-US" altLang="zh-CN" sz="1400" b="1" dirty="0"/>
            </a:p>
            <a:p>
              <a:pPr eaLnBrk="0" hangingPunct="0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→·(A)</a:t>
              </a:r>
              <a:endParaRPr lang="en-US" altLang="zh-CN" sz="1400" b="1" dirty="0"/>
            </a:p>
            <a:p>
              <a:pPr eaLnBrk="0" hangingPunct="0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→·a</a:t>
              </a:r>
              <a:endParaRPr lang="en-US" altLang="zh-CN" sz="1400" b="1" dirty="0"/>
            </a:p>
            <a:p>
              <a:pPr eaLnBrk="0" hangingPunct="0"/>
              <a:endParaRPr lang="en-US" altLang="zh-CN" sz="1400" b="1" dirty="0">
                <a:latin typeface="Arial" panose="020B0604020202020204" pitchFamily="34" charset="0"/>
              </a:endParaRPr>
            </a:p>
          </p:txBody>
        </p:sp>
        <p:sp>
          <p:nvSpPr>
            <p:cNvPr id="7" name="Oval 33"/>
            <p:cNvSpPr>
              <a:spLocks noChangeArrowheads="1"/>
            </p:cNvSpPr>
            <p:nvPr/>
          </p:nvSpPr>
          <p:spPr bwMode="auto">
            <a:xfrm>
              <a:off x="4148" y="2298"/>
              <a:ext cx="360" cy="46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400" b="1">
                <a:latin typeface="Arial" panose="020B0604020202020204" pitchFamily="34" charset="0"/>
              </a:endParaRPr>
            </a:p>
          </p:txBody>
        </p:sp>
        <p:sp>
          <p:nvSpPr>
            <p:cNvPr id="8" name="Line 32"/>
            <p:cNvSpPr>
              <a:spLocks noChangeShapeType="1"/>
            </p:cNvSpPr>
            <p:nvPr/>
          </p:nvSpPr>
          <p:spPr bwMode="auto">
            <a:xfrm>
              <a:off x="1988" y="2142"/>
              <a:ext cx="7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 b="1"/>
            </a:p>
          </p:txBody>
        </p:sp>
        <p:sp>
          <p:nvSpPr>
            <p:cNvPr id="9" name="Line 31"/>
            <p:cNvSpPr>
              <a:spLocks noChangeShapeType="1"/>
            </p:cNvSpPr>
            <p:nvPr/>
          </p:nvSpPr>
          <p:spPr bwMode="auto">
            <a:xfrm>
              <a:off x="4688" y="2142"/>
              <a:ext cx="10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 b="1"/>
            </a:p>
          </p:txBody>
        </p:sp>
        <p:sp>
          <p:nvSpPr>
            <p:cNvPr id="10" name="Rectangle 30"/>
            <p:cNvSpPr>
              <a:spLocks noChangeArrowheads="1"/>
            </p:cNvSpPr>
            <p:nvPr/>
          </p:nvSpPr>
          <p:spPr bwMode="auto">
            <a:xfrm>
              <a:off x="5048" y="1674"/>
              <a:ext cx="180" cy="3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US" altLang="zh-CN" sz="1400" b="1"/>
            </a:p>
            <a:p>
              <a:pPr eaLnBrk="0" hangingPunct="0"/>
              <a:endParaRPr lang="en-US" altLang="zh-CN" sz="1400" b="1">
                <a:latin typeface="Arial" panose="020B0604020202020204" pitchFamily="34" charset="0"/>
              </a:endParaRPr>
            </a:p>
          </p:txBody>
        </p:sp>
        <p:sp>
          <p:nvSpPr>
            <p:cNvPr id="11" name="AutoShape 29"/>
            <p:cNvSpPr>
              <a:spLocks noChangeArrowheads="1"/>
            </p:cNvSpPr>
            <p:nvPr/>
          </p:nvSpPr>
          <p:spPr bwMode="auto">
            <a:xfrm>
              <a:off x="5768" y="1518"/>
              <a:ext cx="1980" cy="93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 b="1"/>
            </a:p>
          </p:txBody>
        </p:sp>
        <p:sp>
          <p:nvSpPr>
            <p:cNvPr id="12" name="Rectangle 28"/>
            <p:cNvSpPr>
              <a:spLocks noChangeArrowheads="1"/>
            </p:cNvSpPr>
            <p:nvPr/>
          </p:nvSpPr>
          <p:spPr bwMode="auto">
            <a:xfrm>
              <a:off x="5957" y="1830"/>
              <a:ext cx="10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A’ →A·</a:t>
              </a:r>
              <a:endParaRPr lang="en-US" altLang="zh-CN" sz="1400" b="1" dirty="0">
                <a:latin typeface="Arial" panose="020B0604020202020204" pitchFamily="34" charset="0"/>
              </a:endParaRPr>
            </a:p>
          </p:txBody>
        </p:sp>
        <p:sp>
          <p:nvSpPr>
            <p:cNvPr id="13" name="Oval 27"/>
            <p:cNvSpPr>
              <a:spLocks noChangeArrowheads="1"/>
            </p:cNvSpPr>
            <p:nvPr/>
          </p:nvSpPr>
          <p:spPr bwMode="auto">
            <a:xfrm>
              <a:off x="7208" y="1830"/>
              <a:ext cx="360" cy="468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altLang="zh-CN" sz="1400" b="1" dirty="0">
                <a:latin typeface="Arial" panose="020B0604020202020204" pitchFamily="34" charset="0"/>
              </a:endParaRPr>
            </a:p>
          </p:txBody>
        </p:sp>
        <p:sp>
          <p:nvSpPr>
            <p:cNvPr id="14" name="AutoShape 26"/>
            <p:cNvSpPr>
              <a:spLocks noChangeArrowheads="1"/>
            </p:cNvSpPr>
            <p:nvPr/>
          </p:nvSpPr>
          <p:spPr bwMode="auto">
            <a:xfrm>
              <a:off x="5768" y="2922"/>
              <a:ext cx="1980" cy="936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 b="1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5957" y="3200"/>
              <a:ext cx="10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→ a·</a:t>
              </a:r>
              <a:endParaRPr lang="en-US" altLang="zh-CN" sz="1400" b="1" dirty="0">
                <a:latin typeface="Arial" panose="020B0604020202020204" pitchFamily="34" charset="0"/>
              </a:endParaRPr>
            </a:p>
          </p:txBody>
        </p:sp>
        <p:sp>
          <p:nvSpPr>
            <p:cNvPr id="16" name="Oval 24"/>
            <p:cNvSpPr>
              <a:spLocks noChangeArrowheads="1"/>
            </p:cNvSpPr>
            <p:nvPr/>
          </p:nvSpPr>
          <p:spPr bwMode="auto">
            <a:xfrm>
              <a:off x="7208" y="3234"/>
              <a:ext cx="360" cy="468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altLang="zh-CN" sz="1400" b="1" dirty="0">
                <a:latin typeface="Arial" panose="020B0604020202020204" pitchFamily="34" charset="0"/>
              </a:endParaRPr>
            </a:p>
          </p:txBody>
        </p:sp>
        <p:sp>
          <p:nvSpPr>
            <p:cNvPr id="17" name="AutoShape 23"/>
            <p:cNvSpPr>
              <a:spLocks noChangeArrowheads="1"/>
            </p:cNvSpPr>
            <p:nvPr/>
          </p:nvSpPr>
          <p:spPr bwMode="auto">
            <a:xfrm>
              <a:off x="2708" y="3702"/>
              <a:ext cx="1980" cy="140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 b="1"/>
            </a:p>
          </p:txBody>
        </p:sp>
        <p:sp>
          <p:nvSpPr>
            <p:cNvPr id="18" name="Rectangle 22"/>
            <p:cNvSpPr>
              <a:spLocks noChangeArrowheads="1"/>
            </p:cNvSpPr>
            <p:nvPr/>
          </p:nvSpPr>
          <p:spPr bwMode="auto">
            <a:xfrm>
              <a:off x="2888" y="3858"/>
              <a:ext cx="1260" cy="93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 →(·A)</a:t>
              </a:r>
              <a:endParaRPr lang="en-US" altLang="zh-CN" sz="1400" b="1"/>
            </a:p>
            <a:p>
              <a:pPr eaLnBrk="0" hangingPunct="0"/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 →·(A)</a:t>
              </a:r>
              <a:endParaRPr lang="en-US" altLang="zh-CN" sz="1400" b="1"/>
            </a:p>
            <a:p>
              <a:pPr eaLnBrk="0" hangingPunct="0"/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 →·a</a:t>
              </a:r>
              <a:endParaRPr lang="en-US" altLang="zh-CN" sz="1400" b="1"/>
            </a:p>
            <a:p>
              <a:pPr eaLnBrk="0" hangingPunct="0"/>
              <a:endParaRPr lang="en-US" altLang="zh-CN" sz="1400" b="1">
                <a:latin typeface="Arial" panose="020B0604020202020204" pitchFamily="34" charset="0"/>
              </a:endParaRPr>
            </a:p>
          </p:txBody>
        </p:sp>
        <p:sp>
          <p:nvSpPr>
            <p:cNvPr id="19" name="Oval 21"/>
            <p:cNvSpPr>
              <a:spLocks noChangeArrowheads="1"/>
            </p:cNvSpPr>
            <p:nvPr/>
          </p:nvSpPr>
          <p:spPr bwMode="auto">
            <a:xfrm>
              <a:off x="4148" y="4482"/>
              <a:ext cx="360" cy="46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US" altLang="zh-CN" sz="1400" b="1">
                <a:latin typeface="Arial" panose="020B0604020202020204" pitchFamily="34" charset="0"/>
              </a:endParaRPr>
            </a:p>
          </p:txBody>
        </p:sp>
        <p:sp>
          <p:nvSpPr>
            <p:cNvPr id="20" name="Line 20"/>
            <p:cNvSpPr>
              <a:spLocks noChangeShapeType="1"/>
            </p:cNvSpPr>
            <p:nvPr/>
          </p:nvSpPr>
          <p:spPr bwMode="auto">
            <a:xfrm>
              <a:off x="3608" y="2922"/>
              <a:ext cx="0" cy="7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 b="1"/>
            </a:p>
          </p:txBody>
        </p:sp>
        <p:sp>
          <p:nvSpPr>
            <p:cNvPr id="21" name="Rectangle 19"/>
            <p:cNvSpPr>
              <a:spLocks noChangeArrowheads="1"/>
            </p:cNvSpPr>
            <p:nvPr/>
          </p:nvSpPr>
          <p:spPr bwMode="auto">
            <a:xfrm>
              <a:off x="5220" y="4248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US" altLang="zh-CN" sz="1400" b="1">
                <a:latin typeface="Arial" panose="020B0604020202020204" pitchFamily="34" charset="0"/>
              </a:endParaRPr>
            </a:p>
          </p:txBody>
        </p:sp>
        <p:sp>
          <p:nvSpPr>
            <p:cNvPr id="22" name="Line 18"/>
            <p:cNvSpPr>
              <a:spLocks noChangeShapeType="1"/>
            </p:cNvSpPr>
            <p:nvPr/>
          </p:nvSpPr>
          <p:spPr bwMode="auto">
            <a:xfrm flipV="1">
              <a:off x="4688" y="3390"/>
              <a:ext cx="1080" cy="6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 b="1"/>
            </a:p>
          </p:txBody>
        </p:sp>
        <p:sp>
          <p:nvSpPr>
            <p:cNvPr id="23" name="Rectangle 17"/>
            <p:cNvSpPr>
              <a:spLocks noChangeArrowheads="1"/>
            </p:cNvSpPr>
            <p:nvPr/>
          </p:nvSpPr>
          <p:spPr bwMode="auto">
            <a:xfrm>
              <a:off x="5048" y="3234"/>
              <a:ext cx="180" cy="3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US" altLang="zh-CN" sz="1400" b="1"/>
            </a:p>
            <a:p>
              <a:pPr eaLnBrk="0" hangingPunct="0"/>
              <a:endParaRPr lang="en-US" altLang="zh-CN" sz="1400" b="1">
                <a:latin typeface="Arial" panose="020B0604020202020204" pitchFamily="34" charset="0"/>
              </a:endParaRPr>
            </a:p>
          </p:txBody>
        </p:sp>
        <p:sp>
          <p:nvSpPr>
            <p:cNvPr id="24" name="AutoShape 16"/>
            <p:cNvSpPr>
              <a:spLocks noChangeArrowheads="1"/>
            </p:cNvSpPr>
            <p:nvPr/>
          </p:nvSpPr>
          <p:spPr bwMode="auto">
            <a:xfrm>
              <a:off x="5760" y="5964"/>
              <a:ext cx="1980" cy="93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 b="1"/>
            </a:p>
          </p:txBody>
        </p:sp>
        <p:sp>
          <p:nvSpPr>
            <p:cNvPr id="25" name="Rectangle 15"/>
            <p:cNvSpPr>
              <a:spLocks noChangeArrowheads="1"/>
            </p:cNvSpPr>
            <p:nvPr/>
          </p:nvSpPr>
          <p:spPr bwMode="auto">
            <a:xfrm>
              <a:off x="5957" y="6217"/>
              <a:ext cx="10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→(A)·</a:t>
              </a:r>
              <a:endParaRPr lang="en-US" altLang="zh-CN" sz="1400" b="1" dirty="0"/>
            </a:p>
            <a:p>
              <a:pPr eaLnBrk="0" hangingPunct="0"/>
              <a:endParaRPr lang="en-US" altLang="zh-CN" sz="1400" b="1" dirty="0">
                <a:latin typeface="Arial" panose="020B0604020202020204" pitchFamily="34" charset="0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7200" y="6169"/>
              <a:ext cx="360" cy="468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en-US" altLang="zh-CN" sz="1400" b="1" dirty="0">
                <a:latin typeface="Arial" panose="020B0604020202020204" pitchFamily="34" charset="0"/>
              </a:endParaRPr>
            </a:p>
          </p:txBody>
        </p:sp>
        <p:sp>
          <p:nvSpPr>
            <p:cNvPr id="27" name="Line 13"/>
            <p:cNvSpPr>
              <a:spLocks noChangeShapeType="1"/>
            </p:cNvSpPr>
            <p:nvPr/>
          </p:nvSpPr>
          <p:spPr bwMode="auto">
            <a:xfrm>
              <a:off x="6688" y="5262"/>
              <a:ext cx="0" cy="7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 b="1"/>
            </a:p>
          </p:txBody>
        </p:sp>
        <p:sp>
          <p:nvSpPr>
            <p:cNvPr id="28" name="Rectangle 12"/>
            <p:cNvSpPr>
              <a:spLocks noChangeArrowheads="1"/>
            </p:cNvSpPr>
            <p:nvPr/>
          </p:nvSpPr>
          <p:spPr bwMode="auto">
            <a:xfrm>
              <a:off x="6902" y="5298"/>
              <a:ext cx="180" cy="3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altLang="zh-CN" sz="1400" b="1" dirty="0"/>
            </a:p>
            <a:p>
              <a:pPr eaLnBrk="0" hangingPunct="0"/>
              <a:endParaRPr lang="en-US" altLang="zh-CN" sz="1400" b="1" dirty="0">
                <a:latin typeface="Arial" panose="020B0604020202020204" pitchFamily="34" charset="0"/>
              </a:endParaRPr>
            </a:p>
          </p:txBody>
        </p:sp>
        <p:sp>
          <p:nvSpPr>
            <p:cNvPr id="29" name="Rectangle 11"/>
            <p:cNvSpPr>
              <a:spLocks noChangeArrowheads="1"/>
            </p:cNvSpPr>
            <p:nvPr/>
          </p:nvSpPr>
          <p:spPr bwMode="auto">
            <a:xfrm>
              <a:off x="3248" y="3078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endParaRPr lang="en-US" altLang="zh-CN" sz="1400" b="1" dirty="0">
                <a:latin typeface="Arial" panose="020B0604020202020204" pitchFamily="34" charset="0"/>
              </a:endParaRPr>
            </a:p>
          </p:txBody>
        </p:sp>
        <p:sp>
          <p:nvSpPr>
            <p:cNvPr id="30" name="Line 10"/>
            <p:cNvSpPr>
              <a:spLocks noChangeShapeType="1"/>
            </p:cNvSpPr>
            <p:nvPr/>
          </p:nvSpPr>
          <p:spPr bwMode="auto">
            <a:xfrm>
              <a:off x="2528" y="4482"/>
              <a:ext cx="1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 b="1"/>
            </a:p>
          </p:txBody>
        </p:sp>
        <p:sp>
          <p:nvSpPr>
            <p:cNvPr id="31" name="Arc 9"/>
            <p:cNvSpPr/>
            <p:nvPr/>
          </p:nvSpPr>
          <p:spPr bwMode="auto">
            <a:xfrm>
              <a:off x="2168" y="4482"/>
              <a:ext cx="757" cy="780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37472 w 37472"/>
                <a:gd name="T1" fmla="*/ 36251 h 43200"/>
                <a:gd name="T2" fmla="*/ 21600 w 37472"/>
                <a:gd name="T3" fmla="*/ 0 h 43200"/>
                <a:gd name="T4" fmla="*/ 21600 w 37472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472" h="43200" fill="none" extrusionOk="0">
                  <a:moveTo>
                    <a:pt x="37471" y="36250"/>
                  </a:moveTo>
                  <a:cubicBezTo>
                    <a:pt x="33382" y="40680"/>
                    <a:pt x="27628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9670"/>
                    <a:pt x="9670" y="0"/>
                    <a:pt x="21599" y="0"/>
                  </a:cubicBezTo>
                </a:path>
                <a:path w="37472" h="43200" stroke="0" extrusionOk="0">
                  <a:moveTo>
                    <a:pt x="37471" y="36250"/>
                  </a:moveTo>
                  <a:cubicBezTo>
                    <a:pt x="33382" y="40680"/>
                    <a:pt x="27628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9670"/>
                    <a:pt x="9670" y="0"/>
                    <a:pt x="21599" y="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 b="1"/>
            </a:p>
          </p:txBody>
        </p:sp>
        <p:sp>
          <p:nvSpPr>
            <p:cNvPr id="32" name="Rectangle 8"/>
            <p:cNvSpPr>
              <a:spLocks noChangeArrowheads="1"/>
            </p:cNvSpPr>
            <p:nvPr/>
          </p:nvSpPr>
          <p:spPr bwMode="auto">
            <a:xfrm>
              <a:off x="1808" y="4950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endParaRPr lang="en-US" altLang="zh-CN" sz="1400" b="1">
                <a:latin typeface="Arial" panose="020B0604020202020204" pitchFamily="34" charset="0"/>
              </a:endParaRPr>
            </a:p>
          </p:txBody>
        </p:sp>
        <p:sp>
          <p:nvSpPr>
            <p:cNvPr id="33" name="Line 7"/>
            <p:cNvSpPr>
              <a:spLocks noChangeShapeType="1"/>
            </p:cNvSpPr>
            <p:nvPr/>
          </p:nvSpPr>
          <p:spPr bwMode="auto">
            <a:xfrm>
              <a:off x="4680" y="2688"/>
              <a:ext cx="1080" cy="4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 b="1"/>
            </a:p>
          </p:txBody>
        </p:sp>
        <p:sp>
          <p:nvSpPr>
            <p:cNvPr id="34" name="Rectangle 6"/>
            <p:cNvSpPr>
              <a:spLocks noChangeArrowheads="1"/>
            </p:cNvSpPr>
            <p:nvPr/>
          </p:nvSpPr>
          <p:spPr bwMode="auto">
            <a:xfrm>
              <a:off x="5040" y="2376"/>
              <a:ext cx="180" cy="3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US" altLang="zh-CN" sz="1400" b="1"/>
            </a:p>
            <a:p>
              <a:pPr eaLnBrk="0" hangingPunct="0"/>
              <a:endParaRPr lang="en-US" altLang="zh-CN" sz="1400" b="1">
                <a:latin typeface="Arial" panose="020B0604020202020204" pitchFamily="34" charset="0"/>
              </a:endParaRPr>
            </a:p>
          </p:txBody>
        </p:sp>
        <p:sp>
          <p:nvSpPr>
            <p:cNvPr id="35" name="Line 5"/>
            <p:cNvSpPr>
              <a:spLocks noChangeShapeType="1"/>
            </p:cNvSpPr>
            <p:nvPr/>
          </p:nvSpPr>
          <p:spPr bwMode="auto">
            <a:xfrm>
              <a:off x="4680" y="4716"/>
              <a:ext cx="10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 b="1"/>
            </a:p>
          </p:txBody>
        </p:sp>
        <p:sp>
          <p:nvSpPr>
            <p:cNvPr id="36" name="AutoShape 4"/>
            <p:cNvSpPr>
              <a:spLocks noChangeArrowheads="1"/>
            </p:cNvSpPr>
            <p:nvPr/>
          </p:nvSpPr>
          <p:spPr bwMode="auto">
            <a:xfrm>
              <a:off x="5760" y="4248"/>
              <a:ext cx="1980" cy="93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 b="1"/>
            </a:p>
          </p:txBody>
        </p:sp>
        <p:sp>
          <p:nvSpPr>
            <p:cNvPr id="37" name="Rectangle 3"/>
            <p:cNvSpPr>
              <a:spLocks noChangeArrowheads="1"/>
            </p:cNvSpPr>
            <p:nvPr/>
          </p:nvSpPr>
          <p:spPr bwMode="auto">
            <a:xfrm>
              <a:off x="5957" y="4520"/>
              <a:ext cx="10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→(A·)</a:t>
              </a:r>
              <a:endParaRPr lang="en-US" altLang="zh-CN" sz="1400" b="1" dirty="0">
                <a:latin typeface="Arial" panose="020B0604020202020204" pitchFamily="34" charset="0"/>
              </a:endParaRPr>
            </a:p>
          </p:txBody>
        </p:sp>
        <p:sp>
          <p:nvSpPr>
            <p:cNvPr id="38" name="Oval 2"/>
            <p:cNvSpPr>
              <a:spLocks noChangeArrowheads="1"/>
            </p:cNvSpPr>
            <p:nvPr/>
          </p:nvSpPr>
          <p:spPr bwMode="auto">
            <a:xfrm>
              <a:off x="7200" y="4560"/>
              <a:ext cx="360" cy="46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US" altLang="zh-CN" sz="1400" b="1">
                <a:latin typeface="Arial" panose="020B0604020202020204" pitchFamily="34" charset="0"/>
              </a:endParaRPr>
            </a:p>
          </p:txBody>
        </p:sp>
      </p:grpSp>
      <p:graphicFrame>
        <p:nvGraphicFramePr>
          <p:cNvPr id="40" name="表格 2"/>
          <p:cNvGraphicFramePr>
            <a:graphicFrameLocks noGrp="1"/>
          </p:cNvGraphicFramePr>
          <p:nvPr/>
        </p:nvGraphicFramePr>
        <p:xfrm>
          <a:off x="5668576" y="2892467"/>
          <a:ext cx="4526299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328"/>
                <a:gridCol w="884411"/>
                <a:gridCol w="811336"/>
                <a:gridCol w="540392"/>
                <a:gridCol w="503145"/>
                <a:gridCol w="521769"/>
                <a:gridCol w="627918"/>
              </a:tblGrid>
              <a:tr h="248303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State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Action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Rule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 gridSpan="3"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Input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 hMerge="1"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hMerge="1"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Goto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</a:tr>
              <a:tr h="273134"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(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2731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shift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2731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reduce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A’→A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2731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reduce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A→a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2731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shift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2731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shift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2731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reduce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A→(A)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3"/>
              <p:cNvSpPr txBox="1">
                <a:spLocks noChangeArrowheads="1"/>
              </p:cNvSpPr>
              <p:nvPr/>
            </p:nvSpPr>
            <p:spPr bwMode="auto">
              <a:xfrm>
                <a:off x="1706488" y="1385900"/>
                <a:ext cx="2865512" cy="93610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9999FF"/>
                </a:solidFill>
                <a:miter lim="800000"/>
              </a:ln>
            </p:spPr>
            <p:txBody>
              <a:bodyPr vert="horz" wrap="square" lIns="91440" tIns="45720" rIns="91440" bIns="45720" numCol="1" anchor="ctr" anchorCtr="1" compatLnSpc="1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–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l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l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l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l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l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𝑬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→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𝑬</m:t>
                      </m:r>
                    </m:oMath>
                  </m:oMathPara>
                </a14:m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𝑬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→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𝑬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𝒏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|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𝒏</m:t>
                      </m:r>
                    </m:oMath>
                  </m:oMathPara>
                </a14:m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06488" y="1385900"/>
                <a:ext cx="2865512" cy="936104"/>
              </a:xfrm>
              <a:prstGeom prst="rect">
                <a:avLst/>
              </a:prstGeom>
              <a:blipFill rotWithShape="1">
                <a:blip r:embed="rId1"/>
                <a:stretch>
                  <a:fillRect l="-518" t="-1528" r="-488" b="-1513"/>
                </a:stretch>
              </a:blipFill>
              <a:ln w="28575">
                <a:solidFill>
                  <a:srgbClr val="9999FF"/>
                </a:solidFill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Group 63"/>
          <p:cNvGraphicFramePr/>
          <p:nvPr/>
        </p:nvGraphicFramePr>
        <p:xfrm>
          <a:off x="1271464" y="2636912"/>
          <a:ext cx="6768752" cy="3474720"/>
        </p:xfrm>
        <a:graphic>
          <a:graphicData uri="http://schemas.openxmlformats.org/drawingml/2006/table">
            <a:tbl>
              <a:tblPr/>
              <a:tblGrid>
                <a:gridCol w="583719"/>
                <a:gridCol w="1672130"/>
                <a:gridCol w="1359280"/>
                <a:gridCol w="3153623"/>
              </a:tblGrid>
              <a:tr h="427038">
                <a:tc rowSpan="2"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Parsing stack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Input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Action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</a:tr>
              <a:tr h="2438400">
                <a:tc vMerge="1">
                  <a:tcPr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$n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$E+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</a:t>
                      </a:r>
                      <a:r>
                        <a:rPr kumimoji="0" lang="en-US" altLang="zh-CN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E+n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$E’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n+n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+n$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+n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n$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shift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reduce </a:t>
                      </a:r>
                      <a:r>
                        <a:rPr kumimoji="0" lang="en-US" altLang="zh-CN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E→n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shift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shift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reduce E→E + n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reduce E’→E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accept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云形标注 20"/>
          <p:cNvSpPr/>
          <p:nvPr/>
        </p:nvSpPr>
        <p:spPr bwMode="auto">
          <a:xfrm>
            <a:off x="7896200" y="3392016"/>
            <a:ext cx="3456384" cy="1621160"/>
          </a:xfrm>
          <a:prstGeom prst="cloudCallout">
            <a:avLst>
              <a:gd name="adj1" fmla="val -98973"/>
              <a:gd name="adj2" fmla="val 14188"/>
            </a:avLst>
          </a:prstGeom>
          <a:solidFill>
            <a:srgbClr val="CC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zh-CN" altLang="en-US" sz="20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决策是由栈中的待归约串和输入串共同决定的。</a:t>
            </a:r>
            <a:endParaRPr lang="zh-CN" altLang="en-US" sz="2000" b="1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云形标注 20"/>
          <p:cNvSpPr/>
          <p:nvPr/>
        </p:nvSpPr>
        <p:spPr bwMode="auto">
          <a:xfrm>
            <a:off x="5447928" y="1143000"/>
            <a:ext cx="4248472" cy="1421904"/>
          </a:xfrm>
          <a:prstGeom prst="cloudCallout">
            <a:avLst>
              <a:gd name="adj1" fmla="val -44872"/>
              <a:gd name="adj2" fmla="val 70818"/>
            </a:avLst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zh-CN" altLang="en-US" sz="20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为什么</a:t>
            </a:r>
            <a:r>
              <a:rPr lang="en-US" altLang="zh-CN" sz="20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</a:t>
            </a:r>
            <a:r>
              <a:rPr lang="zh-CN" altLang="en-US" sz="20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行和</a:t>
            </a:r>
            <a:r>
              <a:rPr lang="en-US" altLang="zh-CN" sz="20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6</a:t>
            </a:r>
            <a:r>
              <a:rPr lang="zh-CN" altLang="en-US" sz="20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行栈里都只有符号</a:t>
            </a:r>
            <a:r>
              <a:rPr lang="en-US" altLang="zh-CN" sz="20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</a:t>
            </a:r>
            <a:r>
              <a:rPr lang="zh-CN" altLang="en-US" sz="20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， 但一个移进一个归约呢？</a:t>
            </a:r>
            <a:endParaRPr lang="zh-CN" altLang="en-US" sz="2000" b="1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示例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内容占位符 6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/>
              </a:solid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r>
                  <a:rPr lang="zh-CN" altLang="en-US" sz="2800" b="1" dirty="0">
                    <a:latin typeface="+mn-ea"/>
                    <a:ea typeface="+mn-ea"/>
                    <a:cs typeface="Arial" panose="020B0604020202020204" pitchFamily="34" charset="0"/>
                  </a:rPr>
                  <a:t>用</a:t>
                </a:r>
                <a:r>
                  <a:rPr lang="en-US" altLang="zh-CN" sz="2800" b="1" dirty="0">
                    <a:latin typeface="+mn-ea"/>
                    <a:ea typeface="+mn-ea"/>
                    <a:cs typeface="Arial" panose="020B0604020202020204" pitchFamily="34" charset="0"/>
                  </a:rPr>
                  <a:t>LR(0)</a:t>
                </a:r>
                <a:r>
                  <a:rPr lang="zh-CN" altLang="en-US" sz="2800" b="1" dirty="0">
                    <a:latin typeface="+mn-ea"/>
                    <a:ea typeface="+mn-ea"/>
                    <a:cs typeface="Arial" panose="020B0604020202020204" pitchFamily="34" charset="0"/>
                  </a:rPr>
                  <a:t>表来辅助分析串</a:t>
                </a:r>
                <a14:m>
                  <m:oMath xmlns:m="http://schemas.openxmlformats.org/officeDocument/2006/math">
                    <m:r>
                      <a:rPr lang="en-US" altLang="zh-CN" sz="28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(</m:t>
                    </m:r>
                    <m:d>
                      <m:dPr>
                        <m:ctrlP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8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𝐚</m:t>
                        </m:r>
                      </m:e>
                    </m:d>
                    <m:r>
                      <a:rPr lang="en-US" altLang="zh-CN" sz="28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zh-CN" altLang="en-US" sz="2800" b="1" dirty="0">
                    <a:latin typeface="+mn-ea"/>
                    <a:ea typeface="+mn-ea"/>
                    <a:cs typeface="Arial" panose="020B0604020202020204" pitchFamily="34" charset="0"/>
                  </a:rPr>
                  <a:t>是不是文法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𝑨</m:t>
                    </m:r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→</m:t>
                    </m:r>
                    <m:d>
                      <m:dPr>
                        <m:ctrlP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𝑨</m:t>
                        </m:r>
                      </m:e>
                    </m:d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|</m:t>
                    </m:r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𝒂</m:t>
                    </m:r>
                  </m:oMath>
                </a14:m>
                <a:r>
                  <a:rPr lang="zh-CN" altLang="en-US" sz="2800" b="1" dirty="0">
                    <a:latin typeface="+mn-ea"/>
                    <a:ea typeface="+mn-ea"/>
                    <a:cs typeface="Arial" panose="020B0604020202020204" pitchFamily="34" charset="0"/>
                  </a:rPr>
                  <a:t>可以识别的串。</a:t>
                </a:r>
                <a:endParaRPr lang="en-US" altLang="zh-CN" sz="2800" b="1" dirty="0">
                  <a:latin typeface="+mn-ea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内容占位符 6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33" t="-284" r="-127" b="-272"/>
                </a:stretch>
              </a:blip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0" name="表格 2"/>
          <p:cNvGraphicFramePr>
            <a:graphicFrameLocks noGrp="1"/>
          </p:cNvGraphicFramePr>
          <p:nvPr/>
        </p:nvGraphicFramePr>
        <p:xfrm>
          <a:off x="5879976" y="2060848"/>
          <a:ext cx="5087860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345"/>
                <a:gridCol w="1985112"/>
                <a:gridCol w="936104"/>
                <a:gridCol w="1656299"/>
              </a:tblGrid>
              <a:tr h="350656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stack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input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action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</a:tr>
              <a:tr h="35065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$ 0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 (a) )$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shift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35065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$ 0 ( 3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(a) )$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shift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35065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$ 0 ( 3 ( 3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a) )$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shift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35065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$ 0 ( 3 ( 3 a 2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 )$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reduce A→a</a:t>
                      </a:r>
                      <a:endParaRPr kumimoji="0" lang="en-US" altLang="zh-CN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35065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$ 0 ( 3 ( 3 A 4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 )$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shift</a:t>
                      </a:r>
                      <a:endParaRPr kumimoji="0" lang="en-US" altLang="zh-CN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35065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$ 0 ( 3 ( 3 A 4 ) 5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)$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reduce A→(A)</a:t>
                      </a:r>
                      <a:endParaRPr kumimoji="0" lang="en-US" altLang="zh-CN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35065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$ 0 ( 3 A 4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)$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shift</a:t>
                      </a:r>
                      <a:endParaRPr kumimoji="0" lang="en-US" altLang="zh-CN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35065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$ 0 ( 3 A 4 ) 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reduce A→(A)</a:t>
                      </a:r>
                      <a:endParaRPr kumimoji="0" lang="en-US" altLang="zh-CN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35065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$ 0 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 1</a:t>
                      </a:r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b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reduce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8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A’ →A</a:t>
                      </a:r>
                      <a:endParaRPr kumimoji="0" lang="en-US" altLang="zh-CN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35065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$ 0 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A’</a:t>
                      </a:r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b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rgbClr val="FF0000"/>
                          </a:solidFill>
                        </a:rPr>
                        <a:t>accept</a:t>
                      </a:r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格 2"/>
          <p:cNvGraphicFramePr>
            <a:graphicFrameLocks noGrp="1"/>
          </p:cNvGraphicFramePr>
          <p:nvPr/>
        </p:nvGraphicFramePr>
        <p:xfrm>
          <a:off x="911424" y="2585720"/>
          <a:ext cx="4526299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328"/>
                <a:gridCol w="884411"/>
                <a:gridCol w="811336"/>
                <a:gridCol w="540392"/>
                <a:gridCol w="503145"/>
                <a:gridCol w="521769"/>
                <a:gridCol w="627918"/>
              </a:tblGrid>
              <a:tr h="248303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State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Action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Rule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 gridSpan="3"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Input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 hMerge="1"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hMerge="1"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Goto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</a:tr>
              <a:tr h="273134"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(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2731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shift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2731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reduce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A’→A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2731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reduce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A→a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2731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shift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2731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shift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2731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reduce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A→(A)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/>
              </a:solid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/>
                  <a:t>给定文法如下：</a:t>
                </a:r>
                <a:endParaRPr lang="en-US" altLang="zh-CN" sz="24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𝑺𝑹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→+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𝑺𝑹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|)</m:t>
                      </m:r>
                    </m:oMath>
                  </m:oMathPara>
                </a14:m>
                <a:endParaRPr lang="en-US" altLang="zh-CN" sz="24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/>
                  <a:t>该文法是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LR(0) </a:t>
                </a:r>
                <a:r>
                  <a:rPr lang="zh-CN" altLang="en-US" sz="2400" dirty="0"/>
                  <a:t>文法吗？如果是，请给出分析表。</a:t>
                </a:r>
                <a:endParaRPr lang="en-US" altLang="zh-CN" sz="2400" dirty="0"/>
              </a:p>
              <a:p>
                <a:pPr>
                  <a:lnSpc>
                    <a:spcPct val="150000"/>
                  </a:lnSpc>
                </a:pPr>
                <a:r>
                  <a:rPr lang="zh-CN" altLang="zh-CN" sz="2400" dirty="0"/>
                  <a:t>输入串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sz="2400" dirty="0"/>
                  <a:t>是文法的句子吗？给出分析过程。</a:t>
                </a:r>
                <a:endParaRPr lang="zh-CN" altLang="en-US" sz="24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33" t="-284" r="-127" b="-272"/>
                </a:stretch>
              </a:blip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5400" y="100347"/>
            <a:ext cx="10801200" cy="6396024"/>
          </a:xfrm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/>
          <a:lstStyle/>
          <a:p>
            <a:pPr marL="457200" lvl="1" indent="0">
              <a:buNone/>
            </a:pPr>
            <a:endParaRPr lang="en-US" altLang="zh-CN" sz="2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2400" dirty="0">
              <a:ea typeface="Cambria Math" panose="020405030504060302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2063552" y="345430"/>
                <a:ext cx="1853952" cy="9233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9999FF"/>
                </a:solidFill>
              </a:ln>
            </p:spPr>
            <p:txBody>
              <a:bodyPr wrap="squar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𝑺𝑹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→+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𝑺𝑹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|)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345430"/>
                <a:ext cx="1853952" cy="923330"/>
              </a:xfrm>
              <a:prstGeom prst="rect">
                <a:avLst/>
              </a:prstGeom>
              <a:blipFill rotWithShape="1">
                <a:blip r:embed="rId1"/>
                <a:stretch>
                  <a:fillRect l="-777" t="-1581" r="-743" b="-1510"/>
                </a:stretch>
              </a:blip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1189772" y="1587693"/>
            <a:ext cx="5251417" cy="4608512"/>
            <a:chOff x="400703" y="1512869"/>
            <a:chExt cx="5251417" cy="4608512"/>
          </a:xfrm>
        </p:grpSpPr>
        <p:sp>
          <p:nvSpPr>
            <p:cNvPr id="9" name="AutoShape 25"/>
            <p:cNvSpPr>
              <a:spLocks noChangeArrowheads="1"/>
            </p:cNvSpPr>
            <p:nvPr/>
          </p:nvSpPr>
          <p:spPr bwMode="auto">
            <a:xfrm>
              <a:off x="826489" y="1512869"/>
              <a:ext cx="1170913" cy="89126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10" name="Rectangle 24"/>
            <p:cNvSpPr>
              <a:spLocks noChangeArrowheads="1"/>
            </p:cNvSpPr>
            <p:nvPr/>
          </p:nvSpPr>
          <p:spPr bwMode="auto">
            <a:xfrm>
              <a:off x="932936" y="1611899"/>
              <a:ext cx="745126" cy="59417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pt-BR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S’ →·S</a:t>
              </a:r>
              <a:endParaRPr lang="pt-BR" altLang="zh-CN" sz="1200" b="1" dirty="0"/>
            </a:p>
            <a:p>
              <a:pPr eaLnBrk="0" hangingPunct="0"/>
              <a:r>
                <a:rPr lang="pt-BR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S→·(SR</a:t>
              </a:r>
              <a:endParaRPr lang="pt-BR" altLang="zh-CN" sz="1200" b="1" dirty="0"/>
            </a:p>
            <a:p>
              <a:pPr eaLnBrk="0" hangingPunct="0"/>
              <a:r>
                <a:rPr lang="pt-BR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S→·a</a:t>
              </a:r>
              <a:endParaRPr lang="pt-BR" altLang="zh-CN" sz="1200" b="1" dirty="0"/>
            </a:p>
            <a:p>
              <a:pPr eaLnBrk="0" hangingPunct="0"/>
              <a:endParaRPr lang="pt-BR" altLang="zh-CN" sz="1200" b="1" dirty="0">
                <a:latin typeface="Arial" panose="020B0604020202020204" pitchFamily="34" charset="0"/>
              </a:endParaRPr>
            </a:p>
          </p:txBody>
        </p:sp>
        <p:sp>
          <p:nvSpPr>
            <p:cNvPr id="11" name="Oval 23"/>
            <p:cNvSpPr>
              <a:spLocks noChangeArrowheads="1"/>
            </p:cNvSpPr>
            <p:nvPr/>
          </p:nvSpPr>
          <p:spPr bwMode="auto">
            <a:xfrm>
              <a:off x="1678062" y="2008018"/>
              <a:ext cx="212893" cy="29708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200" b="1" dirty="0">
                <a:latin typeface="Arial" panose="020B0604020202020204" pitchFamily="34" charset="0"/>
              </a:endParaRPr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>
              <a:off x="400703" y="1908988"/>
              <a:ext cx="42578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13" name="Line 21"/>
            <p:cNvSpPr>
              <a:spLocks noChangeShapeType="1"/>
            </p:cNvSpPr>
            <p:nvPr/>
          </p:nvSpPr>
          <p:spPr bwMode="auto">
            <a:xfrm>
              <a:off x="1997402" y="1908988"/>
              <a:ext cx="6386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14" name="Rectangle 20"/>
            <p:cNvSpPr>
              <a:spLocks noChangeArrowheads="1"/>
            </p:cNvSpPr>
            <p:nvPr/>
          </p:nvSpPr>
          <p:spPr bwMode="auto">
            <a:xfrm>
              <a:off x="2210295" y="1611899"/>
              <a:ext cx="106447" cy="19996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US" altLang="zh-CN" sz="1200" b="1" dirty="0"/>
            </a:p>
            <a:p>
              <a:pPr eaLnBrk="0" hangingPunct="0"/>
              <a:endParaRPr lang="en-US" altLang="zh-CN" sz="1200" b="1" dirty="0">
                <a:latin typeface="Arial" panose="020B0604020202020204" pitchFamily="34" charset="0"/>
              </a:endParaRPr>
            </a:p>
          </p:txBody>
        </p:sp>
        <p:sp>
          <p:nvSpPr>
            <p:cNvPr id="15" name="AutoShape 19"/>
            <p:cNvSpPr>
              <a:spLocks noChangeArrowheads="1"/>
            </p:cNvSpPr>
            <p:nvPr/>
          </p:nvSpPr>
          <p:spPr bwMode="auto">
            <a:xfrm>
              <a:off x="2636082" y="1512869"/>
              <a:ext cx="1188654" cy="594179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16" name="Rectangle 18"/>
            <p:cNvSpPr>
              <a:spLocks noChangeArrowheads="1"/>
            </p:cNvSpPr>
            <p:nvPr/>
          </p:nvSpPr>
          <p:spPr bwMode="auto">
            <a:xfrm>
              <a:off x="2742528" y="1611899"/>
              <a:ext cx="745126" cy="39611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S’ →S·</a:t>
              </a:r>
              <a:endParaRPr lang="en-US" altLang="zh-CN" sz="1200" b="1" dirty="0"/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auto">
            <a:xfrm>
              <a:off x="3487655" y="1710929"/>
              <a:ext cx="212893" cy="29708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18" name="AutoShape 16"/>
            <p:cNvSpPr>
              <a:spLocks noChangeArrowheads="1"/>
            </p:cNvSpPr>
            <p:nvPr/>
          </p:nvSpPr>
          <p:spPr bwMode="auto">
            <a:xfrm>
              <a:off x="826489" y="2899286"/>
              <a:ext cx="1170913" cy="69320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932936" y="2998315"/>
              <a:ext cx="638680" cy="1980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S→ a·</a:t>
              </a:r>
              <a:endParaRPr lang="en-US" altLang="zh-CN" sz="1200" b="1" dirty="0"/>
            </a:p>
            <a:p>
              <a:pPr eaLnBrk="0" hangingPunct="0"/>
              <a:endParaRPr lang="en-US" altLang="zh-CN" sz="1200" b="1" dirty="0">
                <a:latin typeface="Arial" panose="020B0604020202020204" pitchFamily="34" charset="0"/>
              </a:endParaRPr>
            </a:p>
          </p:txBody>
        </p:sp>
        <p:sp>
          <p:nvSpPr>
            <p:cNvPr id="20" name="Oval 14"/>
            <p:cNvSpPr>
              <a:spLocks noChangeArrowheads="1"/>
            </p:cNvSpPr>
            <p:nvPr/>
          </p:nvSpPr>
          <p:spPr bwMode="auto">
            <a:xfrm>
              <a:off x="1678062" y="3196375"/>
              <a:ext cx="212893" cy="29708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21" name="Line 13"/>
            <p:cNvSpPr>
              <a:spLocks noChangeShapeType="1"/>
            </p:cNvSpPr>
            <p:nvPr/>
          </p:nvSpPr>
          <p:spPr bwMode="auto">
            <a:xfrm>
              <a:off x="1358722" y="2404137"/>
              <a:ext cx="0" cy="49514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22" name="Rectangle 12"/>
            <p:cNvSpPr>
              <a:spLocks noChangeArrowheads="1"/>
            </p:cNvSpPr>
            <p:nvPr/>
          </p:nvSpPr>
          <p:spPr bwMode="auto">
            <a:xfrm>
              <a:off x="1145829" y="2503167"/>
              <a:ext cx="106447" cy="1980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US" altLang="zh-CN" sz="1200" b="1" dirty="0">
                <a:latin typeface="Arial" panose="020B0604020202020204" pitchFamily="34" charset="0"/>
              </a:endParaRPr>
            </a:p>
          </p:txBody>
        </p:sp>
        <p:sp>
          <p:nvSpPr>
            <p:cNvPr id="23" name="Line 11"/>
            <p:cNvSpPr>
              <a:spLocks noChangeShapeType="1"/>
            </p:cNvSpPr>
            <p:nvPr/>
          </p:nvSpPr>
          <p:spPr bwMode="auto">
            <a:xfrm>
              <a:off x="1678062" y="2404136"/>
              <a:ext cx="1490253" cy="4951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2423188" y="2400154"/>
              <a:ext cx="106447" cy="1980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endParaRPr lang="en-US" altLang="zh-CN" sz="1200" b="1" dirty="0">
                <a:latin typeface="Arial" panose="020B0604020202020204" pitchFamily="34" charset="0"/>
              </a:endParaRPr>
            </a:p>
          </p:txBody>
        </p:sp>
        <p:sp>
          <p:nvSpPr>
            <p:cNvPr id="25" name="AutoShape 9"/>
            <p:cNvSpPr>
              <a:spLocks noChangeArrowheads="1"/>
            </p:cNvSpPr>
            <p:nvPr/>
          </p:nvSpPr>
          <p:spPr bwMode="auto">
            <a:xfrm>
              <a:off x="2636082" y="2899286"/>
              <a:ext cx="1170913" cy="69320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26" name="Rectangle 8"/>
            <p:cNvSpPr>
              <a:spLocks noChangeArrowheads="1"/>
            </p:cNvSpPr>
            <p:nvPr/>
          </p:nvSpPr>
          <p:spPr bwMode="auto">
            <a:xfrm>
              <a:off x="2742528" y="2998315"/>
              <a:ext cx="745126" cy="1980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 (.SR</a:t>
              </a:r>
              <a:endPara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 eaLnBrk="0" hangingPunct="0"/>
              <a:r>
                <a:rPr lang="pt-BR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S→·(SR</a:t>
              </a:r>
              <a:endParaRPr lang="pt-BR" altLang="zh-CN" sz="1200" b="1" dirty="0"/>
            </a:p>
            <a:p>
              <a:pPr lvl="0" eaLnBrk="0" hangingPunct="0"/>
              <a:r>
                <a:rPr lang="pt-BR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S→·a</a:t>
              </a:r>
              <a:endPara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eaLnBrk="0" hangingPunct="0"/>
              <a:endParaRPr lang="en-US" altLang="zh-CN" sz="1200" b="1" dirty="0"/>
            </a:p>
            <a:p>
              <a:pPr eaLnBrk="0" hangingPunct="0"/>
              <a:endParaRPr lang="en-US" altLang="zh-CN" sz="1200" b="1" dirty="0">
                <a:latin typeface="Arial" panose="020B0604020202020204" pitchFamily="34" charset="0"/>
              </a:endParaRPr>
            </a:p>
          </p:txBody>
        </p:sp>
        <p:sp>
          <p:nvSpPr>
            <p:cNvPr id="27" name="Oval 7"/>
            <p:cNvSpPr>
              <a:spLocks noChangeArrowheads="1"/>
            </p:cNvSpPr>
            <p:nvPr/>
          </p:nvSpPr>
          <p:spPr bwMode="auto">
            <a:xfrm>
              <a:off x="3487655" y="3196375"/>
              <a:ext cx="212893" cy="29708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28" name="Line 6"/>
            <p:cNvSpPr>
              <a:spLocks noChangeShapeType="1"/>
            </p:cNvSpPr>
            <p:nvPr/>
          </p:nvSpPr>
          <p:spPr bwMode="auto">
            <a:xfrm flipH="1">
              <a:off x="3168315" y="3592494"/>
              <a:ext cx="0" cy="56353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29" name="AutoShape 5"/>
            <p:cNvSpPr>
              <a:spLocks noChangeArrowheads="1"/>
            </p:cNvSpPr>
            <p:nvPr/>
          </p:nvSpPr>
          <p:spPr bwMode="auto">
            <a:xfrm>
              <a:off x="2661128" y="4156031"/>
              <a:ext cx="1170913" cy="69320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30" name="Rectangle 4"/>
            <p:cNvSpPr>
              <a:spLocks noChangeArrowheads="1"/>
            </p:cNvSpPr>
            <p:nvPr/>
          </p:nvSpPr>
          <p:spPr bwMode="auto">
            <a:xfrm>
              <a:off x="2767575" y="4255060"/>
              <a:ext cx="745126" cy="1980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 (</a:t>
              </a:r>
              <a:r>
                <a:rPr lang="en-US" altLang="zh-CN" sz="12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S.R</a:t>
              </a:r>
              <a:endPara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eaLnBrk="0" hangingPunct="0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R→ .+SR</a:t>
              </a:r>
              <a:endParaRPr lang="en-US" altLang="zh-CN" sz="1200" b="1" dirty="0"/>
            </a:p>
            <a:p>
              <a:pPr eaLnBrk="0" hangingPunct="0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R→ .)</a:t>
              </a:r>
              <a:endParaRPr lang="en-US" altLang="zh-CN" sz="1200" b="1" dirty="0"/>
            </a:p>
            <a:p>
              <a:pPr eaLnBrk="0" hangingPunct="0"/>
              <a:endParaRPr lang="en-US" altLang="zh-CN" sz="1200" b="1" dirty="0"/>
            </a:p>
            <a:p>
              <a:pPr eaLnBrk="0" hangingPunct="0"/>
              <a:endParaRPr lang="en-US" altLang="zh-CN" sz="1200" b="1" dirty="0">
                <a:latin typeface="Arial" panose="020B0604020202020204" pitchFamily="34" charset="0"/>
              </a:endParaRPr>
            </a:p>
          </p:txBody>
        </p:sp>
        <p:sp>
          <p:nvSpPr>
            <p:cNvPr id="31" name="Oval 3"/>
            <p:cNvSpPr>
              <a:spLocks noChangeArrowheads="1"/>
            </p:cNvSpPr>
            <p:nvPr/>
          </p:nvSpPr>
          <p:spPr bwMode="auto">
            <a:xfrm>
              <a:off x="3512701" y="4453120"/>
              <a:ext cx="212893" cy="29708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32" name="Rectangle 2"/>
            <p:cNvSpPr>
              <a:spLocks noChangeArrowheads="1"/>
            </p:cNvSpPr>
            <p:nvPr/>
          </p:nvSpPr>
          <p:spPr bwMode="auto">
            <a:xfrm>
              <a:off x="2992991" y="3905193"/>
              <a:ext cx="106447" cy="19996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US" altLang="zh-CN" sz="1200" b="1" dirty="0"/>
            </a:p>
            <a:p>
              <a:pPr eaLnBrk="0" hangingPunct="0"/>
              <a:endParaRPr lang="en-US" altLang="zh-CN" sz="1200" b="1" dirty="0">
                <a:latin typeface="Arial" panose="020B0604020202020204" pitchFamily="34" charset="0"/>
              </a:endParaRPr>
            </a:p>
          </p:txBody>
        </p:sp>
        <p:sp>
          <p:nvSpPr>
            <p:cNvPr id="35" name="Line 13"/>
            <p:cNvSpPr>
              <a:spLocks noChangeShapeType="1"/>
            </p:cNvSpPr>
            <p:nvPr/>
          </p:nvSpPr>
          <p:spPr bwMode="auto">
            <a:xfrm flipH="1">
              <a:off x="1984878" y="3241062"/>
              <a:ext cx="6511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36" name="Rectangle 12"/>
            <p:cNvSpPr>
              <a:spLocks noChangeArrowheads="1"/>
            </p:cNvSpPr>
            <p:nvPr/>
          </p:nvSpPr>
          <p:spPr bwMode="auto">
            <a:xfrm>
              <a:off x="2263511" y="2948800"/>
              <a:ext cx="106447" cy="1980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US" altLang="zh-CN" sz="1200" b="1" dirty="0">
                <a:latin typeface="Arial" panose="020B0604020202020204" pitchFamily="34" charset="0"/>
              </a:endParaRPr>
            </a:p>
          </p:txBody>
        </p:sp>
        <p:sp>
          <p:nvSpPr>
            <p:cNvPr id="37" name="任意多边形: 形状 36"/>
            <p:cNvSpPr/>
            <p:nvPr/>
          </p:nvSpPr>
          <p:spPr bwMode="auto">
            <a:xfrm>
              <a:off x="3498369" y="2667031"/>
              <a:ext cx="548845" cy="543917"/>
            </a:xfrm>
            <a:custGeom>
              <a:avLst/>
              <a:gdLst>
                <a:gd name="connsiteX0" fmla="*/ 0 w 548845"/>
                <a:gd name="connsiteY0" fmla="*/ 203540 h 543917"/>
                <a:gd name="connsiteX1" fmla="*/ 189186 w 548845"/>
                <a:gd name="connsiteY1" fmla="*/ 3844 h 543917"/>
                <a:gd name="connsiteX2" fmla="*/ 546538 w 548845"/>
                <a:gd name="connsiteY2" fmla="*/ 361196 h 543917"/>
                <a:gd name="connsiteX3" fmla="*/ 341586 w 548845"/>
                <a:gd name="connsiteY3" fmla="*/ 529361 h 543917"/>
                <a:gd name="connsiteX4" fmla="*/ 315310 w 548845"/>
                <a:gd name="connsiteY4" fmla="*/ 524106 h 54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845" h="543917">
                  <a:moveTo>
                    <a:pt x="0" y="203540"/>
                  </a:moveTo>
                  <a:cubicBezTo>
                    <a:pt x="49048" y="90554"/>
                    <a:pt x="98097" y="-22432"/>
                    <a:pt x="189186" y="3844"/>
                  </a:cubicBezTo>
                  <a:cubicBezTo>
                    <a:pt x="280275" y="30120"/>
                    <a:pt x="521138" y="273610"/>
                    <a:pt x="546538" y="361196"/>
                  </a:cubicBezTo>
                  <a:cubicBezTo>
                    <a:pt x="571938" y="448782"/>
                    <a:pt x="380124" y="502209"/>
                    <a:pt x="341586" y="529361"/>
                  </a:cubicBezTo>
                  <a:cubicBezTo>
                    <a:pt x="303048" y="556513"/>
                    <a:pt x="309179" y="540309"/>
                    <a:pt x="315310" y="524106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>
              <a:prstShdw prst="shdw12">
                <a:schemeClr val="bg2">
                  <a:alpha val="50000"/>
                </a:schemeClr>
              </a:prstShdw>
            </a:effectLst>
          </p:spPr>
          <p:txBody>
            <a:bodyPr vert="horz" wrap="square" lIns="91440" tIns="45720" rIns="91440" bIns="45720" numCol="1" rtlCol="0" anchor="t" anchorCtr="0" compatLnSpc="1"/>
            <a:lstStyle/>
            <a:p>
              <a:endParaRPr lang="zh-CN" altLang="en-US" b="1">
                <a:ea typeface="黑体" panose="02010609060101010101" pitchFamily="2" charset="-122"/>
              </a:endParaRPr>
            </a:p>
          </p:txBody>
        </p:sp>
        <p:sp>
          <p:nvSpPr>
            <p:cNvPr id="38" name="Rectangle 10"/>
            <p:cNvSpPr>
              <a:spLocks noChangeArrowheads="1"/>
            </p:cNvSpPr>
            <p:nvPr/>
          </p:nvSpPr>
          <p:spPr bwMode="auto">
            <a:xfrm>
              <a:off x="3894656" y="2552554"/>
              <a:ext cx="106447" cy="1980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endParaRPr lang="en-US" altLang="zh-CN" sz="1200" b="1" dirty="0">
                <a:latin typeface="Arial" panose="020B0604020202020204" pitchFamily="34" charset="0"/>
              </a:endParaRPr>
            </a:p>
          </p:txBody>
        </p:sp>
        <p:sp>
          <p:nvSpPr>
            <p:cNvPr id="39" name="Line 21"/>
            <p:cNvSpPr>
              <a:spLocks noChangeShapeType="1"/>
            </p:cNvSpPr>
            <p:nvPr/>
          </p:nvSpPr>
          <p:spPr bwMode="auto">
            <a:xfrm>
              <a:off x="3837282" y="4501276"/>
              <a:ext cx="6386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40" name="Rectangle 20"/>
            <p:cNvSpPr>
              <a:spLocks noChangeArrowheads="1"/>
            </p:cNvSpPr>
            <p:nvPr/>
          </p:nvSpPr>
          <p:spPr bwMode="auto">
            <a:xfrm>
              <a:off x="1569264" y="5093249"/>
              <a:ext cx="106447" cy="19996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en-US" altLang="zh-CN" sz="1200" b="1" dirty="0"/>
            </a:p>
            <a:p>
              <a:pPr eaLnBrk="0" hangingPunct="0"/>
              <a:endParaRPr lang="en-US" altLang="zh-CN" sz="1200" b="1" dirty="0">
                <a:latin typeface="Arial" panose="020B0604020202020204" pitchFamily="34" charset="0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808748" y="5431232"/>
              <a:ext cx="1188654" cy="594179"/>
              <a:chOff x="5230508" y="5152100"/>
              <a:chExt cx="1188654" cy="594179"/>
            </a:xfrm>
          </p:grpSpPr>
          <p:sp>
            <p:nvSpPr>
              <p:cNvPr id="41" name="AutoShape 19"/>
              <p:cNvSpPr>
                <a:spLocks noChangeArrowheads="1"/>
              </p:cNvSpPr>
              <p:nvPr/>
            </p:nvSpPr>
            <p:spPr bwMode="auto">
              <a:xfrm>
                <a:off x="5230508" y="5152100"/>
                <a:ext cx="1188654" cy="594179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 b="1"/>
              </a:p>
            </p:txBody>
          </p:sp>
          <p:sp>
            <p:nvSpPr>
              <p:cNvPr id="42" name="Rectangle 18"/>
              <p:cNvSpPr>
                <a:spLocks noChangeArrowheads="1"/>
              </p:cNvSpPr>
              <p:nvPr/>
            </p:nvSpPr>
            <p:spPr bwMode="auto">
              <a:xfrm>
                <a:off x="5336954" y="5251130"/>
                <a:ext cx="745126" cy="39611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</a:ln>
            </p:spPr>
            <p:txBody>
              <a:bodyPr vert="horz" wrap="square" lIns="0" tIns="0" rIns="0" bIns="0" numCol="1" anchor="t" anchorCtr="0" compatLnSpc="1"/>
              <a:lstStyle/>
              <a:p>
                <a:pPr eaLnBrk="0" hangingPunct="0"/>
                <a:r>
                  <a:rPr lang="en-US" altLang="zh-C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 →(SR.</a:t>
                </a:r>
                <a:endParaRPr lang="en-US" altLang="zh-CN" sz="1200" b="1" dirty="0"/>
              </a:p>
            </p:txBody>
          </p:sp>
          <p:sp>
            <p:nvSpPr>
              <p:cNvPr id="43" name="Oval 17"/>
              <p:cNvSpPr>
                <a:spLocks noChangeArrowheads="1"/>
              </p:cNvSpPr>
              <p:nvPr/>
            </p:nvSpPr>
            <p:spPr bwMode="auto">
              <a:xfrm>
                <a:off x="6082081" y="5350160"/>
                <a:ext cx="212893" cy="297089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 vert="horz" wrap="square" lIns="0" tIns="0" rIns="0" bIns="0" numCol="1" anchor="t" anchorCtr="0" compatLnSpc="1"/>
              <a:lstStyle/>
              <a:p>
                <a:pPr algn="ctr" eaLnBrk="0" hangingPunct="0"/>
                <a:r>
                  <a:rPr lang="en-US" altLang="zh-CN" sz="1200" b="1" dirty="0">
                    <a:latin typeface="Arial" panose="020B0604020202020204" pitchFamily="34" charset="0"/>
                  </a:rPr>
                  <a:t>5</a:t>
                </a:r>
                <a:endParaRPr lang="en-US" altLang="zh-CN" sz="1200" b="1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4" name="AutoShape 19"/>
            <p:cNvSpPr>
              <a:spLocks noChangeArrowheads="1"/>
            </p:cNvSpPr>
            <p:nvPr/>
          </p:nvSpPr>
          <p:spPr bwMode="auto">
            <a:xfrm>
              <a:off x="824139" y="4233044"/>
              <a:ext cx="1188654" cy="594179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45" name="Rectangle 18"/>
            <p:cNvSpPr>
              <a:spLocks noChangeArrowheads="1"/>
            </p:cNvSpPr>
            <p:nvPr/>
          </p:nvSpPr>
          <p:spPr bwMode="auto">
            <a:xfrm>
              <a:off x="930585" y="4332074"/>
              <a:ext cx="745126" cy="39611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 →).</a:t>
              </a:r>
              <a:endParaRPr lang="en-US" altLang="zh-CN" sz="1200" b="1" dirty="0"/>
            </a:p>
          </p:txBody>
        </p:sp>
        <p:sp>
          <p:nvSpPr>
            <p:cNvPr id="46" name="Oval 17"/>
            <p:cNvSpPr>
              <a:spLocks noChangeArrowheads="1"/>
            </p:cNvSpPr>
            <p:nvPr/>
          </p:nvSpPr>
          <p:spPr bwMode="auto">
            <a:xfrm>
              <a:off x="1675712" y="4431104"/>
              <a:ext cx="212893" cy="29708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200" b="1" dirty="0">
                  <a:latin typeface="Arial" panose="020B0604020202020204" pitchFamily="34" charset="0"/>
                </a:rPr>
                <a:t>6</a:t>
              </a:r>
              <a:endParaRPr lang="en-US" altLang="zh-CN" sz="1200" b="1" dirty="0">
                <a:latin typeface="Arial" panose="020B0604020202020204" pitchFamily="34" charset="0"/>
              </a:endParaRPr>
            </a:p>
          </p:txBody>
        </p:sp>
        <p:sp>
          <p:nvSpPr>
            <p:cNvPr id="47" name="Line 13"/>
            <p:cNvSpPr>
              <a:spLocks noChangeShapeType="1"/>
            </p:cNvSpPr>
            <p:nvPr/>
          </p:nvSpPr>
          <p:spPr bwMode="auto">
            <a:xfrm flipH="1">
              <a:off x="2011459" y="4469121"/>
              <a:ext cx="64966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48" name="Rectangle 12"/>
            <p:cNvSpPr>
              <a:spLocks noChangeArrowheads="1"/>
            </p:cNvSpPr>
            <p:nvPr/>
          </p:nvSpPr>
          <p:spPr bwMode="auto">
            <a:xfrm>
              <a:off x="2382488" y="4172935"/>
              <a:ext cx="106447" cy="1980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altLang="zh-CN" sz="1200" b="1" dirty="0">
                <a:latin typeface="Arial" panose="020B0604020202020204" pitchFamily="34" charset="0"/>
              </a:endParaRPr>
            </a:p>
          </p:txBody>
        </p:sp>
        <p:sp>
          <p:nvSpPr>
            <p:cNvPr id="49" name="Line 6"/>
            <p:cNvSpPr>
              <a:spLocks noChangeShapeType="1"/>
            </p:cNvSpPr>
            <p:nvPr/>
          </p:nvSpPr>
          <p:spPr bwMode="auto">
            <a:xfrm flipH="1">
              <a:off x="1358722" y="4849239"/>
              <a:ext cx="1834639" cy="57214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4465240" y="4171663"/>
              <a:ext cx="1170913" cy="693208"/>
              <a:chOff x="7231600" y="3068811"/>
              <a:chExt cx="1170913" cy="693208"/>
            </a:xfrm>
          </p:grpSpPr>
          <p:sp>
            <p:nvSpPr>
              <p:cNvPr id="50" name="AutoShape 5"/>
              <p:cNvSpPr>
                <a:spLocks noChangeArrowheads="1"/>
              </p:cNvSpPr>
              <p:nvPr/>
            </p:nvSpPr>
            <p:spPr bwMode="auto">
              <a:xfrm>
                <a:off x="7231600" y="3068811"/>
                <a:ext cx="1170913" cy="693208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 b="1"/>
              </a:p>
            </p:txBody>
          </p:sp>
          <p:sp>
            <p:nvSpPr>
              <p:cNvPr id="51" name="Rectangle 4"/>
              <p:cNvSpPr>
                <a:spLocks noChangeArrowheads="1"/>
              </p:cNvSpPr>
              <p:nvPr/>
            </p:nvSpPr>
            <p:spPr bwMode="auto">
              <a:xfrm>
                <a:off x="7338047" y="3167840"/>
                <a:ext cx="745126" cy="49515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</a:ln>
            </p:spPr>
            <p:txBody>
              <a:bodyPr vert="horz" wrap="square" lIns="0" tIns="0" rIns="0" bIns="0" numCol="1" anchor="t" anchorCtr="0" compatLnSpc="1"/>
              <a:lstStyle/>
              <a:p>
                <a:pPr eaLnBrk="0" hangingPunct="0"/>
                <a:r>
                  <a:rPr lang="en-US" altLang="zh-C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R→ +.SR</a:t>
                </a:r>
                <a:endParaRPr lang="en-US" altLang="zh-CN" sz="1200" b="1" dirty="0"/>
              </a:p>
              <a:p>
                <a:pPr lvl="0" eaLnBrk="0" hangingPunct="0"/>
                <a:r>
                  <a:rPr lang="pt-BR" altLang="zh-C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S→·(SR</a:t>
                </a:r>
                <a:endParaRPr lang="pt-BR" altLang="zh-CN" sz="1200" b="1" dirty="0"/>
              </a:p>
              <a:p>
                <a:pPr lvl="0" eaLnBrk="0" hangingPunct="0"/>
                <a:r>
                  <a:rPr lang="pt-BR" altLang="zh-C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S→·a</a:t>
                </a:r>
                <a:endParaRPr lang="pt-BR" altLang="zh-CN" sz="1200" b="1" dirty="0"/>
              </a:p>
              <a:p>
                <a:pPr eaLnBrk="0" hangingPunct="0"/>
                <a:endParaRPr lang="en-US" altLang="zh-CN" sz="1200" b="1" dirty="0"/>
              </a:p>
            </p:txBody>
          </p:sp>
          <p:sp>
            <p:nvSpPr>
              <p:cNvPr id="52" name="Oval 3"/>
              <p:cNvSpPr>
                <a:spLocks noChangeArrowheads="1"/>
              </p:cNvSpPr>
              <p:nvPr/>
            </p:nvSpPr>
            <p:spPr bwMode="auto">
              <a:xfrm>
                <a:off x="8083173" y="3365900"/>
                <a:ext cx="212893" cy="297089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 vert="horz" wrap="square" lIns="0" tIns="0" rIns="0" bIns="0" numCol="1" anchor="t" anchorCtr="0" compatLnSpc="1"/>
              <a:lstStyle/>
              <a:p>
                <a:pPr algn="ctr" eaLnBrk="0" hangingPunct="0"/>
                <a:r>
                  <a:rPr lang="en-US" altLang="zh-C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</a:t>
                </a:r>
                <a:endParaRPr lang="en-US" altLang="zh-CN" sz="1200" b="1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53" name="Rectangle 2"/>
            <p:cNvSpPr>
              <a:spLocks noChangeArrowheads="1"/>
            </p:cNvSpPr>
            <p:nvPr/>
          </p:nvSpPr>
          <p:spPr bwMode="auto">
            <a:xfrm>
              <a:off x="4073111" y="4249173"/>
              <a:ext cx="106447" cy="19996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lang="en-US" altLang="zh-CN" sz="1200" b="1" dirty="0"/>
            </a:p>
            <a:p>
              <a:pPr eaLnBrk="0" hangingPunct="0"/>
              <a:endParaRPr lang="en-US" altLang="zh-CN" sz="1200" b="1" dirty="0">
                <a:latin typeface="Arial" panose="020B0604020202020204" pitchFamily="34" charset="0"/>
              </a:endParaRPr>
            </a:p>
          </p:txBody>
        </p:sp>
        <p:sp>
          <p:nvSpPr>
            <p:cNvPr id="54" name="Line 11"/>
            <p:cNvSpPr>
              <a:spLocks noChangeShapeType="1"/>
            </p:cNvSpPr>
            <p:nvPr/>
          </p:nvSpPr>
          <p:spPr bwMode="auto">
            <a:xfrm flipH="1" flipV="1">
              <a:off x="1837737" y="3592494"/>
              <a:ext cx="2883403" cy="5503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55" name="Rectangle 10"/>
            <p:cNvSpPr>
              <a:spLocks noChangeArrowheads="1"/>
            </p:cNvSpPr>
            <p:nvPr/>
          </p:nvSpPr>
          <p:spPr bwMode="auto">
            <a:xfrm>
              <a:off x="3581808" y="3711171"/>
              <a:ext cx="99725" cy="20046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 dirty="0">
                  <a:latin typeface="Arial" panose="020B0604020202020204" pitchFamily="34" charset="0"/>
                </a:rPr>
                <a:t>a</a:t>
              </a:r>
              <a:endParaRPr lang="en-US" altLang="zh-CN" sz="1200" b="1" dirty="0">
                <a:latin typeface="Arial" panose="020B0604020202020204" pitchFamily="34" charset="0"/>
              </a:endParaRPr>
            </a:p>
          </p:txBody>
        </p:sp>
        <p:sp>
          <p:nvSpPr>
            <p:cNvPr id="57" name="Rectangle 10"/>
            <p:cNvSpPr>
              <a:spLocks noChangeArrowheads="1"/>
            </p:cNvSpPr>
            <p:nvPr/>
          </p:nvSpPr>
          <p:spPr bwMode="auto">
            <a:xfrm>
              <a:off x="4156622" y="3627983"/>
              <a:ext cx="106447" cy="1980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endParaRPr lang="en-US" altLang="zh-CN" sz="1200" b="1" dirty="0">
                <a:latin typeface="Arial" panose="020B0604020202020204" pitchFamily="34" charset="0"/>
              </a:endParaRPr>
            </a:p>
          </p:txBody>
        </p:sp>
        <p:sp>
          <p:nvSpPr>
            <p:cNvPr id="59" name="Line 11"/>
            <p:cNvSpPr>
              <a:spLocks noChangeShapeType="1"/>
            </p:cNvSpPr>
            <p:nvPr/>
          </p:nvSpPr>
          <p:spPr bwMode="auto">
            <a:xfrm flipH="1" flipV="1">
              <a:off x="3487653" y="3592492"/>
              <a:ext cx="1302350" cy="55728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2643307" y="5428173"/>
              <a:ext cx="1170913" cy="693208"/>
              <a:chOff x="7231600" y="3068811"/>
              <a:chExt cx="1170913" cy="693208"/>
            </a:xfrm>
          </p:grpSpPr>
          <p:sp>
            <p:nvSpPr>
              <p:cNvPr id="61" name="AutoShape 5"/>
              <p:cNvSpPr>
                <a:spLocks noChangeArrowheads="1"/>
              </p:cNvSpPr>
              <p:nvPr/>
            </p:nvSpPr>
            <p:spPr bwMode="auto">
              <a:xfrm>
                <a:off x="7231600" y="3068811"/>
                <a:ext cx="1170913" cy="693208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 b="1"/>
              </a:p>
            </p:txBody>
          </p:sp>
          <p:sp>
            <p:nvSpPr>
              <p:cNvPr id="62" name="Rectangle 4"/>
              <p:cNvSpPr>
                <a:spLocks noChangeArrowheads="1"/>
              </p:cNvSpPr>
              <p:nvPr/>
            </p:nvSpPr>
            <p:spPr bwMode="auto">
              <a:xfrm>
                <a:off x="7338047" y="3167840"/>
                <a:ext cx="745126" cy="49515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</a:ln>
            </p:spPr>
            <p:txBody>
              <a:bodyPr vert="horz" wrap="square" lIns="0" tIns="0" rIns="0" bIns="0" numCol="1" anchor="t" anchorCtr="0" compatLnSpc="1"/>
              <a:lstStyle/>
              <a:p>
                <a:pPr eaLnBrk="0" hangingPunct="0"/>
                <a:r>
                  <a:rPr lang="en-US" altLang="zh-C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R→ +</a:t>
                </a:r>
                <a:r>
                  <a:rPr lang="en-US" altLang="zh-CN" sz="12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S.R</a:t>
                </a:r>
                <a:endParaRPr lang="en-US" altLang="zh-CN" sz="1200" b="1" dirty="0"/>
              </a:p>
              <a:p>
                <a:pPr eaLnBrk="0" hangingPunct="0"/>
                <a:r>
                  <a:rPr lang="en-US" altLang="zh-C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R→ .+SR</a:t>
                </a:r>
                <a:endParaRPr lang="en-US" altLang="zh-CN" sz="1200" b="1" dirty="0"/>
              </a:p>
              <a:p>
                <a:pPr eaLnBrk="0" hangingPunct="0"/>
                <a:r>
                  <a:rPr lang="en-US" altLang="zh-C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R→ .)</a:t>
                </a:r>
                <a:endParaRPr lang="en-US" altLang="zh-CN" sz="1200" b="1" dirty="0"/>
              </a:p>
              <a:p>
                <a:pPr eaLnBrk="0" hangingPunct="0"/>
                <a:endParaRPr lang="en-US" altLang="zh-CN" sz="1200" b="1" dirty="0"/>
              </a:p>
            </p:txBody>
          </p:sp>
          <p:sp>
            <p:nvSpPr>
              <p:cNvPr id="63" name="Oval 3"/>
              <p:cNvSpPr>
                <a:spLocks noChangeArrowheads="1"/>
              </p:cNvSpPr>
              <p:nvPr/>
            </p:nvSpPr>
            <p:spPr bwMode="auto">
              <a:xfrm>
                <a:off x="8083173" y="3365900"/>
                <a:ext cx="212893" cy="297089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 vert="horz" wrap="square" lIns="0" tIns="0" rIns="0" bIns="0" numCol="1" anchor="t" anchorCtr="0" compatLnSpc="1"/>
              <a:lstStyle/>
              <a:p>
                <a:pPr algn="ctr" eaLnBrk="0" hangingPunct="0"/>
                <a:r>
                  <a:rPr lang="en-US" altLang="zh-C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  <a:endParaRPr lang="en-US" altLang="zh-CN" sz="1200" b="1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65" name="Line 6"/>
            <p:cNvSpPr>
              <a:spLocks noChangeShapeType="1"/>
            </p:cNvSpPr>
            <p:nvPr/>
          </p:nvSpPr>
          <p:spPr bwMode="auto">
            <a:xfrm flipH="1">
              <a:off x="3216057" y="4866232"/>
              <a:ext cx="1834639" cy="57214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66" name="Rectangle 20"/>
            <p:cNvSpPr>
              <a:spLocks noChangeArrowheads="1"/>
            </p:cNvSpPr>
            <p:nvPr/>
          </p:nvSpPr>
          <p:spPr bwMode="auto">
            <a:xfrm>
              <a:off x="4073111" y="5201337"/>
              <a:ext cx="106447" cy="19996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US" altLang="zh-CN" sz="1200" b="1" dirty="0"/>
            </a:p>
            <a:p>
              <a:pPr eaLnBrk="0" hangingPunct="0"/>
              <a:endParaRPr lang="en-US" altLang="zh-CN" sz="1200" b="1" dirty="0">
                <a:latin typeface="Arial" panose="020B0604020202020204" pitchFamily="34" charset="0"/>
              </a:endParaRPr>
            </a:p>
          </p:txBody>
        </p:sp>
        <p:sp>
          <p:nvSpPr>
            <p:cNvPr id="67" name="Line 6"/>
            <p:cNvSpPr>
              <a:spLocks noChangeShapeType="1"/>
            </p:cNvSpPr>
            <p:nvPr/>
          </p:nvSpPr>
          <p:spPr bwMode="auto">
            <a:xfrm flipV="1">
              <a:off x="2924894" y="4866232"/>
              <a:ext cx="1796245" cy="5619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68" name="Rectangle 2"/>
            <p:cNvSpPr>
              <a:spLocks noChangeArrowheads="1"/>
            </p:cNvSpPr>
            <p:nvPr/>
          </p:nvSpPr>
          <p:spPr bwMode="auto">
            <a:xfrm>
              <a:off x="3966664" y="4841297"/>
              <a:ext cx="106447" cy="19996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lang="en-US" altLang="zh-CN" sz="1200" b="1" dirty="0"/>
            </a:p>
            <a:p>
              <a:pPr eaLnBrk="0" hangingPunct="0"/>
              <a:endParaRPr lang="en-US" altLang="zh-CN" sz="1200" b="1" dirty="0">
                <a:latin typeface="Arial" panose="020B0604020202020204" pitchFamily="34" charset="0"/>
              </a:endParaRPr>
            </a:p>
          </p:txBody>
        </p:sp>
        <p:grpSp>
          <p:nvGrpSpPr>
            <p:cNvPr id="69" name="组合 68"/>
            <p:cNvGrpSpPr/>
            <p:nvPr/>
          </p:nvGrpSpPr>
          <p:grpSpPr>
            <a:xfrm>
              <a:off x="4463466" y="5418479"/>
              <a:ext cx="1188654" cy="594179"/>
              <a:chOff x="5230508" y="5152100"/>
              <a:chExt cx="1188654" cy="594179"/>
            </a:xfrm>
          </p:grpSpPr>
          <p:sp>
            <p:nvSpPr>
              <p:cNvPr id="70" name="AutoShape 19"/>
              <p:cNvSpPr>
                <a:spLocks noChangeArrowheads="1"/>
              </p:cNvSpPr>
              <p:nvPr/>
            </p:nvSpPr>
            <p:spPr bwMode="auto">
              <a:xfrm>
                <a:off x="5230508" y="5152100"/>
                <a:ext cx="1188654" cy="594179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 b="1"/>
              </a:p>
            </p:txBody>
          </p:sp>
          <p:sp>
            <p:nvSpPr>
              <p:cNvPr id="71" name="Rectangle 18"/>
              <p:cNvSpPr>
                <a:spLocks noChangeArrowheads="1"/>
              </p:cNvSpPr>
              <p:nvPr/>
            </p:nvSpPr>
            <p:spPr bwMode="auto">
              <a:xfrm>
                <a:off x="5336954" y="5251130"/>
                <a:ext cx="745126" cy="39611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</a:ln>
            </p:spPr>
            <p:txBody>
              <a:bodyPr vert="horz" wrap="square" lIns="0" tIns="0" rIns="0" bIns="0" numCol="1" anchor="t" anchorCtr="0" compatLnSpc="1"/>
              <a:lstStyle/>
              <a:p>
                <a:pPr eaLnBrk="0" hangingPunct="0"/>
                <a:r>
                  <a:rPr lang="en-US" altLang="zh-C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 →+SR.</a:t>
                </a:r>
                <a:endParaRPr lang="en-US" altLang="zh-CN" sz="1200" b="1" dirty="0"/>
              </a:p>
            </p:txBody>
          </p:sp>
          <p:sp>
            <p:nvSpPr>
              <p:cNvPr id="72" name="Oval 17"/>
              <p:cNvSpPr>
                <a:spLocks noChangeArrowheads="1"/>
              </p:cNvSpPr>
              <p:nvPr/>
            </p:nvSpPr>
            <p:spPr bwMode="auto">
              <a:xfrm>
                <a:off x="6082081" y="5350160"/>
                <a:ext cx="212893" cy="297089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 vert="horz" wrap="square" lIns="0" tIns="0" rIns="0" bIns="0" numCol="1" anchor="t" anchorCtr="0" compatLnSpc="1"/>
              <a:lstStyle/>
              <a:p>
                <a:pPr algn="ctr" eaLnBrk="0" hangingPunct="0"/>
                <a:r>
                  <a:rPr lang="en-US" altLang="zh-CN" sz="1200" b="1" dirty="0">
                    <a:latin typeface="Arial" panose="020B0604020202020204" pitchFamily="34" charset="0"/>
                  </a:rPr>
                  <a:t>9</a:t>
                </a:r>
                <a:endParaRPr lang="en-US" altLang="zh-CN" sz="1200" b="1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73" name="Rectangle 20"/>
            <p:cNvSpPr>
              <a:spLocks noChangeArrowheads="1"/>
            </p:cNvSpPr>
            <p:nvPr/>
          </p:nvSpPr>
          <p:spPr bwMode="auto">
            <a:xfrm>
              <a:off x="4066397" y="5771212"/>
              <a:ext cx="106447" cy="19996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en-US" altLang="zh-CN" sz="1200" b="1" dirty="0"/>
            </a:p>
            <a:p>
              <a:pPr eaLnBrk="0" hangingPunct="0"/>
              <a:endParaRPr lang="en-US" altLang="zh-CN" sz="1200" b="1" dirty="0">
                <a:latin typeface="Arial" panose="020B0604020202020204" pitchFamily="34" charset="0"/>
              </a:endParaRPr>
            </a:p>
          </p:txBody>
        </p:sp>
        <p:sp>
          <p:nvSpPr>
            <p:cNvPr id="74" name="Line 6"/>
            <p:cNvSpPr>
              <a:spLocks noChangeShapeType="1"/>
            </p:cNvSpPr>
            <p:nvPr/>
          </p:nvSpPr>
          <p:spPr bwMode="auto">
            <a:xfrm>
              <a:off x="3806995" y="5725263"/>
              <a:ext cx="65313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75" name="Line 13"/>
            <p:cNvSpPr>
              <a:spLocks noChangeShapeType="1"/>
            </p:cNvSpPr>
            <p:nvPr/>
          </p:nvSpPr>
          <p:spPr bwMode="auto">
            <a:xfrm flipH="1" flipV="1">
              <a:off x="1847794" y="4834010"/>
              <a:ext cx="795622" cy="84809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76" name="Rectangle 12"/>
            <p:cNvSpPr>
              <a:spLocks noChangeArrowheads="1"/>
            </p:cNvSpPr>
            <p:nvPr/>
          </p:nvSpPr>
          <p:spPr bwMode="auto">
            <a:xfrm>
              <a:off x="2454496" y="5257285"/>
              <a:ext cx="106447" cy="1980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altLang="zh-CN" sz="1200" b="1" dirty="0">
                <a:latin typeface="Arial" panose="020B0604020202020204" pitchFamily="34" charset="0"/>
              </a:endParaRPr>
            </a:p>
          </p:txBody>
        </p:sp>
      </p:grpSp>
      <p:graphicFrame>
        <p:nvGraphicFramePr>
          <p:cNvPr id="77" name="表格 2"/>
          <p:cNvGraphicFramePr>
            <a:graphicFrameLocks noGrp="1"/>
          </p:cNvGraphicFramePr>
          <p:nvPr/>
        </p:nvGraphicFramePr>
        <p:xfrm>
          <a:off x="6887162" y="289874"/>
          <a:ext cx="426282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988"/>
                <a:gridCol w="360040"/>
                <a:gridCol w="1104371"/>
                <a:gridCol w="419561"/>
                <a:gridCol w="390642"/>
                <a:gridCol w="405101"/>
                <a:gridCol w="405101"/>
                <a:gridCol w="398968"/>
                <a:gridCol w="432048"/>
              </a:tblGrid>
              <a:tr h="28974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Rule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 gridSpan="4"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Input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 hMerge="1"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hMerge="1"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hMerge="1"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 gridSpan="2"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Goto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 hMerge="1"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</a:tr>
              <a:tr h="294124"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(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a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+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)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S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R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2941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s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2941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r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S’ →S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2941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/>
                        <a:t>r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S→ </a:t>
                      </a:r>
                      <a:r>
                        <a:rPr lang="en-US" altLang="zh-C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2941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/>
                        <a:t>s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4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2941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4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/>
                        <a:t>s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7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6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5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2941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5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/>
                        <a:t>r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→(SR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2941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6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/>
                        <a:t>r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 →)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2941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7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/>
                        <a:t>s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8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2941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8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/>
                        <a:t>s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7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6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9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2941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9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/>
                        <a:t>r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 →+SR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839416" y="172102"/>
            <a:ext cx="10513168" cy="6396024"/>
          </a:xfrm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/>
          <a:lstStyle/>
          <a:p>
            <a:pPr marL="457200" lvl="1" indent="0">
              <a:buNone/>
            </a:pPr>
            <a:endParaRPr lang="en-US" altLang="zh-CN" sz="2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2400" dirty="0">
              <a:ea typeface="Cambria Math" panose="020405030504060302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2400" dirty="0"/>
          </a:p>
        </p:txBody>
      </p:sp>
      <p:graphicFrame>
        <p:nvGraphicFramePr>
          <p:cNvPr id="6" name="表格 2"/>
          <p:cNvGraphicFramePr>
            <a:graphicFrameLocks noGrp="1"/>
          </p:cNvGraphicFramePr>
          <p:nvPr/>
        </p:nvGraphicFramePr>
        <p:xfrm>
          <a:off x="1559496" y="1700807"/>
          <a:ext cx="3816421" cy="4608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652"/>
                <a:gridCol w="322337"/>
                <a:gridCol w="988722"/>
                <a:gridCol w="375625"/>
                <a:gridCol w="349734"/>
                <a:gridCol w="362679"/>
                <a:gridCol w="362679"/>
                <a:gridCol w="357189"/>
                <a:gridCol w="386804"/>
              </a:tblGrid>
              <a:tr h="384043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Rule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 gridSpan="4"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Input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 hMerge="1"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hMerge="1"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hMerge="1"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 gridSpan="2"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Goto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 hMerge="1"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</a:tr>
              <a:tr h="384043"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(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+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S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R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384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s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384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r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S’ →S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384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r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S→ </a:t>
                      </a:r>
                      <a:r>
                        <a:rPr lang="en-US" altLang="zh-C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384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s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384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s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384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r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→(SR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384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r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 →)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384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s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384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s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9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384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9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r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 →+SR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表格 2"/>
          <p:cNvGraphicFramePr>
            <a:graphicFrameLocks noGrp="1"/>
          </p:cNvGraphicFramePr>
          <p:nvPr/>
        </p:nvGraphicFramePr>
        <p:xfrm>
          <a:off x="6240015" y="356463"/>
          <a:ext cx="4536505" cy="5952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993"/>
                <a:gridCol w="1765257"/>
                <a:gridCol w="936104"/>
                <a:gridCol w="1368151"/>
              </a:tblGrid>
              <a:tr h="457912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stack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input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action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</a:tr>
              <a:tr h="45791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$0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a+a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45791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$0(3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20000"/>
                        </a:lnSpc>
                      </a:pP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a+a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)$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45791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$0(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3a2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20000"/>
                        </a:lnSpc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+a)$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r(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S→ </a:t>
                      </a:r>
                      <a:r>
                        <a:rPr lang="en-US" altLang="zh-CN" sz="1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kumimoji="0" lang="en-US" altLang="zh-CN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45791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$0(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3S4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20000"/>
                        </a:lnSpc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+a)$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endParaRPr kumimoji="0" lang="en-US" altLang="zh-CN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45791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$0(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3S4+7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20000"/>
                        </a:lnSpc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a)$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endParaRPr kumimoji="0" lang="en-US" altLang="zh-CN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45791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$0(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3S4+7a2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20000"/>
                        </a:lnSpc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)$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r(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S→ </a:t>
                      </a:r>
                      <a:r>
                        <a:rPr lang="en-US" altLang="zh-CN" sz="1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kumimoji="0" lang="en-US" altLang="zh-CN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45791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$0(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3S4+7S8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)$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endParaRPr kumimoji="0" lang="en-US" altLang="zh-CN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45791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$0(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3S4+7S8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)6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r(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 →)</a:t>
                      </a: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kumimoji="0" lang="en-US" altLang="zh-CN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45791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$0(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3S4+7S8R9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20000"/>
                        </a:lnSpc>
                      </a:pP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r(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 →+SR</a:t>
                      </a: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kumimoji="0" lang="en-US" altLang="zh-CN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45791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$0(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3S4R5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20000"/>
                        </a:lnSpc>
                      </a:pP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r(</a:t>
                      </a:r>
                      <a:r>
                        <a:rPr lang="en-US" altLang="zh-CN" sz="1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→(SR</a:t>
                      </a: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kumimoji="0" lang="en-US" altLang="zh-CN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45791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0S1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20000"/>
                        </a:lnSpc>
                      </a:pP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r(</a:t>
                      </a:r>
                      <a:r>
                        <a:rPr lang="en-US" altLang="zh-CN" sz="1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S’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→S</a:t>
                      </a: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kumimoji="0" lang="en-US" altLang="zh-CN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45791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$0S’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20000"/>
                        </a:lnSpc>
                      </a:pP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accept</a:t>
                      </a:r>
                      <a:endParaRPr kumimoji="0" lang="en-US" altLang="zh-CN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1559496" y="356464"/>
                <a:ext cx="3816421" cy="120032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9999FF"/>
                </a:solidFill>
              </a:ln>
            </p:spPr>
            <p:txBody>
              <a:bodyPr wrap="squar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𝑺𝑹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→+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𝑺𝑹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|)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496" y="356464"/>
                <a:ext cx="3816421" cy="1200329"/>
              </a:xfrm>
              <a:prstGeom prst="rect">
                <a:avLst/>
              </a:prstGeom>
              <a:blipFill rotWithShape="1">
                <a:blip r:embed="rId1"/>
                <a:stretch>
                  <a:fillRect l="-381" t="-1236" r="-366" b="-1183"/>
                </a:stretch>
              </a:blip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: 圆角 9"/>
          <p:cNvSpPr/>
          <p:nvPr/>
        </p:nvSpPr>
        <p:spPr bwMode="auto">
          <a:xfrm>
            <a:off x="6744075" y="908720"/>
            <a:ext cx="2592287" cy="307346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11" name="矩形: 圆角 10"/>
          <p:cNvSpPr/>
          <p:nvPr/>
        </p:nvSpPr>
        <p:spPr bwMode="auto">
          <a:xfrm>
            <a:off x="9480377" y="908720"/>
            <a:ext cx="1047156" cy="307346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12" name="矩形: 圆角 11"/>
          <p:cNvSpPr/>
          <p:nvPr/>
        </p:nvSpPr>
        <p:spPr bwMode="auto">
          <a:xfrm>
            <a:off x="6744075" y="1375681"/>
            <a:ext cx="2592287" cy="307346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13" name="矩形: 圆角 12"/>
          <p:cNvSpPr/>
          <p:nvPr/>
        </p:nvSpPr>
        <p:spPr bwMode="auto">
          <a:xfrm>
            <a:off x="9480377" y="1352585"/>
            <a:ext cx="1047156" cy="307346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14" name="矩形: 圆角 13"/>
          <p:cNvSpPr/>
          <p:nvPr/>
        </p:nvSpPr>
        <p:spPr bwMode="auto">
          <a:xfrm>
            <a:off x="6744075" y="1815658"/>
            <a:ext cx="2592287" cy="307346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15" name="矩形: 圆角 14"/>
          <p:cNvSpPr/>
          <p:nvPr/>
        </p:nvSpPr>
        <p:spPr bwMode="auto">
          <a:xfrm>
            <a:off x="6744075" y="2255635"/>
            <a:ext cx="2592287" cy="307346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16" name="矩形: 圆角 15"/>
          <p:cNvSpPr/>
          <p:nvPr/>
        </p:nvSpPr>
        <p:spPr bwMode="auto">
          <a:xfrm>
            <a:off x="6744990" y="2761614"/>
            <a:ext cx="2592287" cy="307346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17" name="矩形: 圆角 16"/>
          <p:cNvSpPr/>
          <p:nvPr/>
        </p:nvSpPr>
        <p:spPr bwMode="auto">
          <a:xfrm>
            <a:off x="6744074" y="3179218"/>
            <a:ext cx="2592287" cy="307346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18" name="矩形: 圆角 17"/>
          <p:cNvSpPr/>
          <p:nvPr/>
        </p:nvSpPr>
        <p:spPr bwMode="auto">
          <a:xfrm>
            <a:off x="6744074" y="3641568"/>
            <a:ext cx="2592287" cy="307346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19" name="矩形: 圆角 18"/>
          <p:cNvSpPr/>
          <p:nvPr/>
        </p:nvSpPr>
        <p:spPr bwMode="auto">
          <a:xfrm>
            <a:off x="6744073" y="4129766"/>
            <a:ext cx="2592287" cy="307346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20" name="矩形: 圆角 19"/>
          <p:cNvSpPr/>
          <p:nvPr/>
        </p:nvSpPr>
        <p:spPr bwMode="auto">
          <a:xfrm>
            <a:off x="6715767" y="4580222"/>
            <a:ext cx="2592287" cy="307346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21" name="矩形: 圆角 20"/>
          <p:cNvSpPr/>
          <p:nvPr/>
        </p:nvSpPr>
        <p:spPr bwMode="auto">
          <a:xfrm>
            <a:off x="6754668" y="5007832"/>
            <a:ext cx="2592287" cy="307346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22" name="矩形: 圆角 21"/>
          <p:cNvSpPr/>
          <p:nvPr/>
        </p:nvSpPr>
        <p:spPr bwMode="auto">
          <a:xfrm>
            <a:off x="6715767" y="5456330"/>
            <a:ext cx="2592287" cy="307346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23" name="矩形: 圆角 22"/>
          <p:cNvSpPr/>
          <p:nvPr/>
        </p:nvSpPr>
        <p:spPr bwMode="auto">
          <a:xfrm>
            <a:off x="6785061" y="5925802"/>
            <a:ext cx="2592287" cy="307346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24" name="矩形: 圆角 23"/>
          <p:cNvSpPr/>
          <p:nvPr/>
        </p:nvSpPr>
        <p:spPr bwMode="auto">
          <a:xfrm>
            <a:off x="9480377" y="1844292"/>
            <a:ext cx="1047156" cy="307346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25" name="矩形: 圆角 24"/>
          <p:cNvSpPr/>
          <p:nvPr/>
        </p:nvSpPr>
        <p:spPr bwMode="auto">
          <a:xfrm>
            <a:off x="9480707" y="2328948"/>
            <a:ext cx="1047156" cy="307346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26" name="矩形: 圆角 25"/>
          <p:cNvSpPr/>
          <p:nvPr/>
        </p:nvSpPr>
        <p:spPr bwMode="auto">
          <a:xfrm>
            <a:off x="9480377" y="2745232"/>
            <a:ext cx="1047156" cy="307346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27" name="矩形: 圆角 26"/>
          <p:cNvSpPr/>
          <p:nvPr/>
        </p:nvSpPr>
        <p:spPr bwMode="auto">
          <a:xfrm>
            <a:off x="9483600" y="3231639"/>
            <a:ext cx="1047156" cy="307346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28" name="矩形: 圆角 27"/>
          <p:cNvSpPr/>
          <p:nvPr/>
        </p:nvSpPr>
        <p:spPr bwMode="auto">
          <a:xfrm>
            <a:off x="9480376" y="3626335"/>
            <a:ext cx="1047156" cy="307346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29" name="矩形: 圆角 28"/>
          <p:cNvSpPr/>
          <p:nvPr/>
        </p:nvSpPr>
        <p:spPr bwMode="auto">
          <a:xfrm>
            <a:off x="9480375" y="4118042"/>
            <a:ext cx="1047156" cy="307346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30" name="矩形: 圆角 29"/>
          <p:cNvSpPr/>
          <p:nvPr/>
        </p:nvSpPr>
        <p:spPr bwMode="auto">
          <a:xfrm>
            <a:off x="9480375" y="4580222"/>
            <a:ext cx="1224138" cy="307346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31" name="矩形: 圆角 30"/>
          <p:cNvSpPr/>
          <p:nvPr/>
        </p:nvSpPr>
        <p:spPr bwMode="auto">
          <a:xfrm>
            <a:off x="9495622" y="5024259"/>
            <a:ext cx="1136883" cy="307346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32" name="矩形: 圆角 31"/>
          <p:cNvSpPr/>
          <p:nvPr/>
        </p:nvSpPr>
        <p:spPr bwMode="auto">
          <a:xfrm>
            <a:off x="9480375" y="5481162"/>
            <a:ext cx="1047156" cy="307346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33" name="矩形: 圆角 32"/>
          <p:cNvSpPr/>
          <p:nvPr/>
        </p:nvSpPr>
        <p:spPr bwMode="auto">
          <a:xfrm>
            <a:off x="9490992" y="5923079"/>
            <a:ext cx="1047156" cy="307346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/>
              </a:solid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/>
                  <a:t>给定文法如下：</a:t>
                </a:r>
                <a:endParaRPr lang="en-US" altLang="zh-CN" sz="24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𝑺𝑹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→+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𝑺𝑹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|)</m:t>
                      </m:r>
                    </m:oMath>
                  </m:oMathPara>
                </a14:m>
                <a:endParaRPr lang="en-US" altLang="zh-CN" sz="24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/>
                  <a:t>文法是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LR(0) </a:t>
                </a:r>
                <a:r>
                  <a:rPr lang="zh-CN" altLang="en-US" sz="2400" dirty="0"/>
                  <a:t>文法。</a:t>
                </a:r>
                <a:endParaRPr lang="en-US" altLang="zh-CN" sz="2400" dirty="0"/>
              </a:p>
              <a:p>
                <a:pPr>
                  <a:lnSpc>
                    <a:spcPct val="150000"/>
                  </a:lnSpc>
                </a:pPr>
                <a:r>
                  <a:rPr lang="zh-CN" altLang="zh-CN" sz="2400" dirty="0"/>
                  <a:t>输入串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sz="2400" dirty="0"/>
                  <a:t>是文法的句子。</a:t>
                </a:r>
                <a:endParaRPr lang="zh-CN" altLang="en-US" sz="24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33" t="-284" r="-127" b="-272"/>
                </a:stretch>
              </a:blip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SLR(1)</a:t>
            </a:r>
            <a:r>
              <a:rPr lang="zh-CN" altLang="en-US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分析算法</a:t>
            </a:r>
            <a:endParaRPr lang="zh-CN" altLang="en-US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43" name="Rectangle 3"/>
              <p:cNvSpPr>
                <a:spLocks noGrp="1" noChangeArrowheads="1"/>
              </p:cNvSpPr>
              <p:nvPr>
                <p:ph idx="1"/>
              </p:nvPr>
            </p:nvSpPr>
            <p:spPr>
              <a:solidFill>
                <a:schemeClr val="bg1"/>
              </a:solid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pPr eaLnBrk="1" hangingPunct="1">
                  <a:lnSpc>
                    <a:spcPct val="150000"/>
                  </a:lnSpc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SLR(1)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分析算法，也称为简单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LR(1)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算法。它在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LR(0)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算法的基础上，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引入下一个记号进行动作的预测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，大大提高分析算法的处理能力。</a:t>
                </a:r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令当前的状态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𝒔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（位于分析栈顶部），则动作定义如下：</a:t>
                </a:r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 eaLnBrk="1" hangingPunct="1">
                  <a:lnSpc>
                    <a:spcPct val="150000"/>
                  </a:lnSpc>
                </a:pP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若状态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𝒔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包含了格式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𝑨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lang="zh-CN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𝜶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𝑿</m:t>
                    </m:r>
                    <m:r>
                      <a:rPr lang="zh-CN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𝜷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的任何项目，其中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𝑿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是一个终结符且是输入串中的下一个记号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，则动作就是将当前的输入记号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移进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到栈中，且压入栈中的新状态就是包含了项目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𝑨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𝜶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𝑿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𝜷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的状态。</a:t>
                </a:r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lnSpc>
                    <a:spcPct val="150000"/>
                  </a:lnSpc>
                </a:pPr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0243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33" t="-284" r="-127" b="-272"/>
                </a:stretch>
              </a:blip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SLR(1)</a:t>
            </a:r>
            <a:r>
              <a:rPr lang="zh-CN" altLang="en-US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分析算法</a:t>
            </a:r>
            <a:endParaRPr lang="zh-CN" altLang="en-US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43" name="Rectangle 3"/>
              <p:cNvSpPr>
                <a:spLocks noGrp="1" noChangeArrowheads="1"/>
              </p:cNvSpPr>
              <p:nvPr>
                <p:ph idx="1"/>
              </p:nvPr>
            </p:nvSpPr>
            <p:spPr>
              <a:solidFill>
                <a:schemeClr val="bg1"/>
              </a:solid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pPr lvl="1" eaLnBrk="1" hangingPunct="1">
                  <a:lnSpc>
                    <a:spcPct val="150000"/>
                  </a:lnSpc>
                </a:pP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若状态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𝒔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包含了任何归约项目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𝑨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lang="zh-CN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𝜸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且输入串中的下一个记号是在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𝑭𝒐𝒍𝒍𝒐𝒘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𝑨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中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，则动作是使用规则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𝑨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𝜸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进行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归约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。使用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进行归约等价于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接受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输入串。其他情况下，将串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𝜸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和它对应的状态出栈，新的栈顶状态如果包含一个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𝑩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𝜶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𝑨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𝜷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的项目，那么将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𝑨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入栈并将包含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𝑩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𝜶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𝑨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𝜷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的状态作为新状态入栈。</a:t>
                </a:r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 eaLnBrk="1" hangingPunct="1">
                  <a:lnSpc>
                    <a:spcPct val="150000"/>
                  </a:lnSpc>
                </a:pP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如果下一个输入记号都不是上面两种情况提到的，则声明一个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错误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。</a:t>
                </a:r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如果上述规则都是无歧义的，那么这个文法就是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SLR(1)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文法。</a:t>
                </a:r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0243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33" t="-284" r="-127" b="-272"/>
                </a:stretch>
              </a:blip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SLR(1)</a:t>
            </a:r>
            <a:r>
              <a:rPr lang="zh-CN" altLang="en-US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分析算法</a:t>
            </a:r>
            <a:endParaRPr lang="zh-CN" altLang="en-US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43" name="Rectangle 3"/>
              <p:cNvSpPr>
                <a:spLocks noGrp="1" noChangeArrowheads="1"/>
              </p:cNvSpPr>
              <p:nvPr>
                <p:ph idx="1"/>
              </p:nvPr>
            </p:nvSpPr>
            <p:spPr>
              <a:solidFill>
                <a:schemeClr val="bg1"/>
              </a:solid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思考：规则无歧义意味着什么？</a:t>
                </a:r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 eaLnBrk="1" hangingPunct="1">
                  <a:lnSpc>
                    <a:spcPct val="150000"/>
                  </a:lnSpc>
                </a:pP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如果某个状态包含两个项目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𝑩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lang="zh-CN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𝜸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𝑨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lang="zh-CN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𝜶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𝑿</m:t>
                    </m:r>
                    <m:r>
                      <a:rPr lang="zh-CN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𝜷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，</a:t>
                </a:r>
                <a:r>
                  <a:rPr lang="en-US" altLang="zh-CN" sz="2400" dirty="0">
                    <a:solidFill>
                      <a:srgbClr val="FF000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𝑿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是一个终结符，有没有歧义？</a:t>
                </a:r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 eaLnBrk="1" hangingPunct="1">
                  <a:lnSpc>
                    <a:spcPct val="150000"/>
                  </a:lnSpc>
                </a:pP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𝑿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𝑭𝒐𝒍𝒍𝒐𝒘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𝑩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中才有歧义。</a:t>
                </a:r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 eaLnBrk="1" hangingPunct="1">
                  <a:lnSpc>
                    <a:spcPct val="150000"/>
                  </a:lnSpc>
                </a:pP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如果某个状态包含两个项目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𝑩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lang="zh-CN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𝜸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𝑨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lang="zh-CN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𝜷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，</a:t>
                </a:r>
                <a:r>
                  <a:rPr lang="en-US" altLang="zh-CN" sz="2400" dirty="0">
                    <a:solidFill>
                      <a:srgbClr val="FF000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有没有歧义？</a:t>
                </a:r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 eaLnBrk="1" hangingPunct="1">
                  <a:lnSpc>
                    <a:spcPct val="150000"/>
                  </a:lnSpc>
                </a:pP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𝑭𝒐𝒍𝒍𝒐𝒘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𝑨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𝑭𝒐𝒍𝒍𝒐𝒘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𝑩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有交集才有歧义。</a:t>
                </a:r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0243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33" t="-284" r="-127" b="-272"/>
                </a:stretch>
              </a:blip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示例</a:t>
            </a:r>
            <a:endParaRPr lang="zh-CN" altLang="en-US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43" name="Rectangle 3"/>
              <p:cNvSpPr>
                <a:spLocks noGrp="1" noChangeArrowheads="1"/>
              </p:cNvSpPr>
              <p:nvPr>
                <p:ph idx="1"/>
              </p:nvPr>
            </p:nvSpPr>
            <p:spPr>
              <a:solidFill>
                <a:schemeClr val="bg1"/>
              </a:solid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/>
                  <a:t>为下面文法构造</a:t>
                </a:r>
                <a:r>
                  <a:rPr lang="en-US" altLang="zh-CN" sz="24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SLR(1)</a:t>
                </a:r>
                <a:r>
                  <a:rPr lang="zh-CN" altLang="en-US" sz="2400" dirty="0"/>
                  <a:t>分析表：</a:t>
                </a:r>
                <a:endParaRPr lang="en-US" altLang="zh-CN" sz="24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</m:oMath>
                </a14:m>
                <a:endParaRPr lang="en-US" altLang="zh-CN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endParaRPr lang="en-US" altLang="zh-CN" sz="240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+mn-ea"/>
                  </a:rPr>
                  <a:t>这个文法不是一个</a:t>
                </a:r>
                <a:r>
                  <a:rPr lang="en-US" altLang="zh-CN" sz="24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LR(0)</a:t>
                </a:r>
                <a:r>
                  <a:rPr lang="zh-CN" altLang="en-US" sz="2400" dirty="0">
                    <a:latin typeface="+mn-ea"/>
                    <a:cs typeface="Arial" panose="020B0604020202020204" pitchFamily="34" charset="0"/>
                  </a:rPr>
                  <a:t>文法，因为状态</a:t>
                </a:r>
                <a:r>
                  <a:rPr lang="en-US" altLang="zh-CN" sz="2400" dirty="0">
                    <a:latin typeface="+mn-ea"/>
                    <a:cs typeface="Arial" panose="020B0604020202020204" pitchFamily="34" charset="0"/>
                  </a:rPr>
                  <a:t>1</a:t>
                </a:r>
                <a:r>
                  <a:rPr lang="zh-CN" altLang="en-US" sz="2400" dirty="0">
                    <a:latin typeface="+mn-ea"/>
                    <a:cs typeface="Arial" panose="020B0604020202020204" pitchFamily="34" charset="0"/>
                  </a:rPr>
                  <a:t>里面包含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+mn-ea"/>
                    <a:cs typeface="Arial" panose="020B0604020202020204" pitchFamily="34" charset="0"/>
                  </a:rPr>
                  <a:t>移进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+mn-ea"/>
                    <a:cs typeface="Arial" panose="020B0604020202020204" pitchFamily="34" charset="0"/>
                  </a:rPr>
                  <a:t>-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+mn-ea"/>
                    <a:cs typeface="Arial" panose="020B0604020202020204" pitchFamily="34" charset="0"/>
                  </a:rPr>
                  <a:t>归约</a:t>
                </a:r>
                <a:r>
                  <a:rPr lang="zh-CN" altLang="en-US" sz="2400" dirty="0">
                    <a:latin typeface="+mn-ea"/>
                    <a:cs typeface="Arial" panose="020B0604020202020204" pitchFamily="34" charset="0"/>
                  </a:rPr>
                  <a:t>冲突。</a:t>
                </a:r>
                <a:endParaRPr lang="en-US" altLang="zh-CN" sz="2400" dirty="0">
                  <a:latin typeface="+mn-ea"/>
                  <a:cs typeface="Arial" panose="020B0604020202020204" pitchFamily="34" charset="0"/>
                </a:endParaRPr>
              </a:p>
              <a:p>
                <a:endParaRPr lang="en-US" altLang="zh-CN" sz="2400" dirty="0">
                  <a:latin typeface="+mn-ea"/>
                  <a:cs typeface="Arial" panose="020B0604020202020204" pitchFamily="34" charset="0"/>
                </a:endParaRPr>
              </a:p>
              <a:p>
                <a:endParaRPr lang="en-US" altLang="zh-CN" sz="2400" dirty="0">
                  <a:latin typeface="+mn-ea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𝑭𝒐𝒍𝒍𝒐𝒘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={$}</m:t>
                    </m:r>
                  </m:oMath>
                </a14:m>
                <a:r>
                  <a:rPr lang="zh-CN" altLang="en-US" sz="2400" dirty="0"/>
                  <a:t>，因此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zh-CN" altLang="en-US" sz="2400" dirty="0"/>
                  <a:t>并不在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𝑭𝒐𝒍𝒍𝒐𝒘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400" dirty="0"/>
                  <a:t>里面，所以这个文法是</a:t>
                </a:r>
                <a:r>
                  <a:rPr lang="en-US" altLang="zh-CN" sz="24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SLR(1) </a:t>
                </a:r>
                <a:r>
                  <a:rPr lang="zh-CN" altLang="en-US" sz="2400" dirty="0"/>
                  <a:t>的</a:t>
                </a:r>
                <a:endParaRPr lang="en-US" altLang="zh-CN" sz="2400" dirty="0"/>
              </a:p>
              <a:p>
                <a:pPr marL="179705" lvl="1" indent="0">
                  <a:lnSpc>
                    <a:spcPct val="150000"/>
                  </a:lnSpc>
                  <a:buNone/>
                </a:pPr>
                <a:endParaRPr lang="en-US" altLang="zh-CN" sz="2000" i="1" dirty="0"/>
              </a:p>
              <a:p>
                <a:pPr marL="465455" lvl="1">
                  <a:lnSpc>
                    <a:spcPct val="150000"/>
                  </a:lnSpc>
                  <a:buNone/>
                </a:pPr>
                <a:r>
                  <a:rPr lang="en-US" altLang="zh-CN" sz="2000" dirty="0"/>
                  <a:t>	</a:t>
                </a:r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0243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33" t="-284" r="-127" b="-14314"/>
                </a:stretch>
              </a:blip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1"/>
          <p:cNvGrpSpPr/>
          <p:nvPr/>
        </p:nvGrpSpPr>
        <p:grpSpPr bwMode="auto">
          <a:xfrm>
            <a:off x="3647728" y="3610630"/>
            <a:ext cx="5257800" cy="1690578"/>
            <a:chOff x="2880" y="1908"/>
            <a:chExt cx="8280" cy="3276"/>
          </a:xfrm>
        </p:grpSpPr>
        <p:sp>
          <p:nvSpPr>
            <p:cNvPr id="40" name="AutoShape 25"/>
            <p:cNvSpPr>
              <a:spLocks noChangeArrowheads="1"/>
            </p:cNvSpPr>
            <p:nvPr/>
          </p:nvSpPr>
          <p:spPr bwMode="auto">
            <a:xfrm>
              <a:off x="3600" y="1908"/>
              <a:ext cx="1980" cy="140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 b="1"/>
            </a:p>
          </p:txBody>
        </p:sp>
        <p:sp>
          <p:nvSpPr>
            <p:cNvPr id="41" name="Rectangle 24"/>
            <p:cNvSpPr>
              <a:spLocks noChangeArrowheads="1"/>
            </p:cNvSpPr>
            <p:nvPr/>
          </p:nvSpPr>
          <p:spPr bwMode="auto">
            <a:xfrm>
              <a:off x="3780" y="2064"/>
              <a:ext cx="1260" cy="93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pt-BR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E’ →·E</a:t>
              </a:r>
              <a:endParaRPr lang="pt-BR" altLang="zh-CN" sz="1400" b="1" dirty="0"/>
            </a:p>
            <a:p>
              <a:pPr eaLnBrk="0" hangingPunct="0"/>
              <a:r>
                <a:rPr lang="pt-BR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 →·E+n</a:t>
              </a:r>
              <a:endParaRPr lang="pt-BR" altLang="zh-CN" sz="1400" b="1" dirty="0"/>
            </a:p>
            <a:p>
              <a:pPr eaLnBrk="0" hangingPunct="0"/>
              <a:r>
                <a:rPr lang="pt-BR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 →·n</a:t>
              </a:r>
              <a:endParaRPr lang="pt-BR" altLang="zh-CN" sz="1400" b="1" dirty="0"/>
            </a:p>
            <a:p>
              <a:pPr eaLnBrk="0" hangingPunct="0"/>
              <a:endParaRPr lang="pt-BR" altLang="zh-CN" sz="1400" b="1" dirty="0">
                <a:latin typeface="Arial" panose="020B0604020202020204" pitchFamily="34" charset="0"/>
              </a:endParaRPr>
            </a:p>
          </p:txBody>
        </p:sp>
        <p:sp>
          <p:nvSpPr>
            <p:cNvPr id="42" name="Oval 23"/>
            <p:cNvSpPr>
              <a:spLocks noChangeArrowheads="1"/>
            </p:cNvSpPr>
            <p:nvPr/>
          </p:nvSpPr>
          <p:spPr bwMode="auto">
            <a:xfrm>
              <a:off x="5040" y="2688"/>
              <a:ext cx="360" cy="46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400" b="1">
                <a:latin typeface="Arial" panose="020B0604020202020204" pitchFamily="34" charset="0"/>
              </a:endParaRPr>
            </a:p>
          </p:txBody>
        </p:sp>
        <p:sp>
          <p:nvSpPr>
            <p:cNvPr id="43" name="Line 22"/>
            <p:cNvSpPr>
              <a:spLocks noChangeShapeType="1"/>
            </p:cNvSpPr>
            <p:nvPr/>
          </p:nvSpPr>
          <p:spPr bwMode="auto">
            <a:xfrm>
              <a:off x="2880" y="2532"/>
              <a:ext cx="7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 b="1"/>
            </a:p>
          </p:txBody>
        </p:sp>
        <p:sp>
          <p:nvSpPr>
            <p:cNvPr id="44" name="Line 21"/>
            <p:cNvSpPr>
              <a:spLocks noChangeShapeType="1"/>
            </p:cNvSpPr>
            <p:nvPr/>
          </p:nvSpPr>
          <p:spPr bwMode="auto">
            <a:xfrm>
              <a:off x="5580" y="2532"/>
              <a:ext cx="10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 b="1"/>
            </a:p>
          </p:txBody>
        </p:sp>
        <p:sp>
          <p:nvSpPr>
            <p:cNvPr id="45" name="Rectangle 20"/>
            <p:cNvSpPr>
              <a:spLocks noChangeArrowheads="1"/>
            </p:cNvSpPr>
            <p:nvPr/>
          </p:nvSpPr>
          <p:spPr bwMode="auto">
            <a:xfrm>
              <a:off x="5940" y="2064"/>
              <a:ext cx="180" cy="3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en-US" altLang="zh-CN" sz="1400" b="1"/>
            </a:p>
            <a:p>
              <a:pPr eaLnBrk="0" hangingPunct="0"/>
              <a:endParaRPr lang="en-US" altLang="zh-CN" sz="1400" b="1">
                <a:latin typeface="Arial" panose="020B0604020202020204" pitchFamily="34" charset="0"/>
              </a:endParaRPr>
            </a:p>
          </p:txBody>
        </p:sp>
        <p:sp>
          <p:nvSpPr>
            <p:cNvPr id="46" name="AutoShape 19"/>
            <p:cNvSpPr>
              <a:spLocks noChangeArrowheads="1"/>
            </p:cNvSpPr>
            <p:nvPr/>
          </p:nvSpPr>
          <p:spPr bwMode="auto">
            <a:xfrm>
              <a:off x="6660" y="1908"/>
              <a:ext cx="1980" cy="1092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 b="1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>
              <a:off x="6840" y="2064"/>
              <a:ext cx="1483" cy="62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E’ →E·</a:t>
              </a:r>
              <a:endParaRPr lang="en-US" altLang="zh-CN" sz="1400" b="1" dirty="0"/>
            </a:p>
            <a:p>
              <a:pPr eaLnBrk="0" hangingPunct="0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 →E·+n</a:t>
              </a:r>
              <a:endParaRPr lang="en-US" altLang="zh-CN" sz="1400" b="1" dirty="0">
                <a:latin typeface="Arial" panose="020B0604020202020204" pitchFamily="34" charset="0"/>
              </a:endParaRPr>
            </a:p>
          </p:txBody>
        </p:sp>
        <p:sp>
          <p:nvSpPr>
            <p:cNvPr id="48" name="Oval 17"/>
            <p:cNvSpPr>
              <a:spLocks noChangeArrowheads="1"/>
            </p:cNvSpPr>
            <p:nvPr/>
          </p:nvSpPr>
          <p:spPr bwMode="auto">
            <a:xfrm>
              <a:off x="8100" y="2220"/>
              <a:ext cx="360" cy="468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altLang="zh-CN" sz="1400" b="1">
                <a:latin typeface="Arial" panose="020B0604020202020204" pitchFamily="34" charset="0"/>
              </a:endParaRPr>
            </a:p>
          </p:txBody>
        </p:sp>
        <p:sp>
          <p:nvSpPr>
            <p:cNvPr id="49" name="AutoShape 16"/>
            <p:cNvSpPr>
              <a:spLocks noChangeArrowheads="1"/>
            </p:cNvSpPr>
            <p:nvPr/>
          </p:nvSpPr>
          <p:spPr bwMode="auto">
            <a:xfrm>
              <a:off x="3600" y="4092"/>
              <a:ext cx="1980" cy="1092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 b="1"/>
            </a:p>
          </p:txBody>
        </p:sp>
        <p:sp>
          <p:nvSpPr>
            <p:cNvPr id="50" name="Rectangle 15"/>
            <p:cNvSpPr>
              <a:spLocks noChangeArrowheads="1"/>
            </p:cNvSpPr>
            <p:nvPr/>
          </p:nvSpPr>
          <p:spPr bwMode="auto">
            <a:xfrm>
              <a:off x="3780" y="4248"/>
              <a:ext cx="10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 → n·</a:t>
              </a:r>
              <a:endParaRPr lang="en-US" altLang="zh-CN" sz="1400" b="1"/>
            </a:p>
            <a:p>
              <a:pPr eaLnBrk="0" hangingPunct="0"/>
              <a:endParaRPr lang="en-US" altLang="zh-CN" sz="1400" b="1">
                <a:latin typeface="Arial" panose="020B0604020202020204" pitchFamily="34" charset="0"/>
              </a:endParaRPr>
            </a:p>
          </p:txBody>
        </p:sp>
        <p:sp>
          <p:nvSpPr>
            <p:cNvPr id="51" name="Oval 14"/>
            <p:cNvSpPr>
              <a:spLocks noChangeArrowheads="1"/>
            </p:cNvSpPr>
            <p:nvPr/>
          </p:nvSpPr>
          <p:spPr bwMode="auto">
            <a:xfrm>
              <a:off x="5040" y="4560"/>
              <a:ext cx="360" cy="46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altLang="zh-CN" sz="1400" b="1">
                <a:latin typeface="Arial" panose="020B0604020202020204" pitchFamily="34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>
              <a:off x="4500" y="3312"/>
              <a:ext cx="0" cy="7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 b="1"/>
            </a:p>
          </p:txBody>
        </p:sp>
        <p:sp>
          <p:nvSpPr>
            <p:cNvPr id="53" name="Rectangle 12"/>
            <p:cNvSpPr>
              <a:spLocks noChangeArrowheads="1"/>
            </p:cNvSpPr>
            <p:nvPr/>
          </p:nvSpPr>
          <p:spPr bwMode="auto">
            <a:xfrm>
              <a:off x="4140" y="3468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endParaRPr lang="en-US" altLang="zh-CN" sz="1400" b="1">
                <a:latin typeface="Arial" panose="020B0604020202020204" pitchFamily="34" charset="0"/>
              </a:endParaRPr>
            </a:p>
          </p:txBody>
        </p:sp>
        <p:sp>
          <p:nvSpPr>
            <p:cNvPr id="54" name="Line 11"/>
            <p:cNvSpPr>
              <a:spLocks noChangeShapeType="1"/>
            </p:cNvSpPr>
            <p:nvPr/>
          </p:nvSpPr>
          <p:spPr bwMode="auto">
            <a:xfrm>
              <a:off x="7555" y="3000"/>
              <a:ext cx="5" cy="10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 b="1"/>
            </a:p>
          </p:txBody>
        </p:sp>
        <p:sp>
          <p:nvSpPr>
            <p:cNvPr id="55" name="Rectangle 10"/>
            <p:cNvSpPr>
              <a:spLocks noChangeArrowheads="1"/>
            </p:cNvSpPr>
            <p:nvPr/>
          </p:nvSpPr>
          <p:spPr bwMode="auto">
            <a:xfrm>
              <a:off x="7200" y="3156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lang="en-US" altLang="zh-CN" sz="1400" b="1">
                <a:latin typeface="Arial" panose="020B0604020202020204" pitchFamily="34" charset="0"/>
              </a:endParaRPr>
            </a:p>
          </p:txBody>
        </p:sp>
        <p:sp>
          <p:nvSpPr>
            <p:cNvPr id="56" name="AutoShape 9"/>
            <p:cNvSpPr>
              <a:spLocks noChangeArrowheads="1"/>
            </p:cNvSpPr>
            <p:nvPr/>
          </p:nvSpPr>
          <p:spPr bwMode="auto">
            <a:xfrm>
              <a:off x="6660" y="4092"/>
              <a:ext cx="1980" cy="1092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 b="1"/>
            </a:p>
          </p:txBody>
        </p:sp>
        <p:sp>
          <p:nvSpPr>
            <p:cNvPr id="57" name="Rectangle 8"/>
            <p:cNvSpPr>
              <a:spLocks noChangeArrowheads="1"/>
            </p:cNvSpPr>
            <p:nvPr/>
          </p:nvSpPr>
          <p:spPr bwMode="auto">
            <a:xfrm>
              <a:off x="6840" y="4248"/>
              <a:ext cx="126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 → E+·n</a:t>
              </a:r>
              <a:endParaRPr lang="en-US" altLang="zh-CN" sz="1400" b="1"/>
            </a:p>
            <a:p>
              <a:pPr eaLnBrk="0" hangingPunct="0"/>
              <a:endParaRPr lang="en-US" altLang="zh-CN" sz="1400" b="1">
                <a:latin typeface="Arial" panose="020B0604020202020204" pitchFamily="34" charset="0"/>
              </a:endParaRPr>
            </a:p>
          </p:txBody>
        </p:sp>
        <p:sp>
          <p:nvSpPr>
            <p:cNvPr id="58" name="Oval 7"/>
            <p:cNvSpPr>
              <a:spLocks noChangeArrowheads="1"/>
            </p:cNvSpPr>
            <p:nvPr/>
          </p:nvSpPr>
          <p:spPr bwMode="auto">
            <a:xfrm>
              <a:off x="8100" y="4560"/>
              <a:ext cx="360" cy="46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US" altLang="zh-CN" sz="1400" b="1">
                <a:latin typeface="Arial" panose="020B0604020202020204" pitchFamily="34" charset="0"/>
              </a:endParaRPr>
            </a:p>
          </p:txBody>
        </p:sp>
        <p:sp>
          <p:nvSpPr>
            <p:cNvPr id="59" name="Line 6"/>
            <p:cNvSpPr>
              <a:spLocks noChangeShapeType="1"/>
            </p:cNvSpPr>
            <p:nvPr/>
          </p:nvSpPr>
          <p:spPr bwMode="auto">
            <a:xfrm>
              <a:off x="8640" y="4716"/>
              <a:ext cx="5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 b="1"/>
            </a:p>
          </p:txBody>
        </p:sp>
        <p:sp>
          <p:nvSpPr>
            <p:cNvPr id="60" name="AutoShape 5"/>
            <p:cNvSpPr>
              <a:spLocks noChangeArrowheads="1"/>
            </p:cNvSpPr>
            <p:nvPr/>
          </p:nvSpPr>
          <p:spPr bwMode="auto">
            <a:xfrm>
              <a:off x="9180" y="4092"/>
              <a:ext cx="1980" cy="1092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 b="1"/>
            </a:p>
          </p:txBody>
        </p:sp>
        <p:sp>
          <p:nvSpPr>
            <p:cNvPr id="61" name="Rectangle 4"/>
            <p:cNvSpPr>
              <a:spLocks noChangeArrowheads="1"/>
            </p:cNvSpPr>
            <p:nvPr/>
          </p:nvSpPr>
          <p:spPr bwMode="auto">
            <a:xfrm>
              <a:off x="9360" y="4248"/>
              <a:ext cx="126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 → E+n·</a:t>
              </a:r>
              <a:endParaRPr lang="en-US" altLang="zh-CN" sz="1400" b="1"/>
            </a:p>
            <a:p>
              <a:pPr eaLnBrk="0" hangingPunct="0"/>
              <a:endParaRPr lang="en-US" altLang="zh-CN" sz="1400" b="1">
                <a:latin typeface="Arial" panose="020B0604020202020204" pitchFamily="34" charset="0"/>
              </a:endParaRPr>
            </a:p>
          </p:txBody>
        </p:sp>
        <p:sp>
          <p:nvSpPr>
            <p:cNvPr id="62" name="Oval 3"/>
            <p:cNvSpPr>
              <a:spLocks noChangeArrowheads="1"/>
            </p:cNvSpPr>
            <p:nvPr/>
          </p:nvSpPr>
          <p:spPr bwMode="auto">
            <a:xfrm>
              <a:off x="10620" y="4560"/>
              <a:ext cx="360" cy="46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US" altLang="zh-CN" sz="1400" b="1">
                <a:latin typeface="Arial" panose="020B0604020202020204" pitchFamily="34" charset="0"/>
              </a:endParaRPr>
            </a:p>
          </p:txBody>
        </p:sp>
        <p:sp>
          <p:nvSpPr>
            <p:cNvPr id="63" name="Rectangle 2"/>
            <p:cNvSpPr>
              <a:spLocks noChangeArrowheads="1"/>
            </p:cNvSpPr>
            <p:nvPr/>
          </p:nvSpPr>
          <p:spPr bwMode="auto">
            <a:xfrm>
              <a:off x="8820" y="4248"/>
              <a:ext cx="180" cy="3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endParaRPr lang="en-US" altLang="zh-CN" sz="1400" b="1"/>
            </a:p>
            <a:p>
              <a:pPr eaLnBrk="0" hangingPunct="0"/>
              <a:endParaRPr lang="en-US" altLang="zh-CN" sz="1400" b="1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示例</a:t>
            </a:r>
            <a:endParaRPr lang="zh-CN" altLang="en-US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43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09600" y="1343024"/>
                <a:ext cx="10972800" cy="5326335"/>
              </a:xfrm>
              <a:solidFill>
                <a:schemeClr val="bg1"/>
              </a:solid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𝑭𝒐𝒍𝒍𝒐𝒘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$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         </m:t>
                    </m:r>
                  </m:oMath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𝑭𝒐𝒍𝒍𝒐𝒘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+, $</m:t>
                        </m:r>
                      </m:e>
                    </m:d>
                  </m:oMath>
                </a14:m>
                <a:endParaRPr lang="en-US" altLang="zh-CN" sz="2400" dirty="0">
                  <a:latin typeface="+mn-ea"/>
                </a:endParaRPr>
              </a:p>
              <a:p>
                <a:endParaRPr lang="en-US" altLang="zh-CN" sz="2400" dirty="0">
                  <a:latin typeface="+mn-ea"/>
                  <a:cs typeface="Arial" panose="020B0604020202020204" pitchFamily="34" charset="0"/>
                </a:endParaRPr>
              </a:p>
              <a:p>
                <a:endParaRPr lang="en-US" altLang="zh-CN" sz="2400" dirty="0">
                  <a:latin typeface="+mn-ea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 marL="179705" lvl="1" indent="0">
                  <a:lnSpc>
                    <a:spcPct val="150000"/>
                  </a:lnSpc>
                  <a:buNone/>
                </a:pPr>
                <a:endParaRPr lang="en-US" altLang="zh-CN" sz="2000" i="1" dirty="0"/>
              </a:p>
              <a:p>
                <a:pPr marL="465455" lvl="1">
                  <a:lnSpc>
                    <a:spcPct val="150000"/>
                  </a:lnSpc>
                  <a:buNone/>
                </a:pPr>
                <a:r>
                  <a:rPr lang="en-US" altLang="zh-CN" sz="2000" dirty="0"/>
                  <a:t>	</a:t>
                </a:r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0243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343024"/>
                <a:ext cx="10972800" cy="5326335"/>
              </a:xfrm>
              <a:blipFill rotWithShape="1">
                <a:blip r:embed="rId1"/>
                <a:stretch>
                  <a:fillRect l="-133" t="-274" r="-127" b="-263"/>
                </a:stretch>
              </a:blip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1"/>
          <p:cNvGrpSpPr/>
          <p:nvPr/>
        </p:nvGrpSpPr>
        <p:grpSpPr bwMode="auto">
          <a:xfrm>
            <a:off x="4943872" y="1412776"/>
            <a:ext cx="5256584" cy="1944216"/>
            <a:chOff x="2880" y="1908"/>
            <a:chExt cx="8280" cy="3276"/>
          </a:xfrm>
        </p:grpSpPr>
        <p:sp>
          <p:nvSpPr>
            <p:cNvPr id="40" name="AutoShape 25"/>
            <p:cNvSpPr>
              <a:spLocks noChangeArrowheads="1"/>
            </p:cNvSpPr>
            <p:nvPr/>
          </p:nvSpPr>
          <p:spPr bwMode="auto">
            <a:xfrm>
              <a:off x="3600" y="1908"/>
              <a:ext cx="1980" cy="140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b="1"/>
            </a:p>
          </p:txBody>
        </p:sp>
        <p:sp>
          <p:nvSpPr>
            <p:cNvPr id="41" name="Rectangle 24"/>
            <p:cNvSpPr>
              <a:spLocks noChangeArrowheads="1"/>
            </p:cNvSpPr>
            <p:nvPr/>
          </p:nvSpPr>
          <p:spPr bwMode="auto">
            <a:xfrm>
              <a:off x="3780" y="2064"/>
              <a:ext cx="1620" cy="93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pt-BR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E’ →·E</a:t>
              </a:r>
              <a:endParaRPr lang="pt-BR" altLang="zh-CN" sz="1600" b="1" dirty="0"/>
            </a:p>
            <a:p>
              <a:pPr eaLnBrk="0" hangingPunct="0"/>
              <a:r>
                <a:rPr lang="pt-BR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 →·E+n</a:t>
              </a:r>
              <a:endParaRPr lang="pt-BR" altLang="zh-CN" sz="1600" b="1" dirty="0"/>
            </a:p>
            <a:p>
              <a:pPr eaLnBrk="0" hangingPunct="0"/>
              <a:r>
                <a:rPr lang="pt-BR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 →·n</a:t>
              </a:r>
              <a:endParaRPr lang="pt-BR" altLang="zh-CN" sz="1600" b="1" dirty="0"/>
            </a:p>
            <a:p>
              <a:pPr eaLnBrk="0" hangingPunct="0"/>
              <a:endParaRPr lang="pt-BR" altLang="zh-CN" sz="1600" b="1" dirty="0">
                <a:latin typeface="Arial" panose="020B0604020202020204" pitchFamily="34" charset="0"/>
              </a:endParaRPr>
            </a:p>
          </p:txBody>
        </p:sp>
        <p:sp>
          <p:nvSpPr>
            <p:cNvPr id="42" name="Oval 23"/>
            <p:cNvSpPr>
              <a:spLocks noChangeArrowheads="1"/>
            </p:cNvSpPr>
            <p:nvPr/>
          </p:nvSpPr>
          <p:spPr bwMode="auto">
            <a:xfrm>
              <a:off x="5040" y="2688"/>
              <a:ext cx="360" cy="46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600" b="1">
                <a:latin typeface="Arial" panose="020B0604020202020204" pitchFamily="34" charset="0"/>
              </a:endParaRPr>
            </a:p>
          </p:txBody>
        </p:sp>
        <p:sp>
          <p:nvSpPr>
            <p:cNvPr id="43" name="Line 22"/>
            <p:cNvSpPr>
              <a:spLocks noChangeShapeType="1"/>
            </p:cNvSpPr>
            <p:nvPr/>
          </p:nvSpPr>
          <p:spPr bwMode="auto">
            <a:xfrm>
              <a:off x="2880" y="2532"/>
              <a:ext cx="7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b="1"/>
            </a:p>
          </p:txBody>
        </p:sp>
        <p:sp>
          <p:nvSpPr>
            <p:cNvPr id="44" name="Line 21"/>
            <p:cNvSpPr>
              <a:spLocks noChangeShapeType="1"/>
            </p:cNvSpPr>
            <p:nvPr/>
          </p:nvSpPr>
          <p:spPr bwMode="auto">
            <a:xfrm>
              <a:off x="5580" y="2532"/>
              <a:ext cx="10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b="1"/>
            </a:p>
          </p:txBody>
        </p:sp>
        <p:sp>
          <p:nvSpPr>
            <p:cNvPr id="45" name="Rectangle 20"/>
            <p:cNvSpPr>
              <a:spLocks noChangeArrowheads="1"/>
            </p:cNvSpPr>
            <p:nvPr/>
          </p:nvSpPr>
          <p:spPr bwMode="auto">
            <a:xfrm>
              <a:off x="5940" y="2064"/>
              <a:ext cx="180" cy="3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en-US" altLang="zh-CN" sz="1600" b="1"/>
            </a:p>
            <a:p>
              <a:pPr eaLnBrk="0" hangingPunct="0"/>
              <a:endParaRPr lang="en-US" altLang="zh-CN" sz="1600" b="1">
                <a:latin typeface="Arial" panose="020B0604020202020204" pitchFamily="34" charset="0"/>
              </a:endParaRPr>
            </a:p>
          </p:txBody>
        </p:sp>
        <p:sp>
          <p:nvSpPr>
            <p:cNvPr id="46" name="AutoShape 19"/>
            <p:cNvSpPr>
              <a:spLocks noChangeArrowheads="1"/>
            </p:cNvSpPr>
            <p:nvPr/>
          </p:nvSpPr>
          <p:spPr bwMode="auto">
            <a:xfrm>
              <a:off x="6660" y="1908"/>
              <a:ext cx="1980" cy="1179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b="1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>
              <a:off x="6840" y="2064"/>
              <a:ext cx="1320" cy="62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E’ →E·</a:t>
              </a:r>
              <a:endParaRPr lang="en-US" altLang="zh-CN" sz="1600" b="1" dirty="0"/>
            </a:p>
            <a:p>
              <a:pPr eaLnBrk="0" hangingPunct="0"/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 →E·+n</a:t>
              </a:r>
              <a:endParaRPr lang="en-US" altLang="zh-CN" sz="1600" b="1" dirty="0">
                <a:latin typeface="Arial" panose="020B0604020202020204" pitchFamily="34" charset="0"/>
              </a:endParaRPr>
            </a:p>
          </p:txBody>
        </p:sp>
        <p:sp>
          <p:nvSpPr>
            <p:cNvPr id="48" name="Oval 17"/>
            <p:cNvSpPr>
              <a:spLocks noChangeArrowheads="1"/>
            </p:cNvSpPr>
            <p:nvPr/>
          </p:nvSpPr>
          <p:spPr bwMode="auto">
            <a:xfrm>
              <a:off x="8100" y="2220"/>
              <a:ext cx="360" cy="468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altLang="zh-CN" sz="1600" b="1">
                <a:latin typeface="Arial" panose="020B0604020202020204" pitchFamily="34" charset="0"/>
              </a:endParaRPr>
            </a:p>
          </p:txBody>
        </p:sp>
        <p:sp>
          <p:nvSpPr>
            <p:cNvPr id="49" name="AutoShape 16"/>
            <p:cNvSpPr>
              <a:spLocks noChangeArrowheads="1"/>
            </p:cNvSpPr>
            <p:nvPr/>
          </p:nvSpPr>
          <p:spPr bwMode="auto">
            <a:xfrm>
              <a:off x="3600" y="4092"/>
              <a:ext cx="1980" cy="1092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b="1"/>
            </a:p>
          </p:txBody>
        </p:sp>
        <p:sp>
          <p:nvSpPr>
            <p:cNvPr id="50" name="Rectangle 15"/>
            <p:cNvSpPr>
              <a:spLocks noChangeArrowheads="1"/>
            </p:cNvSpPr>
            <p:nvPr/>
          </p:nvSpPr>
          <p:spPr bwMode="auto">
            <a:xfrm>
              <a:off x="3780" y="4248"/>
              <a:ext cx="10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 → n·</a:t>
              </a:r>
              <a:endParaRPr lang="en-US" altLang="zh-CN" sz="1600" b="1"/>
            </a:p>
            <a:p>
              <a:pPr eaLnBrk="0" hangingPunct="0"/>
              <a:endParaRPr lang="en-US" altLang="zh-CN" sz="1600" b="1">
                <a:latin typeface="Arial" panose="020B0604020202020204" pitchFamily="34" charset="0"/>
              </a:endParaRPr>
            </a:p>
          </p:txBody>
        </p:sp>
        <p:sp>
          <p:nvSpPr>
            <p:cNvPr id="51" name="Oval 14"/>
            <p:cNvSpPr>
              <a:spLocks noChangeArrowheads="1"/>
            </p:cNvSpPr>
            <p:nvPr/>
          </p:nvSpPr>
          <p:spPr bwMode="auto">
            <a:xfrm>
              <a:off x="5040" y="4560"/>
              <a:ext cx="360" cy="46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altLang="zh-CN" sz="1600" b="1">
                <a:latin typeface="Arial" panose="020B0604020202020204" pitchFamily="34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>
              <a:off x="4500" y="3312"/>
              <a:ext cx="0" cy="7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b="1"/>
            </a:p>
          </p:txBody>
        </p:sp>
        <p:sp>
          <p:nvSpPr>
            <p:cNvPr id="53" name="Rectangle 12"/>
            <p:cNvSpPr>
              <a:spLocks noChangeArrowheads="1"/>
            </p:cNvSpPr>
            <p:nvPr/>
          </p:nvSpPr>
          <p:spPr bwMode="auto">
            <a:xfrm>
              <a:off x="4140" y="3468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endParaRPr lang="en-US" altLang="zh-CN" sz="1600" b="1">
                <a:latin typeface="Arial" panose="020B0604020202020204" pitchFamily="34" charset="0"/>
              </a:endParaRPr>
            </a:p>
          </p:txBody>
        </p:sp>
        <p:sp>
          <p:nvSpPr>
            <p:cNvPr id="54" name="Line 11"/>
            <p:cNvSpPr>
              <a:spLocks noChangeShapeType="1"/>
            </p:cNvSpPr>
            <p:nvPr/>
          </p:nvSpPr>
          <p:spPr bwMode="auto">
            <a:xfrm>
              <a:off x="7560" y="3087"/>
              <a:ext cx="0" cy="100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b="1"/>
            </a:p>
          </p:txBody>
        </p:sp>
        <p:sp>
          <p:nvSpPr>
            <p:cNvPr id="55" name="Rectangle 10"/>
            <p:cNvSpPr>
              <a:spLocks noChangeArrowheads="1"/>
            </p:cNvSpPr>
            <p:nvPr/>
          </p:nvSpPr>
          <p:spPr bwMode="auto">
            <a:xfrm>
              <a:off x="7200" y="3156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lang="en-US" altLang="zh-CN" sz="1600" b="1">
                <a:latin typeface="Arial" panose="020B0604020202020204" pitchFamily="34" charset="0"/>
              </a:endParaRPr>
            </a:p>
          </p:txBody>
        </p:sp>
        <p:sp>
          <p:nvSpPr>
            <p:cNvPr id="56" name="AutoShape 9"/>
            <p:cNvSpPr>
              <a:spLocks noChangeArrowheads="1"/>
            </p:cNvSpPr>
            <p:nvPr/>
          </p:nvSpPr>
          <p:spPr bwMode="auto">
            <a:xfrm>
              <a:off x="6480" y="4092"/>
              <a:ext cx="2160" cy="1092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b="1"/>
            </a:p>
          </p:txBody>
        </p:sp>
        <p:sp>
          <p:nvSpPr>
            <p:cNvPr id="57" name="Rectangle 8"/>
            <p:cNvSpPr>
              <a:spLocks noChangeArrowheads="1"/>
            </p:cNvSpPr>
            <p:nvPr/>
          </p:nvSpPr>
          <p:spPr bwMode="auto">
            <a:xfrm>
              <a:off x="6630" y="4262"/>
              <a:ext cx="162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 → E+·n</a:t>
              </a:r>
              <a:endParaRPr lang="en-US" altLang="zh-CN" sz="1600" b="1" dirty="0"/>
            </a:p>
            <a:p>
              <a:pPr eaLnBrk="0" hangingPunct="0"/>
              <a:endParaRPr lang="en-US" altLang="zh-CN" sz="1600" b="1" dirty="0">
                <a:latin typeface="Arial" panose="020B0604020202020204" pitchFamily="34" charset="0"/>
              </a:endParaRPr>
            </a:p>
          </p:txBody>
        </p:sp>
        <p:sp>
          <p:nvSpPr>
            <p:cNvPr id="58" name="Oval 7"/>
            <p:cNvSpPr>
              <a:spLocks noChangeArrowheads="1"/>
            </p:cNvSpPr>
            <p:nvPr/>
          </p:nvSpPr>
          <p:spPr bwMode="auto">
            <a:xfrm>
              <a:off x="8100" y="4560"/>
              <a:ext cx="360" cy="46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US" altLang="zh-CN" sz="1600" b="1">
                <a:latin typeface="Arial" panose="020B0604020202020204" pitchFamily="34" charset="0"/>
              </a:endParaRPr>
            </a:p>
          </p:txBody>
        </p:sp>
        <p:sp>
          <p:nvSpPr>
            <p:cNvPr id="59" name="Line 6"/>
            <p:cNvSpPr>
              <a:spLocks noChangeShapeType="1"/>
            </p:cNvSpPr>
            <p:nvPr/>
          </p:nvSpPr>
          <p:spPr bwMode="auto">
            <a:xfrm>
              <a:off x="8640" y="4716"/>
              <a:ext cx="5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b="1"/>
            </a:p>
          </p:txBody>
        </p:sp>
        <p:sp>
          <p:nvSpPr>
            <p:cNvPr id="60" name="AutoShape 5"/>
            <p:cNvSpPr>
              <a:spLocks noChangeArrowheads="1"/>
            </p:cNvSpPr>
            <p:nvPr/>
          </p:nvSpPr>
          <p:spPr bwMode="auto">
            <a:xfrm>
              <a:off x="9180" y="4092"/>
              <a:ext cx="1980" cy="1092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b="1"/>
            </a:p>
          </p:txBody>
        </p:sp>
        <p:sp>
          <p:nvSpPr>
            <p:cNvPr id="61" name="Rectangle 4"/>
            <p:cNvSpPr>
              <a:spLocks noChangeArrowheads="1"/>
            </p:cNvSpPr>
            <p:nvPr/>
          </p:nvSpPr>
          <p:spPr bwMode="auto">
            <a:xfrm>
              <a:off x="9360" y="4248"/>
              <a:ext cx="16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 → </a:t>
              </a:r>
              <a:r>
                <a:rPr lang="en-US" altLang="zh-CN" sz="16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E+n</a:t>
              </a:r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·</a:t>
              </a:r>
              <a:endParaRPr lang="en-US" altLang="zh-CN" sz="1600" b="1" dirty="0"/>
            </a:p>
            <a:p>
              <a:pPr eaLnBrk="0" hangingPunct="0"/>
              <a:endParaRPr lang="en-US" altLang="zh-CN" sz="1600" b="1" dirty="0">
                <a:latin typeface="Arial" panose="020B0604020202020204" pitchFamily="34" charset="0"/>
              </a:endParaRPr>
            </a:p>
          </p:txBody>
        </p:sp>
        <p:sp>
          <p:nvSpPr>
            <p:cNvPr id="62" name="Oval 3"/>
            <p:cNvSpPr>
              <a:spLocks noChangeArrowheads="1"/>
            </p:cNvSpPr>
            <p:nvPr/>
          </p:nvSpPr>
          <p:spPr bwMode="auto">
            <a:xfrm>
              <a:off x="10620" y="4560"/>
              <a:ext cx="360" cy="46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US" altLang="zh-CN" sz="1600" b="1">
                <a:latin typeface="Arial" panose="020B0604020202020204" pitchFamily="34" charset="0"/>
              </a:endParaRPr>
            </a:p>
          </p:txBody>
        </p:sp>
        <p:sp>
          <p:nvSpPr>
            <p:cNvPr id="63" name="Rectangle 2"/>
            <p:cNvSpPr>
              <a:spLocks noChangeArrowheads="1"/>
            </p:cNvSpPr>
            <p:nvPr/>
          </p:nvSpPr>
          <p:spPr bwMode="auto">
            <a:xfrm>
              <a:off x="8820" y="4248"/>
              <a:ext cx="180" cy="3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endParaRPr lang="en-US" altLang="zh-CN" sz="1600" b="1"/>
            </a:p>
            <a:p>
              <a:pPr eaLnBrk="0" hangingPunct="0"/>
              <a:endParaRPr lang="en-US" altLang="zh-CN" sz="1600" b="1">
                <a:latin typeface="Arial" panose="020B0604020202020204" pitchFamily="34" charset="0"/>
              </a:endParaRPr>
            </a:p>
          </p:txBody>
        </p:sp>
      </p:grpSp>
      <p:graphicFrame>
        <p:nvGraphicFramePr>
          <p:cNvPr id="29" name="Group 125"/>
          <p:cNvGraphicFramePr/>
          <p:nvPr/>
        </p:nvGraphicFramePr>
        <p:xfrm>
          <a:off x="2424906" y="3490523"/>
          <a:ext cx="7342187" cy="3036824"/>
        </p:xfrm>
        <a:graphic>
          <a:graphicData uri="http://schemas.openxmlformats.org/drawingml/2006/table">
            <a:tbl>
              <a:tblPr/>
              <a:tblGrid>
                <a:gridCol w="863600"/>
                <a:gridCol w="1509712"/>
                <a:gridCol w="1903413"/>
                <a:gridCol w="2046287"/>
                <a:gridCol w="1019175"/>
              </a:tblGrid>
              <a:tr h="43180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State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 gridSpan="3"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Input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Goto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</a:tr>
              <a:tr h="407988">
                <a:tc rowSpan="2"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</a:tr>
              <a:tr h="1247775">
                <a:tc vMerge="1">
                  <a:tcPr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S2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S4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S3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r(E → n)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r(E → 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E+n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lvl="1">
                        <a:lnSpc>
                          <a:spcPct val="150000"/>
                        </a:lnSpc>
                      </a:pPr>
                      <a:r>
                        <a:rPr lang="en-US" altLang="zh-CN" sz="1800" b="0" i="0" dirty="0" err="1">
                          <a:solidFill>
                            <a:srgbClr val="FF0000"/>
                          </a:solidFill>
                          <a:latin typeface="+mn-lt"/>
                        </a:rPr>
                        <a:t>accpet</a:t>
                      </a:r>
                      <a:endParaRPr lang="zh-CN" altLang="en-US" sz="1800" b="0" i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r(E → n)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r(E → 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E+n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30" name="矩形: 圆角 29"/>
          <p:cNvSpPr/>
          <p:nvPr/>
        </p:nvSpPr>
        <p:spPr bwMode="auto">
          <a:xfrm>
            <a:off x="8943448" y="4465988"/>
            <a:ext cx="669321" cy="307346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31" name="矩形: 圆角 30"/>
          <p:cNvSpPr/>
          <p:nvPr/>
        </p:nvSpPr>
        <p:spPr bwMode="auto">
          <a:xfrm>
            <a:off x="3503713" y="4437112"/>
            <a:ext cx="1110097" cy="307346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32" name="矩形: 圆角 31"/>
          <p:cNvSpPr/>
          <p:nvPr/>
        </p:nvSpPr>
        <p:spPr bwMode="auto">
          <a:xfrm>
            <a:off x="5188739" y="4910738"/>
            <a:ext cx="1110097" cy="307346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33" name="矩形: 圆角 32"/>
          <p:cNvSpPr/>
          <p:nvPr/>
        </p:nvSpPr>
        <p:spPr bwMode="auto">
          <a:xfrm>
            <a:off x="7131390" y="5001444"/>
            <a:ext cx="1110097" cy="307346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34" name="矩形: 圆角 33"/>
          <p:cNvSpPr/>
          <p:nvPr/>
        </p:nvSpPr>
        <p:spPr bwMode="auto">
          <a:xfrm>
            <a:off x="5205059" y="5351615"/>
            <a:ext cx="1110097" cy="307346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35" name="矩形: 圆角 34"/>
          <p:cNvSpPr/>
          <p:nvPr/>
        </p:nvSpPr>
        <p:spPr bwMode="auto">
          <a:xfrm>
            <a:off x="7131389" y="5354634"/>
            <a:ext cx="1110097" cy="307346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36" name="矩形: 圆角 35"/>
          <p:cNvSpPr/>
          <p:nvPr/>
        </p:nvSpPr>
        <p:spPr bwMode="auto">
          <a:xfrm>
            <a:off x="3503713" y="5684643"/>
            <a:ext cx="1110097" cy="307346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37" name="矩形: 圆角 36"/>
          <p:cNvSpPr/>
          <p:nvPr/>
        </p:nvSpPr>
        <p:spPr bwMode="auto">
          <a:xfrm>
            <a:off x="5054640" y="6145990"/>
            <a:ext cx="1401401" cy="307346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38" name="矩形: 圆角 37"/>
          <p:cNvSpPr/>
          <p:nvPr/>
        </p:nvSpPr>
        <p:spPr bwMode="auto">
          <a:xfrm>
            <a:off x="6913400" y="6164449"/>
            <a:ext cx="1401401" cy="307346"/>
          </a:xfrm>
          <a:prstGeom prst="roundRect">
            <a:avLst/>
          </a:prstGeom>
          <a:solidFill>
            <a:srgbClr val="FF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zh-CN" sz="2400" b="1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下列动作中，不是自下而上分析动作的是</a:t>
            </a:r>
            <a:r>
              <a:rPr lang="en-US" altLang="zh-CN" sz="2400" b="1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( )</a:t>
            </a:r>
            <a:r>
              <a:rPr lang="zh-CN" altLang="zh-CN" sz="2400" b="1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3200" b="1" dirty="0">
              <a:solidFill>
                <a:srgbClr val="000000"/>
              </a:solidFill>
              <a:latin typeface="+mn-ea"/>
              <a:ea typeface="+mn-ea"/>
              <a:sym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zh-CN" sz="2400" b="1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移进</a:t>
            </a:r>
            <a:endParaRPr lang="zh-CN" altLang="en-US" sz="3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zh-CN" sz="2400" b="1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展开</a:t>
            </a:r>
            <a:endParaRPr lang="zh-CN" altLang="en-US" sz="3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zh-CN" sz="2400" b="1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接受</a:t>
            </a:r>
            <a:endParaRPr lang="zh-CN" altLang="en-US" sz="3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zh-CN" sz="2400" b="1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报错</a:t>
            </a:r>
            <a:endParaRPr lang="zh-CN" altLang="en-US" sz="3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6"/>
            </p:custDataLst>
          </p:nvPr>
        </p:nvSpPr>
        <p:spPr bwMode="auto"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ctr" anchorCtr="1" compatLnSpc="1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endParaRPr kumimoji="0" lang="zh-CN" altLang="en-US" sz="1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7"/>
            </p:custDataLst>
          </p:nvPr>
        </p:nvSpPr>
        <p:spPr bwMode="auto">
          <a:xfrm>
            <a:off x="15716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ctr" anchorCtr="1" compatLnSpc="1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</a:t>
            </a:r>
            <a:endParaRPr kumimoji="0" lang="zh-CN" altLang="en-US" sz="1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椭圆 12"/>
          <p:cNvSpPr>
            <a:spLocks noChangeAspect="1"/>
          </p:cNvSpPr>
          <p:nvPr>
            <p:custDataLst>
              <p:tags r:id="rId8"/>
            </p:custDataLst>
          </p:nvPr>
        </p:nvSpPr>
        <p:spPr bwMode="auto"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ctr" anchorCtr="1" compatLnSpc="1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</a:t>
            </a:r>
            <a:endParaRPr kumimoji="0" lang="zh-CN" altLang="en-US" sz="1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椭圆 13"/>
          <p:cNvSpPr>
            <a:spLocks noChangeAspect="1"/>
          </p:cNvSpPr>
          <p:nvPr>
            <p:custDataLst>
              <p:tags r:id="rId9"/>
            </p:custDataLst>
          </p:nvPr>
        </p:nvSpPr>
        <p:spPr bwMode="auto"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ctr" anchorCtr="1" compatLnSpc="1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</a:t>
            </a:r>
            <a:endParaRPr kumimoji="0" lang="zh-CN" altLang="en-US" sz="1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矩形: 圆角 14"/>
          <p:cNvSpPr/>
          <p:nvPr>
            <p:custDataLst>
              <p:tags r:id="rId10"/>
            </p:custDataLst>
          </p:nvPr>
        </p:nvSpPr>
        <p:spPr bwMode="auto"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ctr" anchorCtr="1" compatLnSpc="1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提交</a:t>
            </a:r>
            <a:endParaRPr kumimoji="0" lang="zh-CN" altLang="en-US" sz="1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>
            <p:custDataLst>
              <p:tags r:id="rId11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6" name="TitleBackground"/>
            <p:cNvSpPr/>
            <p:nvPr>
              <p:custDataLst>
                <p:tags r:id="rId12"/>
              </p:custDataLst>
            </p:nvPr>
          </p:nvSpPr>
          <p:spPr bwMode="auto"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2">
                <a:schemeClr val="bg2">
                  <a:alpha val="50000"/>
                </a:schemeClr>
              </a:prst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17" name="ColorBlock"/>
            <p:cNvSpPr/>
            <p:nvPr>
              <p:custDataLst>
                <p:tags r:id="rId13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2">
                <a:schemeClr val="bg2">
                  <a:alpha val="50000"/>
                </a:schemeClr>
              </a:prst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18" name="TypeText"/>
            <p:cNvSpPr txBox="1"/>
            <p:nvPr>
              <p:custDataLst>
                <p:tags r:id="rId1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单选题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" name="TipText"/>
            <p:cNvSpPr txBox="1"/>
            <p:nvPr>
              <p:custDataLst>
                <p:tags r:id="rId1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5" name="图片 4"/>
          <p:cNvPicPr/>
          <p:nvPr>
            <p:custDataLst>
              <p:tags r:id="rId1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8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911424" y="116633"/>
            <a:ext cx="10369152" cy="6624735"/>
          </a:xfrm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下面给出串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 + n + n</a:t>
            </a:r>
            <a:r>
              <a:rPr lang="zh-CN" altLang="en-US" sz="2400" dirty="0">
                <a:latin typeface="+mn-ea"/>
              </a:rPr>
              <a:t>的分析过程。</a:t>
            </a:r>
            <a:endParaRPr lang="en-US" altLang="zh-CN" sz="2400" dirty="0">
              <a:latin typeface="+mn-ea"/>
            </a:endParaRPr>
          </a:p>
          <a:p>
            <a:endParaRPr lang="en-US" altLang="zh-CN" sz="2400" dirty="0">
              <a:latin typeface="+mn-ea"/>
              <a:cs typeface="Arial" panose="020B0604020202020204" pitchFamily="34" charset="0"/>
            </a:endParaRPr>
          </a:p>
          <a:p>
            <a:endParaRPr lang="en-US" altLang="zh-CN" sz="2400" dirty="0">
              <a:latin typeface="+mn-ea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400" i="1" dirty="0">
              <a:latin typeface="Cambria Math" panose="02040503050406030204" pitchFamily="18" charset="0"/>
            </a:endParaRPr>
          </a:p>
          <a:p>
            <a:pPr marL="179705" lvl="1" indent="0">
              <a:lnSpc>
                <a:spcPct val="150000"/>
              </a:lnSpc>
              <a:buNone/>
            </a:pPr>
            <a:endParaRPr lang="en-US" altLang="zh-CN" sz="2000" i="1" dirty="0"/>
          </a:p>
          <a:p>
            <a:pPr marL="465455" lvl="1">
              <a:lnSpc>
                <a:spcPct val="150000"/>
              </a:lnSpc>
              <a:buNone/>
            </a:pPr>
            <a:r>
              <a:rPr lang="en-US" altLang="zh-CN" sz="2000" dirty="0"/>
              <a:t>	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9" name="Group 125"/>
          <p:cNvGraphicFramePr/>
          <p:nvPr/>
        </p:nvGraphicFramePr>
        <p:xfrm>
          <a:off x="2424906" y="744096"/>
          <a:ext cx="7342187" cy="2287352"/>
        </p:xfrm>
        <a:graphic>
          <a:graphicData uri="http://schemas.openxmlformats.org/drawingml/2006/table">
            <a:tbl>
              <a:tblPr/>
              <a:tblGrid>
                <a:gridCol w="863600"/>
                <a:gridCol w="1509712"/>
                <a:gridCol w="1903413"/>
                <a:gridCol w="2046287"/>
                <a:gridCol w="1019175"/>
              </a:tblGrid>
              <a:tr h="367106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State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 gridSpan="3"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Input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Goto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</a:tr>
              <a:tr h="367106">
                <a:tc rowSpan="2"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</a:tr>
              <a:tr h="1553140">
                <a:tc vMerge="1">
                  <a:tcPr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s2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s4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s3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r(E → n)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r(E → 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E+n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lvl="1"/>
                      <a:r>
                        <a:rPr lang="en-US" altLang="zh-CN" sz="1800" b="0" i="0" dirty="0" err="1">
                          <a:solidFill>
                            <a:srgbClr val="FF0000"/>
                          </a:solidFill>
                          <a:latin typeface="+mn-lt"/>
                        </a:rPr>
                        <a:t>accpet</a:t>
                      </a:r>
                      <a:endParaRPr lang="zh-CN" altLang="en-US" sz="1800" b="0" i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r(E → n)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r(E → 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E+n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5" name="矩形: 圆角 4"/>
          <p:cNvSpPr/>
          <p:nvPr/>
        </p:nvSpPr>
        <p:spPr bwMode="auto">
          <a:xfrm>
            <a:off x="3359697" y="3658912"/>
            <a:ext cx="1401401" cy="307346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6" name="矩形: 圆角 5"/>
          <p:cNvSpPr/>
          <p:nvPr/>
        </p:nvSpPr>
        <p:spPr bwMode="auto">
          <a:xfrm>
            <a:off x="5663953" y="3658912"/>
            <a:ext cx="1401401" cy="307346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7" name="矩形: 圆角 6"/>
          <p:cNvSpPr/>
          <p:nvPr/>
        </p:nvSpPr>
        <p:spPr bwMode="auto">
          <a:xfrm>
            <a:off x="7176121" y="3658912"/>
            <a:ext cx="1401401" cy="307346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8" name="矩形: 圆角 7"/>
          <p:cNvSpPr/>
          <p:nvPr/>
        </p:nvSpPr>
        <p:spPr bwMode="auto">
          <a:xfrm>
            <a:off x="3359697" y="3966258"/>
            <a:ext cx="1401401" cy="307346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9" name="矩形: 圆角 8"/>
          <p:cNvSpPr/>
          <p:nvPr/>
        </p:nvSpPr>
        <p:spPr bwMode="auto">
          <a:xfrm>
            <a:off x="5660974" y="3975494"/>
            <a:ext cx="1401401" cy="307346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10" name="矩形: 圆角 9"/>
          <p:cNvSpPr/>
          <p:nvPr/>
        </p:nvSpPr>
        <p:spPr bwMode="auto">
          <a:xfrm>
            <a:off x="7176121" y="3966258"/>
            <a:ext cx="1401401" cy="307346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11" name="矩形: 圆角 10"/>
          <p:cNvSpPr/>
          <p:nvPr/>
        </p:nvSpPr>
        <p:spPr bwMode="auto">
          <a:xfrm>
            <a:off x="3359697" y="4273604"/>
            <a:ext cx="1401401" cy="307346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13" name="矩形: 圆角 12"/>
          <p:cNvSpPr/>
          <p:nvPr/>
        </p:nvSpPr>
        <p:spPr bwMode="auto">
          <a:xfrm>
            <a:off x="5660974" y="4296057"/>
            <a:ext cx="1401401" cy="307346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14" name="矩形: 圆角 13"/>
          <p:cNvSpPr/>
          <p:nvPr/>
        </p:nvSpPr>
        <p:spPr bwMode="auto">
          <a:xfrm>
            <a:off x="7173142" y="4273604"/>
            <a:ext cx="1401401" cy="307346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15" name="矩形: 圆角 14"/>
          <p:cNvSpPr/>
          <p:nvPr/>
        </p:nvSpPr>
        <p:spPr bwMode="auto">
          <a:xfrm>
            <a:off x="3359697" y="4605988"/>
            <a:ext cx="1401401" cy="307346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16" name="矩形: 圆角 15"/>
          <p:cNvSpPr/>
          <p:nvPr/>
        </p:nvSpPr>
        <p:spPr bwMode="auto">
          <a:xfrm>
            <a:off x="5660974" y="4647111"/>
            <a:ext cx="1401401" cy="307346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17" name="矩形: 圆角 16"/>
          <p:cNvSpPr/>
          <p:nvPr/>
        </p:nvSpPr>
        <p:spPr bwMode="auto">
          <a:xfrm>
            <a:off x="7173141" y="4647111"/>
            <a:ext cx="1401401" cy="307346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18" name="矩形: 圆角 17"/>
          <p:cNvSpPr/>
          <p:nvPr/>
        </p:nvSpPr>
        <p:spPr bwMode="auto">
          <a:xfrm>
            <a:off x="3354349" y="4965649"/>
            <a:ext cx="1401401" cy="307346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19" name="矩形: 圆角 18"/>
          <p:cNvSpPr/>
          <p:nvPr/>
        </p:nvSpPr>
        <p:spPr bwMode="auto">
          <a:xfrm>
            <a:off x="5685193" y="4963693"/>
            <a:ext cx="1401401" cy="307346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20" name="矩形: 圆角 19"/>
          <p:cNvSpPr/>
          <p:nvPr/>
        </p:nvSpPr>
        <p:spPr bwMode="auto">
          <a:xfrm>
            <a:off x="7197360" y="4959014"/>
            <a:ext cx="1778961" cy="307346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21" name="矩形: 圆角 20"/>
          <p:cNvSpPr/>
          <p:nvPr/>
        </p:nvSpPr>
        <p:spPr bwMode="auto">
          <a:xfrm>
            <a:off x="3344546" y="5266360"/>
            <a:ext cx="1401401" cy="307346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22" name="矩形: 圆角 21"/>
          <p:cNvSpPr/>
          <p:nvPr/>
        </p:nvSpPr>
        <p:spPr bwMode="auto">
          <a:xfrm>
            <a:off x="5675390" y="5261681"/>
            <a:ext cx="1401401" cy="307346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23" name="矩形: 圆角 22"/>
          <p:cNvSpPr/>
          <p:nvPr/>
        </p:nvSpPr>
        <p:spPr bwMode="auto">
          <a:xfrm>
            <a:off x="7173140" y="5271493"/>
            <a:ext cx="1401401" cy="307346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24" name="矩形: 圆角 23"/>
          <p:cNvSpPr/>
          <p:nvPr/>
        </p:nvSpPr>
        <p:spPr bwMode="auto">
          <a:xfrm>
            <a:off x="3343475" y="5582820"/>
            <a:ext cx="1401401" cy="307346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25" name="矩形: 圆角 24"/>
          <p:cNvSpPr/>
          <p:nvPr/>
        </p:nvSpPr>
        <p:spPr bwMode="auto">
          <a:xfrm>
            <a:off x="5650100" y="5582820"/>
            <a:ext cx="1401401" cy="307346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26" name="矩形: 圆角 25"/>
          <p:cNvSpPr/>
          <p:nvPr/>
        </p:nvSpPr>
        <p:spPr bwMode="auto">
          <a:xfrm>
            <a:off x="7197360" y="5582820"/>
            <a:ext cx="1401401" cy="307346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27" name="矩形: 圆角 26"/>
          <p:cNvSpPr/>
          <p:nvPr/>
        </p:nvSpPr>
        <p:spPr bwMode="auto">
          <a:xfrm>
            <a:off x="3354349" y="5965040"/>
            <a:ext cx="1401401" cy="307346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28" name="矩形: 圆角 27"/>
          <p:cNvSpPr/>
          <p:nvPr/>
        </p:nvSpPr>
        <p:spPr bwMode="auto">
          <a:xfrm>
            <a:off x="5660973" y="5999686"/>
            <a:ext cx="1401401" cy="307346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31" name="矩形: 圆角 30"/>
          <p:cNvSpPr/>
          <p:nvPr/>
        </p:nvSpPr>
        <p:spPr bwMode="auto">
          <a:xfrm>
            <a:off x="7173138" y="5960231"/>
            <a:ext cx="1947198" cy="307346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32" name="矩形: 圆角 31"/>
          <p:cNvSpPr/>
          <p:nvPr/>
        </p:nvSpPr>
        <p:spPr bwMode="auto">
          <a:xfrm>
            <a:off x="3343475" y="6245323"/>
            <a:ext cx="1401401" cy="307346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33" name="矩形: 圆角 32"/>
          <p:cNvSpPr/>
          <p:nvPr/>
        </p:nvSpPr>
        <p:spPr bwMode="auto">
          <a:xfrm>
            <a:off x="5671847" y="6254437"/>
            <a:ext cx="1401401" cy="307346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sp>
        <p:nvSpPr>
          <p:cNvPr id="34" name="矩形: 圆角 33"/>
          <p:cNvSpPr/>
          <p:nvPr/>
        </p:nvSpPr>
        <p:spPr bwMode="auto">
          <a:xfrm>
            <a:off x="7178007" y="6245899"/>
            <a:ext cx="1401401" cy="307346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endParaRPr lang="zh-CN" altLang="en-US" b="1">
              <a:ea typeface="黑体" panose="02010609060101010101" pitchFamily="2" charset="-122"/>
            </a:endParaRPr>
          </a:p>
        </p:txBody>
      </p:sp>
      <p:graphicFrame>
        <p:nvGraphicFramePr>
          <p:cNvPr id="30" name="Group 59"/>
          <p:cNvGraphicFramePr/>
          <p:nvPr/>
        </p:nvGraphicFramePr>
        <p:xfrm>
          <a:off x="2424905" y="3140969"/>
          <a:ext cx="7342188" cy="3469143"/>
        </p:xfrm>
        <a:graphic>
          <a:graphicData uri="http://schemas.openxmlformats.org/drawingml/2006/table">
            <a:tbl>
              <a:tblPr/>
              <a:tblGrid>
                <a:gridCol w="863786"/>
                <a:gridCol w="1991509"/>
                <a:gridCol w="1835547"/>
                <a:gridCol w="2651346"/>
              </a:tblGrid>
              <a:tr h="445273">
                <a:tc rowSpan="2"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Parsing stack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Input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Action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</a:tr>
              <a:tr h="2411211">
                <a:tc vMerge="1">
                  <a:tcPr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$0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0n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0E1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$0E1+3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$0E1+3n4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$0E1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$0E1+3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$0E1+3n4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$0E1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 + n + n $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 + n $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 + n $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 + n $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+ n $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+ n $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n $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$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$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s2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r(E →n)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s3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s4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r( E → 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E+n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s3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s4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r( E → 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E+n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)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accept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示例</a:t>
            </a:r>
            <a:endParaRPr lang="zh-CN" altLang="en-US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43" name="Rectangle 3"/>
              <p:cNvSpPr>
                <a:spLocks noGrp="1" noChangeArrowheads="1"/>
              </p:cNvSpPr>
              <p:nvPr>
                <p:ph idx="1"/>
              </p:nvPr>
            </p:nvSpPr>
            <p:spPr>
              <a:solidFill>
                <a:schemeClr val="bg1"/>
              </a:solid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/>
                  <a:t>为下面文法构造</a:t>
                </a:r>
                <a:r>
                  <a:rPr lang="en-US" altLang="zh-CN" sz="24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SLR(1)</a:t>
                </a:r>
                <a:r>
                  <a:rPr lang="zh-CN" altLang="en-US" sz="2400" dirty="0"/>
                  <a:t>分析表：</a:t>
                </a:r>
                <a:endParaRPr lang="en-US" altLang="zh-CN" sz="24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endParaRPr lang="en-US" altLang="zh-CN" sz="240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endParaRPr lang="en-US" altLang="zh-CN" sz="2400" dirty="0">
                  <a:ea typeface="Cambria Math" panose="02040503050406030204" pitchFamily="18" charset="0"/>
                </a:endParaRPr>
              </a:p>
              <a:p>
                <a:r>
                  <a:rPr lang="zh-CN" altLang="en-US" sz="2400" dirty="0">
                    <a:latin typeface="+mn-ea"/>
                  </a:rPr>
                  <a:t>这个文法也不是一个</a:t>
                </a:r>
                <a:r>
                  <a:rPr lang="en-US" altLang="zh-CN" sz="24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LR(0)</a:t>
                </a:r>
                <a:r>
                  <a:rPr lang="zh-CN" altLang="en-US" sz="2400" dirty="0">
                    <a:latin typeface="+mn-ea"/>
                    <a:cs typeface="Arial" panose="020B0604020202020204" pitchFamily="34" charset="0"/>
                  </a:rPr>
                  <a:t>文法，因为状态</a:t>
                </a:r>
                <a:r>
                  <a:rPr lang="en-US" altLang="zh-CN" sz="2400" dirty="0">
                    <a:latin typeface="+mn-ea"/>
                    <a:cs typeface="Arial" panose="020B0604020202020204" pitchFamily="34" charset="0"/>
                  </a:rPr>
                  <a:t>0</a:t>
                </a:r>
                <a:r>
                  <a:rPr lang="zh-CN" altLang="en-US" sz="2400" dirty="0">
                    <a:latin typeface="+mn-ea"/>
                    <a:cs typeface="Arial" panose="020B0604020202020204" pitchFamily="34" charset="0"/>
                  </a:rPr>
                  <a:t>、</a:t>
                </a:r>
                <a:r>
                  <a:rPr lang="en-US" altLang="zh-CN" sz="2400" dirty="0">
                    <a:latin typeface="+mn-ea"/>
                    <a:cs typeface="Arial" panose="020B0604020202020204" pitchFamily="34" charset="0"/>
                  </a:rPr>
                  <a:t>2</a:t>
                </a:r>
                <a:r>
                  <a:rPr lang="zh-CN" altLang="en-US" sz="2400" dirty="0">
                    <a:latin typeface="+mn-ea"/>
                    <a:cs typeface="Arial" panose="020B0604020202020204" pitchFamily="34" charset="0"/>
                  </a:rPr>
                  <a:t>、</a:t>
                </a:r>
                <a:r>
                  <a:rPr lang="en-US" altLang="zh-CN" sz="2400" dirty="0">
                    <a:latin typeface="+mn-ea"/>
                    <a:cs typeface="Arial" panose="020B0604020202020204" pitchFamily="34" charset="0"/>
                  </a:rPr>
                  <a:t>4</a:t>
                </a:r>
                <a:r>
                  <a:rPr lang="zh-CN" altLang="en-US" sz="2400" dirty="0">
                    <a:latin typeface="+mn-ea"/>
                    <a:cs typeface="Arial" panose="020B0604020202020204" pitchFamily="34" charset="0"/>
                  </a:rPr>
                  <a:t>里面包含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+mn-ea"/>
                    <a:cs typeface="Arial" panose="020B0604020202020204" pitchFamily="34" charset="0"/>
                  </a:rPr>
                  <a:t>移进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+mn-ea"/>
                    <a:cs typeface="Arial" panose="020B0604020202020204" pitchFamily="34" charset="0"/>
                  </a:rPr>
                  <a:t>-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+mn-ea"/>
                    <a:cs typeface="Arial" panose="020B0604020202020204" pitchFamily="34" charset="0"/>
                  </a:rPr>
                  <a:t>归约</a:t>
                </a:r>
                <a:r>
                  <a:rPr lang="zh-CN" altLang="en-US" sz="2400" dirty="0">
                    <a:latin typeface="+mn-ea"/>
                    <a:cs typeface="Arial" panose="020B0604020202020204" pitchFamily="34" charset="0"/>
                  </a:rPr>
                  <a:t>冲突。</a:t>
                </a:r>
                <a:endParaRPr lang="en-US" altLang="zh-CN" sz="2400" dirty="0">
                  <a:latin typeface="+mn-ea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400" dirty="0">
                  <a:latin typeface="+mn-ea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sz="2400" dirty="0">
                  <a:latin typeface="+mn-ea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𝑭𝒐𝒍𝒍𝒐𝒘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={$, )}</m:t>
                    </m:r>
                  </m:oMath>
                </a14:m>
                <a:r>
                  <a:rPr lang="zh-CN" altLang="en-US" sz="2400" dirty="0"/>
                  <a:t>，因此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zh-CN" altLang="en-US" sz="2400" dirty="0"/>
                  <a:t>并不在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𝑭𝒐𝒍𝒍𝒐𝒘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d>
                  </m:oMath>
                </a14:m>
                <a:r>
                  <a:rPr lang="zh-CN" altLang="en-US" sz="2400" dirty="0"/>
                  <a:t>里面，所以这个文法是</a:t>
                </a:r>
                <a:r>
                  <a:rPr lang="en-US" altLang="zh-CN" sz="24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SLR(1) </a:t>
                </a:r>
                <a:r>
                  <a:rPr lang="zh-CN" altLang="en-US" sz="24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的</a:t>
                </a:r>
                <a:endParaRPr lang="en-US" altLang="zh-CN" sz="2400" dirty="0">
                  <a:latin typeface="+mn-ea"/>
                </a:endParaRPr>
              </a:p>
              <a:p>
                <a:pPr marL="179705" lvl="1" indent="0">
                  <a:lnSpc>
                    <a:spcPct val="150000"/>
                  </a:lnSpc>
                  <a:buNone/>
                </a:pPr>
                <a:endParaRPr lang="en-US" altLang="zh-CN" sz="2000" i="1" dirty="0"/>
              </a:p>
              <a:p>
                <a:pPr marL="465455" lvl="1">
                  <a:lnSpc>
                    <a:spcPct val="150000"/>
                  </a:lnSpc>
                  <a:buNone/>
                </a:pPr>
                <a:r>
                  <a:rPr lang="en-US" altLang="zh-CN" sz="2000" dirty="0"/>
                  <a:t>	</a:t>
                </a:r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0243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33" t="-284" r="-127" b="-17874"/>
                </a:stretch>
              </a:blip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1"/>
          <p:cNvGrpSpPr/>
          <p:nvPr/>
        </p:nvGrpSpPr>
        <p:grpSpPr bwMode="auto">
          <a:xfrm>
            <a:off x="3647728" y="3573016"/>
            <a:ext cx="5600700" cy="2160240"/>
            <a:chOff x="2700" y="1908"/>
            <a:chExt cx="8820" cy="4836"/>
          </a:xfrm>
        </p:grpSpPr>
        <p:sp>
          <p:nvSpPr>
            <p:cNvPr id="30" name="AutoShape 35"/>
            <p:cNvSpPr>
              <a:spLocks noChangeArrowheads="1"/>
            </p:cNvSpPr>
            <p:nvPr/>
          </p:nvSpPr>
          <p:spPr bwMode="auto">
            <a:xfrm>
              <a:off x="3600" y="1908"/>
              <a:ext cx="1980" cy="140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31" name="Rectangle 34"/>
            <p:cNvSpPr>
              <a:spLocks noChangeArrowheads="1"/>
            </p:cNvSpPr>
            <p:nvPr/>
          </p:nvSpPr>
          <p:spPr bwMode="auto">
            <a:xfrm>
              <a:off x="3780" y="2064"/>
              <a:ext cx="1260" cy="93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S’ →·S</a:t>
              </a:r>
              <a:endParaRPr lang="en-US" altLang="zh-CN" sz="1200" b="1"/>
            </a:p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→·(S)S</a:t>
              </a:r>
              <a:endParaRPr lang="en-US" altLang="zh-CN" sz="1200" b="1"/>
            </a:p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→·</a:t>
              </a:r>
              <a:endParaRPr lang="en-US" altLang="zh-CN" sz="1200" b="1"/>
            </a:p>
            <a:p>
              <a:pPr eaLnBrk="0" hangingPunct="0"/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32" name="Oval 33"/>
            <p:cNvSpPr>
              <a:spLocks noChangeArrowheads="1"/>
            </p:cNvSpPr>
            <p:nvPr/>
          </p:nvSpPr>
          <p:spPr bwMode="auto">
            <a:xfrm>
              <a:off x="5040" y="2688"/>
              <a:ext cx="360" cy="468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200" b="1" dirty="0">
                <a:latin typeface="Arial" panose="020B0604020202020204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2880" y="2532"/>
              <a:ext cx="7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34" name="Line 31"/>
            <p:cNvSpPr>
              <a:spLocks noChangeShapeType="1"/>
            </p:cNvSpPr>
            <p:nvPr/>
          </p:nvSpPr>
          <p:spPr bwMode="auto">
            <a:xfrm>
              <a:off x="5580" y="2532"/>
              <a:ext cx="10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35" name="Rectangle 30"/>
            <p:cNvSpPr>
              <a:spLocks noChangeArrowheads="1"/>
            </p:cNvSpPr>
            <p:nvPr/>
          </p:nvSpPr>
          <p:spPr bwMode="auto">
            <a:xfrm>
              <a:off x="5940" y="2064"/>
              <a:ext cx="180" cy="3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US" altLang="zh-CN" sz="1200" b="1"/>
            </a:p>
            <a:p>
              <a:pPr eaLnBrk="0" hangingPunct="0"/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36" name="AutoShape 29"/>
            <p:cNvSpPr>
              <a:spLocks noChangeArrowheads="1"/>
            </p:cNvSpPr>
            <p:nvPr/>
          </p:nvSpPr>
          <p:spPr bwMode="auto">
            <a:xfrm>
              <a:off x="6660" y="1908"/>
              <a:ext cx="1980" cy="93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37" name="Rectangle 28"/>
            <p:cNvSpPr>
              <a:spLocks noChangeArrowheads="1"/>
            </p:cNvSpPr>
            <p:nvPr/>
          </p:nvSpPr>
          <p:spPr bwMode="auto">
            <a:xfrm>
              <a:off x="6840" y="2064"/>
              <a:ext cx="10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S’ →S·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38" name="Oval 27"/>
            <p:cNvSpPr>
              <a:spLocks noChangeArrowheads="1"/>
            </p:cNvSpPr>
            <p:nvPr/>
          </p:nvSpPr>
          <p:spPr bwMode="auto">
            <a:xfrm>
              <a:off x="8100" y="2220"/>
              <a:ext cx="360" cy="46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64" name="AutoShape 26"/>
            <p:cNvSpPr>
              <a:spLocks noChangeArrowheads="1"/>
            </p:cNvSpPr>
            <p:nvPr/>
          </p:nvSpPr>
          <p:spPr bwMode="auto">
            <a:xfrm>
              <a:off x="6660" y="3312"/>
              <a:ext cx="1980" cy="93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65" name="Rectangle 25"/>
            <p:cNvSpPr>
              <a:spLocks noChangeArrowheads="1"/>
            </p:cNvSpPr>
            <p:nvPr/>
          </p:nvSpPr>
          <p:spPr bwMode="auto">
            <a:xfrm>
              <a:off x="6840" y="3468"/>
              <a:ext cx="10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→(S·)S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66" name="Oval 24"/>
            <p:cNvSpPr>
              <a:spLocks noChangeArrowheads="1"/>
            </p:cNvSpPr>
            <p:nvPr/>
          </p:nvSpPr>
          <p:spPr bwMode="auto">
            <a:xfrm>
              <a:off x="8100" y="3624"/>
              <a:ext cx="360" cy="46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67" name="AutoShape 23"/>
            <p:cNvSpPr>
              <a:spLocks noChangeArrowheads="1"/>
            </p:cNvSpPr>
            <p:nvPr/>
          </p:nvSpPr>
          <p:spPr bwMode="auto">
            <a:xfrm>
              <a:off x="3600" y="4092"/>
              <a:ext cx="1980" cy="140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68" name="Rectangle 22"/>
            <p:cNvSpPr>
              <a:spLocks noChangeArrowheads="1"/>
            </p:cNvSpPr>
            <p:nvPr/>
          </p:nvSpPr>
          <p:spPr bwMode="auto">
            <a:xfrm>
              <a:off x="3780" y="4248"/>
              <a:ext cx="1260" cy="93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→(·S)S</a:t>
              </a:r>
              <a:endParaRPr lang="en-US" altLang="zh-CN" sz="1200" b="1" dirty="0"/>
            </a:p>
            <a:p>
              <a:pPr eaLnBrk="0" hangingPunct="0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→·(S)S</a:t>
              </a:r>
              <a:endParaRPr lang="en-US" altLang="zh-CN" sz="1200" b="1" dirty="0"/>
            </a:p>
            <a:p>
              <a:pPr eaLnBrk="0" hangingPunct="0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→·</a:t>
              </a:r>
              <a:endParaRPr lang="en-US" altLang="zh-CN" sz="1200" b="1" dirty="0"/>
            </a:p>
            <a:p>
              <a:pPr eaLnBrk="0" hangingPunct="0"/>
              <a:endParaRPr lang="en-US" altLang="zh-CN" sz="1200" b="1" dirty="0">
                <a:latin typeface="Arial" panose="020B0604020202020204" pitchFamily="34" charset="0"/>
              </a:endParaRPr>
            </a:p>
          </p:txBody>
        </p:sp>
        <p:sp>
          <p:nvSpPr>
            <p:cNvPr id="69" name="Oval 21"/>
            <p:cNvSpPr>
              <a:spLocks noChangeArrowheads="1"/>
            </p:cNvSpPr>
            <p:nvPr/>
          </p:nvSpPr>
          <p:spPr bwMode="auto">
            <a:xfrm>
              <a:off x="5040" y="4872"/>
              <a:ext cx="360" cy="468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70" name="Line 20"/>
            <p:cNvSpPr>
              <a:spLocks noChangeShapeType="1"/>
            </p:cNvSpPr>
            <p:nvPr/>
          </p:nvSpPr>
          <p:spPr bwMode="auto">
            <a:xfrm>
              <a:off x="4500" y="3312"/>
              <a:ext cx="0" cy="7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71" name="Rectangle 19"/>
            <p:cNvSpPr>
              <a:spLocks noChangeArrowheads="1"/>
            </p:cNvSpPr>
            <p:nvPr/>
          </p:nvSpPr>
          <p:spPr bwMode="auto">
            <a:xfrm>
              <a:off x="6120" y="5028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72" name="Line 18"/>
            <p:cNvSpPr>
              <a:spLocks noChangeShapeType="1"/>
            </p:cNvSpPr>
            <p:nvPr/>
          </p:nvSpPr>
          <p:spPr bwMode="auto">
            <a:xfrm flipV="1">
              <a:off x="5580" y="3780"/>
              <a:ext cx="1080" cy="6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73" name="Rectangle 17"/>
            <p:cNvSpPr>
              <a:spLocks noChangeArrowheads="1"/>
            </p:cNvSpPr>
            <p:nvPr/>
          </p:nvSpPr>
          <p:spPr bwMode="auto">
            <a:xfrm>
              <a:off x="5940" y="3624"/>
              <a:ext cx="180" cy="3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US" altLang="zh-CN" sz="1200" b="1"/>
            </a:p>
            <a:p>
              <a:pPr eaLnBrk="0" hangingPunct="0"/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74" name="AutoShape 16"/>
            <p:cNvSpPr>
              <a:spLocks noChangeArrowheads="1"/>
            </p:cNvSpPr>
            <p:nvPr/>
          </p:nvSpPr>
          <p:spPr bwMode="auto">
            <a:xfrm>
              <a:off x="6660" y="5340"/>
              <a:ext cx="1980" cy="140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75" name="Rectangle 15"/>
            <p:cNvSpPr>
              <a:spLocks noChangeArrowheads="1"/>
            </p:cNvSpPr>
            <p:nvPr/>
          </p:nvSpPr>
          <p:spPr bwMode="auto">
            <a:xfrm>
              <a:off x="6840" y="5496"/>
              <a:ext cx="1260" cy="93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→(S) ·S</a:t>
              </a:r>
              <a:endParaRPr lang="en-US" altLang="zh-CN" sz="1200" b="1"/>
            </a:p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→·(S)S</a:t>
              </a:r>
              <a:endParaRPr lang="en-US" altLang="zh-CN" sz="1200" b="1"/>
            </a:p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→·</a:t>
              </a:r>
              <a:endParaRPr lang="en-US" altLang="zh-CN" sz="1200" b="1"/>
            </a:p>
            <a:p>
              <a:pPr eaLnBrk="0" hangingPunct="0"/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76" name="Oval 14"/>
            <p:cNvSpPr>
              <a:spLocks noChangeArrowheads="1"/>
            </p:cNvSpPr>
            <p:nvPr/>
          </p:nvSpPr>
          <p:spPr bwMode="auto">
            <a:xfrm>
              <a:off x="8100" y="6120"/>
              <a:ext cx="360" cy="468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US" altLang="zh-CN" sz="1200" b="1" dirty="0">
                <a:latin typeface="Arial" panose="020B0604020202020204" pitchFamily="34" charset="0"/>
              </a:endParaRPr>
            </a:p>
          </p:txBody>
        </p:sp>
        <p:sp>
          <p:nvSpPr>
            <p:cNvPr id="77" name="Line 13"/>
            <p:cNvSpPr>
              <a:spLocks noChangeShapeType="1"/>
            </p:cNvSpPr>
            <p:nvPr/>
          </p:nvSpPr>
          <p:spPr bwMode="auto">
            <a:xfrm>
              <a:off x="7560" y="4248"/>
              <a:ext cx="0" cy="10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78" name="Rectangle 12"/>
            <p:cNvSpPr>
              <a:spLocks noChangeArrowheads="1"/>
            </p:cNvSpPr>
            <p:nvPr/>
          </p:nvSpPr>
          <p:spPr bwMode="auto">
            <a:xfrm>
              <a:off x="7740" y="4560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79" name="Line 11"/>
            <p:cNvSpPr>
              <a:spLocks noChangeShapeType="1"/>
            </p:cNvSpPr>
            <p:nvPr/>
          </p:nvSpPr>
          <p:spPr bwMode="auto">
            <a:xfrm flipH="1" flipV="1">
              <a:off x="5580" y="5028"/>
              <a:ext cx="1080" cy="10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80" name="AutoShape 10"/>
            <p:cNvSpPr>
              <a:spLocks noChangeArrowheads="1"/>
            </p:cNvSpPr>
            <p:nvPr/>
          </p:nvSpPr>
          <p:spPr bwMode="auto">
            <a:xfrm>
              <a:off x="9540" y="5496"/>
              <a:ext cx="1980" cy="93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81" name="Rectangle 9"/>
            <p:cNvSpPr>
              <a:spLocks noChangeArrowheads="1"/>
            </p:cNvSpPr>
            <p:nvPr/>
          </p:nvSpPr>
          <p:spPr bwMode="auto">
            <a:xfrm>
              <a:off x="9720" y="5652"/>
              <a:ext cx="10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→(S)S·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82" name="Oval 8"/>
            <p:cNvSpPr>
              <a:spLocks noChangeArrowheads="1"/>
            </p:cNvSpPr>
            <p:nvPr/>
          </p:nvSpPr>
          <p:spPr bwMode="auto">
            <a:xfrm>
              <a:off x="10980" y="5808"/>
              <a:ext cx="360" cy="46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83" name="Line 7"/>
            <p:cNvSpPr>
              <a:spLocks noChangeShapeType="1"/>
            </p:cNvSpPr>
            <p:nvPr/>
          </p:nvSpPr>
          <p:spPr bwMode="auto">
            <a:xfrm>
              <a:off x="8640" y="5964"/>
              <a:ext cx="9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84" name="Rectangle 6"/>
            <p:cNvSpPr>
              <a:spLocks noChangeArrowheads="1"/>
            </p:cNvSpPr>
            <p:nvPr/>
          </p:nvSpPr>
          <p:spPr bwMode="auto">
            <a:xfrm>
              <a:off x="9000" y="5496"/>
              <a:ext cx="180" cy="3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US" altLang="zh-CN" sz="1200" b="1"/>
            </a:p>
            <a:p>
              <a:pPr eaLnBrk="0" hangingPunct="0"/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85" name="Rectangle 5"/>
            <p:cNvSpPr>
              <a:spLocks noChangeArrowheads="1"/>
            </p:cNvSpPr>
            <p:nvPr/>
          </p:nvSpPr>
          <p:spPr bwMode="auto">
            <a:xfrm>
              <a:off x="4140" y="3624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86" name="Line 4"/>
            <p:cNvSpPr>
              <a:spLocks noChangeShapeType="1"/>
            </p:cNvSpPr>
            <p:nvPr/>
          </p:nvSpPr>
          <p:spPr bwMode="auto">
            <a:xfrm>
              <a:off x="3420" y="4872"/>
              <a:ext cx="1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87" name="Arc 3"/>
            <p:cNvSpPr/>
            <p:nvPr/>
          </p:nvSpPr>
          <p:spPr bwMode="auto">
            <a:xfrm>
              <a:off x="3060" y="4872"/>
              <a:ext cx="757" cy="780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37472 w 37472"/>
                <a:gd name="T1" fmla="*/ 36251 h 43200"/>
                <a:gd name="T2" fmla="*/ 21600 w 37472"/>
                <a:gd name="T3" fmla="*/ 0 h 43200"/>
                <a:gd name="T4" fmla="*/ 21600 w 37472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472" h="43200" fill="none" extrusionOk="0">
                  <a:moveTo>
                    <a:pt x="37471" y="36250"/>
                  </a:moveTo>
                  <a:cubicBezTo>
                    <a:pt x="33382" y="40680"/>
                    <a:pt x="27628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9670"/>
                    <a:pt x="9670" y="0"/>
                    <a:pt x="21599" y="0"/>
                  </a:cubicBezTo>
                </a:path>
                <a:path w="37472" h="43200" stroke="0" extrusionOk="0">
                  <a:moveTo>
                    <a:pt x="37471" y="36250"/>
                  </a:moveTo>
                  <a:cubicBezTo>
                    <a:pt x="33382" y="40680"/>
                    <a:pt x="27628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9670"/>
                    <a:pt x="9670" y="0"/>
                    <a:pt x="21599" y="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88" name="Rectangle 2"/>
            <p:cNvSpPr>
              <a:spLocks noChangeArrowheads="1"/>
            </p:cNvSpPr>
            <p:nvPr/>
          </p:nvSpPr>
          <p:spPr bwMode="auto">
            <a:xfrm>
              <a:off x="2700" y="5340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243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839416" y="116250"/>
                <a:ext cx="10369152" cy="6480720"/>
              </a:xfrm>
              <a:solidFill>
                <a:schemeClr val="bg1"/>
              </a:solid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𝑭𝒐𝒍𝒍𝒐𝒘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$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         </m:t>
                    </m:r>
                  </m:oMath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𝑭𝒐𝒍𝒍𝒐𝒘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={$, )}</m:t>
                    </m:r>
                  </m:oMath>
                </a14:m>
                <a:endParaRPr lang="en-US" altLang="zh-CN" sz="2400" dirty="0">
                  <a:latin typeface="+mn-ea"/>
                </a:endParaRPr>
              </a:p>
              <a:p>
                <a:endParaRPr lang="en-US" altLang="zh-CN" sz="2400" dirty="0">
                  <a:latin typeface="+mn-ea"/>
                  <a:cs typeface="Arial" panose="020B0604020202020204" pitchFamily="34" charset="0"/>
                </a:endParaRPr>
              </a:p>
              <a:p>
                <a:endParaRPr lang="en-US" altLang="zh-CN" sz="2400" dirty="0">
                  <a:latin typeface="+mn-ea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 marL="179705" lvl="1" indent="0">
                  <a:lnSpc>
                    <a:spcPct val="150000"/>
                  </a:lnSpc>
                  <a:buNone/>
                </a:pPr>
                <a:endParaRPr lang="en-US" altLang="zh-CN" sz="2000" i="1" dirty="0"/>
              </a:p>
              <a:p>
                <a:pPr marL="465455" lvl="1">
                  <a:lnSpc>
                    <a:spcPct val="150000"/>
                  </a:lnSpc>
                  <a:buNone/>
                </a:pPr>
                <a:r>
                  <a:rPr lang="en-US" altLang="zh-CN" sz="2000" dirty="0"/>
                  <a:t>	</a:t>
                </a:r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0243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9416" y="116250"/>
                <a:ext cx="10369152" cy="6480720"/>
              </a:xfrm>
              <a:blipFill rotWithShape="1">
                <a:blip r:embed="rId1"/>
                <a:stretch>
                  <a:fillRect l="-140" t="-226" r="-133" b="-216"/>
                </a:stretch>
              </a:blip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0" name="Group 102"/>
          <p:cNvGraphicFramePr/>
          <p:nvPr/>
        </p:nvGraphicFramePr>
        <p:xfrm>
          <a:off x="1631494" y="2647638"/>
          <a:ext cx="7631112" cy="3454841"/>
        </p:xfrm>
        <a:graphic>
          <a:graphicData uri="http://schemas.openxmlformats.org/drawingml/2006/table">
            <a:tbl>
              <a:tblPr/>
              <a:tblGrid>
                <a:gridCol w="896937"/>
                <a:gridCol w="1570038"/>
                <a:gridCol w="1978025"/>
                <a:gridCol w="2127250"/>
                <a:gridCol w="1058862"/>
              </a:tblGrid>
              <a:tr h="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State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 gridSpan="3"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Input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Goto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</a:tr>
              <a:tr h="493201">
                <a:tc rowSpan="2"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</a:tr>
              <a:tr h="1898236">
                <a:tc vMerge="1">
                  <a:tcPr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s2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s2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s2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r(S → ε)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r(S → ε)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s4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r(S → ε)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r(S → (S)S)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r(S → ε)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accept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r(S → ε)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r(S → ε)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r(S → (S)S)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grpSp>
        <p:nvGrpSpPr>
          <p:cNvPr id="30" name="Group 1"/>
          <p:cNvGrpSpPr/>
          <p:nvPr/>
        </p:nvGrpSpPr>
        <p:grpSpPr bwMode="auto">
          <a:xfrm>
            <a:off x="4655840" y="352651"/>
            <a:ext cx="5600700" cy="2160240"/>
            <a:chOff x="2700" y="1908"/>
            <a:chExt cx="8820" cy="4836"/>
          </a:xfrm>
        </p:grpSpPr>
        <p:sp>
          <p:nvSpPr>
            <p:cNvPr id="31" name="AutoShape 35"/>
            <p:cNvSpPr>
              <a:spLocks noChangeArrowheads="1"/>
            </p:cNvSpPr>
            <p:nvPr/>
          </p:nvSpPr>
          <p:spPr bwMode="auto">
            <a:xfrm>
              <a:off x="3600" y="1908"/>
              <a:ext cx="1980" cy="140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32" name="Rectangle 34"/>
            <p:cNvSpPr>
              <a:spLocks noChangeArrowheads="1"/>
            </p:cNvSpPr>
            <p:nvPr/>
          </p:nvSpPr>
          <p:spPr bwMode="auto">
            <a:xfrm>
              <a:off x="3780" y="2064"/>
              <a:ext cx="1260" cy="93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S’ →·S</a:t>
              </a:r>
              <a:endParaRPr lang="en-US" altLang="zh-CN" sz="1200" b="1"/>
            </a:p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→·(S)S</a:t>
              </a:r>
              <a:endParaRPr lang="en-US" altLang="zh-CN" sz="1200" b="1"/>
            </a:p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→·</a:t>
              </a:r>
              <a:endParaRPr lang="en-US" altLang="zh-CN" sz="1200" b="1"/>
            </a:p>
            <a:p>
              <a:pPr eaLnBrk="0" hangingPunct="0"/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33" name="Oval 33"/>
            <p:cNvSpPr>
              <a:spLocks noChangeArrowheads="1"/>
            </p:cNvSpPr>
            <p:nvPr/>
          </p:nvSpPr>
          <p:spPr bwMode="auto">
            <a:xfrm>
              <a:off x="5040" y="2688"/>
              <a:ext cx="360" cy="468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200" b="1" dirty="0">
                <a:latin typeface="Arial" panose="020B0604020202020204" pitchFamily="34" charset="0"/>
              </a:endParaRPr>
            </a:p>
          </p:txBody>
        </p:sp>
        <p:sp>
          <p:nvSpPr>
            <p:cNvPr id="34" name="Line 32"/>
            <p:cNvSpPr>
              <a:spLocks noChangeShapeType="1"/>
            </p:cNvSpPr>
            <p:nvPr/>
          </p:nvSpPr>
          <p:spPr bwMode="auto">
            <a:xfrm>
              <a:off x="2880" y="2532"/>
              <a:ext cx="7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35" name="Line 31"/>
            <p:cNvSpPr>
              <a:spLocks noChangeShapeType="1"/>
            </p:cNvSpPr>
            <p:nvPr/>
          </p:nvSpPr>
          <p:spPr bwMode="auto">
            <a:xfrm>
              <a:off x="5580" y="2532"/>
              <a:ext cx="10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36" name="Rectangle 30"/>
            <p:cNvSpPr>
              <a:spLocks noChangeArrowheads="1"/>
            </p:cNvSpPr>
            <p:nvPr/>
          </p:nvSpPr>
          <p:spPr bwMode="auto">
            <a:xfrm>
              <a:off x="5940" y="2064"/>
              <a:ext cx="180" cy="3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US" altLang="zh-CN" sz="1200" b="1"/>
            </a:p>
            <a:p>
              <a:pPr eaLnBrk="0" hangingPunct="0"/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37" name="AutoShape 29"/>
            <p:cNvSpPr>
              <a:spLocks noChangeArrowheads="1"/>
            </p:cNvSpPr>
            <p:nvPr/>
          </p:nvSpPr>
          <p:spPr bwMode="auto">
            <a:xfrm>
              <a:off x="6660" y="1908"/>
              <a:ext cx="1980" cy="93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6840" y="2064"/>
              <a:ext cx="10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S’ →S·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64" name="Oval 27"/>
            <p:cNvSpPr>
              <a:spLocks noChangeArrowheads="1"/>
            </p:cNvSpPr>
            <p:nvPr/>
          </p:nvSpPr>
          <p:spPr bwMode="auto">
            <a:xfrm>
              <a:off x="8100" y="2220"/>
              <a:ext cx="360" cy="46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65" name="AutoShape 26"/>
            <p:cNvSpPr>
              <a:spLocks noChangeArrowheads="1"/>
            </p:cNvSpPr>
            <p:nvPr/>
          </p:nvSpPr>
          <p:spPr bwMode="auto">
            <a:xfrm>
              <a:off x="6660" y="3312"/>
              <a:ext cx="1980" cy="93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66" name="Rectangle 25"/>
            <p:cNvSpPr>
              <a:spLocks noChangeArrowheads="1"/>
            </p:cNvSpPr>
            <p:nvPr/>
          </p:nvSpPr>
          <p:spPr bwMode="auto">
            <a:xfrm>
              <a:off x="6840" y="3468"/>
              <a:ext cx="10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→(S·)S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67" name="Oval 24"/>
            <p:cNvSpPr>
              <a:spLocks noChangeArrowheads="1"/>
            </p:cNvSpPr>
            <p:nvPr/>
          </p:nvSpPr>
          <p:spPr bwMode="auto">
            <a:xfrm>
              <a:off x="8100" y="3624"/>
              <a:ext cx="360" cy="46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68" name="AutoShape 23"/>
            <p:cNvSpPr>
              <a:spLocks noChangeArrowheads="1"/>
            </p:cNvSpPr>
            <p:nvPr/>
          </p:nvSpPr>
          <p:spPr bwMode="auto">
            <a:xfrm>
              <a:off x="3600" y="4092"/>
              <a:ext cx="1980" cy="140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69" name="Rectangle 22"/>
            <p:cNvSpPr>
              <a:spLocks noChangeArrowheads="1"/>
            </p:cNvSpPr>
            <p:nvPr/>
          </p:nvSpPr>
          <p:spPr bwMode="auto">
            <a:xfrm>
              <a:off x="3780" y="4248"/>
              <a:ext cx="1260" cy="93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→(·S)S</a:t>
              </a:r>
              <a:endParaRPr lang="en-US" altLang="zh-CN" sz="1200" b="1" dirty="0"/>
            </a:p>
            <a:p>
              <a:pPr eaLnBrk="0" hangingPunct="0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→·(S)S</a:t>
              </a:r>
              <a:endParaRPr lang="en-US" altLang="zh-CN" sz="1200" b="1" dirty="0"/>
            </a:p>
            <a:p>
              <a:pPr eaLnBrk="0" hangingPunct="0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→·</a:t>
              </a:r>
              <a:endParaRPr lang="en-US" altLang="zh-CN" sz="1200" b="1" dirty="0"/>
            </a:p>
            <a:p>
              <a:pPr eaLnBrk="0" hangingPunct="0"/>
              <a:endParaRPr lang="en-US" altLang="zh-CN" sz="1200" b="1" dirty="0">
                <a:latin typeface="Arial" panose="020B0604020202020204" pitchFamily="34" charset="0"/>
              </a:endParaRPr>
            </a:p>
          </p:txBody>
        </p:sp>
        <p:sp>
          <p:nvSpPr>
            <p:cNvPr id="70" name="Oval 21"/>
            <p:cNvSpPr>
              <a:spLocks noChangeArrowheads="1"/>
            </p:cNvSpPr>
            <p:nvPr/>
          </p:nvSpPr>
          <p:spPr bwMode="auto">
            <a:xfrm>
              <a:off x="5040" y="4872"/>
              <a:ext cx="360" cy="468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71" name="Line 20"/>
            <p:cNvSpPr>
              <a:spLocks noChangeShapeType="1"/>
            </p:cNvSpPr>
            <p:nvPr/>
          </p:nvSpPr>
          <p:spPr bwMode="auto">
            <a:xfrm>
              <a:off x="4500" y="3312"/>
              <a:ext cx="0" cy="7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72" name="Rectangle 19"/>
            <p:cNvSpPr>
              <a:spLocks noChangeArrowheads="1"/>
            </p:cNvSpPr>
            <p:nvPr/>
          </p:nvSpPr>
          <p:spPr bwMode="auto">
            <a:xfrm>
              <a:off x="6120" y="5028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73" name="Line 18"/>
            <p:cNvSpPr>
              <a:spLocks noChangeShapeType="1"/>
            </p:cNvSpPr>
            <p:nvPr/>
          </p:nvSpPr>
          <p:spPr bwMode="auto">
            <a:xfrm flipV="1">
              <a:off x="5580" y="3780"/>
              <a:ext cx="1080" cy="6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74" name="Rectangle 17"/>
            <p:cNvSpPr>
              <a:spLocks noChangeArrowheads="1"/>
            </p:cNvSpPr>
            <p:nvPr/>
          </p:nvSpPr>
          <p:spPr bwMode="auto">
            <a:xfrm>
              <a:off x="5940" y="3624"/>
              <a:ext cx="180" cy="3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US" altLang="zh-CN" sz="1200" b="1"/>
            </a:p>
            <a:p>
              <a:pPr eaLnBrk="0" hangingPunct="0"/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75" name="AutoShape 16"/>
            <p:cNvSpPr>
              <a:spLocks noChangeArrowheads="1"/>
            </p:cNvSpPr>
            <p:nvPr/>
          </p:nvSpPr>
          <p:spPr bwMode="auto">
            <a:xfrm>
              <a:off x="6660" y="5340"/>
              <a:ext cx="1980" cy="140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76" name="Rectangle 15"/>
            <p:cNvSpPr>
              <a:spLocks noChangeArrowheads="1"/>
            </p:cNvSpPr>
            <p:nvPr/>
          </p:nvSpPr>
          <p:spPr bwMode="auto">
            <a:xfrm>
              <a:off x="6840" y="5496"/>
              <a:ext cx="1260" cy="93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→(S) ·S</a:t>
              </a:r>
              <a:endParaRPr lang="en-US" altLang="zh-CN" sz="1200" b="1"/>
            </a:p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→·(S)S</a:t>
              </a:r>
              <a:endParaRPr lang="en-US" altLang="zh-CN" sz="1200" b="1"/>
            </a:p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→·</a:t>
              </a:r>
              <a:endParaRPr lang="en-US" altLang="zh-CN" sz="1200" b="1"/>
            </a:p>
            <a:p>
              <a:pPr eaLnBrk="0" hangingPunct="0"/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77" name="Oval 14"/>
            <p:cNvSpPr>
              <a:spLocks noChangeArrowheads="1"/>
            </p:cNvSpPr>
            <p:nvPr/>
          </p:nvSpPr>
          <p:spPr bwMode="auto">
            <a:xfrm>
              <a:off x="8100" y="6120"/>
              <a:ext cx="360" cy="468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US" altLang="zh-CN" sz="1200" b="1" dirty="0">
                <a:latin typeface="Arial" panose="020B0604020202020204" pitchFamily="34" charset="0"/>
              </a:endParaRPr>
            </a:p>
          </p:txBody>
        </p:sp>
        <p:sp>
          <p:nvSpPr>
            <p:cNvPr id="78" name="Line 13"/>
            <p:cNvSpPr>
              <a:spLocks noChangeShapeType="1"/>
            </p:cNvSpPr>
            <p:nvPr/>
          </p:nvSpPr>
          <p:spPr bwMode="auto">
            <a:xfrm>
              <a:off x="7560" y="4248"/>
              <a:ext cx="0" cy="10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79" name="Rectangle 12"/>
            <p:cNvSpPr>
              <a:spLocks noChangeArrowheads="1"/>
            </p:cNvSpPr>
            <p:nvPr/>
          </p:nvSpPr>
          <p:spPr bwMode="auto">
            <a:xfrm>
              <a:off x="7740" y="4560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80" name="Line 11"/>
            <p:cNvSpPr>
              <a:spLocks noChangeShapeType="1"/>
            </p:cNvSpPr>
            <p:nvPr/>
          </p:nvSpPr>
          <p:spPr bwMode="auto">
            <a:xfrm flipH="1" flipV="1">
              <a:off x="5580" y="5028"/>
              <a:ext cx="1080" cy="10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81" name="AutoShape 10"/>
            <p:cNvSpPr>
              <a:spLocks noChangeArrowheads="1"/>
            </p:cNvSpPr>
            <p:nvPr/>
          </p:nvSpPr>
          <p:spPr bwMode="auto">
            <a:xfrm>
              <a:off x="9540" y="5496"/>
              <a:ext cx="1980" cy="93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82" name="Rectangle 9"/>
            <p:cNvSpPr>
              <a:spLocks noChangeArrowheads="1"/>
            </p:cNvSpPr>
            <p:nvPr/>
          </p:nvSpPr>
          <p:spPr bwMode="auto">
            <a:xfrm>
              <a:off x="9720" y="5652"/>
              <a:ext cx="10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→(S)S·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83" name="Oval 8"/>
            <p:cNvSpPr>
              <a:spLocks noChangeArrowheads="1"/>
            </p:cNvSpPr>
            <p:nvPr/>
          </p:nvSpPr>
          <p:spPr bwMode="auto">
            <a:xfrm>
              <a:off x="10980" y="5808"/>
              <a:ext cx="360" cy="46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84" name="Line 7"/>
            <p:cNvSpPr>
              <a:spLocks noChangeShapeType="1"/>
            </p:cNvSpPr>
            <p:nvPr/>
          </p:nvSpPr>
          <p:spPr bwMode="auto">
            <a:xfrm>
              <a:off x="8640" y="5964"/>
              <a:ext cx="9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85" name="Rectangle 6"/>
            <p:cNvSpPr>
              <a:spLocks noChangeArrowheads="1"/>
            </p:cNvSpPr>
            <p:nvPr/>
          </p:nvSpPr>
          <p:spPr bwMode="auto">
            <a:xfrm>
              <a:off x="9000" y="5496"/>
              <a:ext cx="180" cy="3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US" altLang="zh-CN" sz="1200" b="1"/>
            </a:p>
            <a:p>
              <a:pPr eaLnBrk="0" hangingPunct="0"/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86" name="Rectangle 5"/>
            <p:cNvSpPr>
              <a:spLocks noChangeArrowheads="1"/>
            </p:cNvSpPr>
            <p:nvPr/>
          </p:nvSpPr>
          <p:spPr bwMode="auto">
            <a:xfrm>
              <a:off x="4140" y="3624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  <p:sp>
          <p:nvSpPr>
            <p:cNvPr id="87" name="Line 4"/>
            <p:cNvSpPr>
              <a:spLocks noChangeShapeType="1"/>
            </p:cNvSpPr>
            <p:nvPr/>
          </p:nvSpPr>
          <p:spPr bwMode="auto">
            <a:xfrm>
              <a:off x="3420" y="4872"/>
              <a:ext cx="1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88" name="Arc 3"/>
            <p:cNvSpPr/>
            <p:nvPr/>
          </p:nvSpPr>
          <p:spPr bwMode="auto">
            <a:xfrm>
              <a:off x="3060" y="4872"/>
              <a:ext cx="757" cy="780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37472 w 37472"/>
                <a:gd name="T1" fmla="*/ 36251 h 43200"/>
                <a:gd name="T2" fmla="*/ 21600 w 37472"/>
                <a:gd name="T3" fmla="*/ 0 h 43200"/>
                <a:gd name="T4" fmla="*/ 21600 w 37472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472" h="43200" fill="none" extrusionOk="0">
                  <a:moveTo>
                    <a:pt x="37471" y="36250"/>
                  </a:moveTo>
                  <a:cubicBezTo>
                    <a:pt x="33382" y="40680"/>
                    <a:pt x="27628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9670"/>
                    <a:pt x="9670" y="0"/>
                    <a:pt x="21599" y="0"/>
                  </a:cubicBezTo>
                </a:path>
                <a:path w="37472" h="43200" stroke="0" extrusionOk="0">
                  <a:moveTo>
                    <a:pt x="37471" y="36250"/>
                  </a:moveTo>
                  <a:cubicBezTo>
                    <a:pt x="33382" y="40680"/>
                    <a:pt x="27628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9670"/>
                    <a:pt x="9670" y="0"/>
                    <a:pt x="21599" y="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b="1"/>
            </a:p>
          </p:txBody>
        </p:sp>
        <p:sp>
          <p:nvSpPr>
            <p:cNvPr id="89" name="Rectangle 2"/>
            <p:cNvSpPr>
              <a:spLocks noChangeArrowheads="1"/>
            </p:cNvSpPr>
            <p:nvPr/>
          </p:nvSpPr>
          <p:spPr bwMode="auto">
            <a:xfrm>
              <a:off x="2700" y="5340"/>
              <a:ext cx="180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endParaRPr lang="en-US" altLang="zh-CN" sz="1200" b="1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839416" y="116633"/>
            <a:ext cx="10585176" cy="6624735"/>
          </a:xfrm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下面给出串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()()</a:t>
            </a:r>
            <a:r>
              <a:rPr lang="zh-CN" altLang="en-US" sz="2400" dirty="0">
                <a:latin typeface="+mn-ea"/>
              </a:rPr>
              <a:t>的分析过程。</a:t>
            </a:r>
            <a:endParaRPr lang="en-US" altLang="zh-CN" sz="2400" dirty="0">
              <a:latin typeface="+mn-ea"/>
            </a:endParaRPr>
          </a:p>
          <a:p>
            <a:endParaRPr lang="en-US" altLang="zh-CN" sz="2400" dirty="0">
              <a:latin typeface="+mn-ea"/>
              <a:cs typeface="Arial" panose="020B0604020202020204" pitchFamily="34" charset="0"/>
            </a:endParaRPr>
          </a:p>
          <a:p>
            <a:endParaRPr lang="en-US" altLang="zh-CN" sz="2400" dirty="0">
              <a:latin typeface="+mn-ea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400" i="1" dirty="0">
              <a:latin typeface="Cambria Math" panose="02040503050406030204" pitchFamily="18" charset="0"/>
            </a:endParaRPr>
          </a:p>
          <a:p>
            <a:pPr marL="179705" lvl="1" indent="0">
              <a:lnSpc>
                <a:spcPct val="150000"/>
              </a:lnSpc>
              <a:buNone/>
            </a:pPr>
            <a:endParaRPr lang="en-US" altLang="zh-CN" sz="2000" i="1" dirty="0"/>
          </a:p>
          <a:p>
            <a:pPr marL="465455" lvl="1">
              <a:lnSpc>
                <a:spcPct val="150000"/>
              </a:lnSpc>
              <a:buNone/>
            </a:pPr>
            <a:r>
              <a:rPr lang="en-US" altLang="zh-CN" sz="2000" dirty="0"/>
              <a:t>	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Group 102"/>
          <p:cNvGraphicFramePr/>
          <p:nvPr/>
        </p:nvGraphicFramePr>
        <p:xfrm>
          <a:off x="2424905" y="764704"/>
          <a:ext cx="7342188" cy="2514600"/>
        </p:xfrm>
        <a:graphic>
          <a:graphicData uri="http://schemas.openxmlformats.org/drawingml/2006/table">
            <a:tbl>
              <a:tblPr/>
              <a:tblGrid>
                <a:gridCol w="862977"/>
                <a:gridCol w="1510594"/>
                <a:gridCol w="1903135"/>
                <a:gridCol w="2046710"/>
                <a:gridCol w="1018772"/>
              </a:tblGrid>
              <a:tr h="324691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State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 gridSpan="3"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Input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Goto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</a:tr>
              <a:tr h="324691">
                <a:tc rowSpan="2"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</a:tr>
              <a:tr h="1582867">
                <a:tc vMerge="1">
                  <a:tcPr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s2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s2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s2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r(S → </a:t>
                      </a:r>
                      <a:r>
                        <a:rPr kumimoji="0" lang="en-US" altLang="zh-CN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ε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r(S → </a:t>
                      </a:r>
                      <a:r>
                        <a:rPr kumimoji="0" lang="en-US" altLang="zh-CN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ε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s4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r(S → </a:t>
                      </a:r>
                      <a:r>
                        <a:rPr kumimoji="0" lang="en-US" altLang="zh-CN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ε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r(S → (S)S)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r(S → </a:t>
                      </a:r>
                      <a:r>
                        <a:rPr kumimoji="0" lang="en-US" altLang="zh-CN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ε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accept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r(S → </a:t>
                      </a:r>
                      <a:r>
                        <a:rPr kumimoji="0" lang="en-US" altLang="zh-CN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ε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r(S → </a:t>
                      </a:r>
                      <a:r>
                        <a:rPr kumimoji="0" lang="en-US" altLang="zh-CN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ε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r(S → (S)S)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Group 63"/>
          <p:cNvGraphicFramePr/>
          <p:nvPr/>
        </p:nvGraphicFramePr>
        <p:xfrm>
          <a:off x="2424907" y="3394866"/>
          <a:ext cx="7342187" cy="3246120"/>
        </p:xfrm>
        <a:graphic>
          <a:graphicData uri="http://schemas.openxmlformats.org/drawingml/2006/table">
            <a:tbl>
              <a:tblPr/>
              <a:tblGrid>
                <a:gridCol w="862110"/>
                <a:gridCol w="2665798"/>
                <a:gridCol w="1365884"/>
                <a:gridCol w="2448395"/>
              </a:tblGrid>
              <a:tr h="367846">
                <a:tc rowSpan="2"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Parsing stack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Input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Action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</a:tr>
              <a:tr h="2596204">
                <a:tc vMerge="1">
                  <a:tcPr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$0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$0(2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$0(2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S3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$0(2S3)4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$0(2S3)4(2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$0(2S3)4(2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S3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$0(2S3)4(2S3)4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$0(2S3)4(2S3)4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S5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$0(2S3)4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S5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$0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S1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 ) ( )$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 ( )$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 ( )$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 )$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)$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)$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$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$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s2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r( 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 → ε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s4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s2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r( 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 → ε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s4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r(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 → ε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r(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 → (S)S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r(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 → (S)S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accept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请给出串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(())</a:t>
            </a:r>
            <a:r>
              <a:rPr lang="zh-CN" altLang="en-US" sz="2400" dirty="0">
                <a:latin typeface="+mn-ea"/>
              </a:rPr>
              <a:t>的分析过程。</a:t>
            </a:r>
            <a:endParaRPr lang="en-US" altLang="zh-CN" sz="2400" dirty="0">
              <a:latin typeface="+mn-ea"/>
            </a:endParaRPr>
          </a:p>
        </p:txBody>
      </p:sp>
      <p:graphicFrame>
        <p:nvGraphicFramePr>
          <p:cNvPr id="4" name="Group 102"/>
          <p:cNvGraphicFramePr/>
          <p:nvPr/>
        </p:nvGraphicFramePr>
        <p:xfrm>
          <a:off x="2460910" y="2348880"/>
          <a:ext cx="7342188" cy="2514600"/>
        </p:xfrm>
        <a:graphic>
          <a:graphicData uri="http://schemas.openxmlformats.org/drawingml/2006/table">
            <a:tbl>
              <a:tblPr/>
              <a:tblGrid>
                <a:gridCol w="862977"/>
                <a:gridCol w="1510594"/>
                <a:gridCol w="1903135"/>
                <a:gridCol w="2046710"/>
                <a:gridCol w="1018772"/>
              </a:tblGrid>
              <a:tr h="324691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State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 gridSpan="3"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Input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Goto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</a:tr>
              <a:tr h="324691">
                <a:tc rowSpan="2"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</a:tr>
              <a:tr h="1582867">
                <a:tc vMerge="1">
                  <a:tcPr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S2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S2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s2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r(S → ε)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r(S → ε)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s4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r(S → ε)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r(S → (S)S)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r(S → ε)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accept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r(S → ε)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r(S → ε)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r(S → (S)S)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7408" y="116632"/>
            <a:ext cx="10729192" cy="6624736"/>
          </a:xfrm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请给出串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(())</a:t>
            </a:r>
            <a:r>
              <a:rPr lang="zh-CN" altLang="en-US" sz="2400" dirty="0">
                <a:latin typeface="+mn-ea"/>
              </a:rPr>
              <a:t>的分析过程。</a:t>
            </a:r>
            <a:endParaRPr lang="en-US" altLang="zh-CN" sz="2400" dirty="0">
              <a:latin typeface="+mn-ea"/>
            </a:endParaRPr>
          </a:p>
        </p:txBody>
      </p:sp>
      <p:graphicFrame>
        <p:nvGraphicFramePr>
          <p:cNvPr id="4" name="Group 102"/>
          <p:cNvGraphicFramePr/>
          <p:nvPr/>
        </p:nvGraphicFramePr>
        <p:xfrm>
          <a:off x="2424905" y="714243"/>
          <a:ext cx="7342188" cy="2514600"/>
        </p:xfrm>
        <a:graphic>
          <a:graphicData uri="http://schemas.openxmlformats.org/drawingml/2006/table">
            <a:tbl>
              <a:tblPr/>
              <a:tblGrid>
                <a:gridCol w="862977"/>
                <a:gridCol w="1510594"/>
                <a:gridCol w="1903135"/>
                <a:gridCol w="2046710"/>
                <a:gridCol w="1018772"/>
              </a:tblGrid>
              <a:tr h="324691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State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 gridSpan="3"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Input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Goto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</a:tr>
              <a:tr h="324691">
                <a:tc rowSpan="2"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</a:tr>
              <a:tr h="1582867">
                <a:tc vMerge="1">
                  <a:tcPr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s2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s2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s2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r(S → ε)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r(S → ε)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s4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r(S → ε)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r(S → (S)S)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r(S → ε)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accept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r(S → ε)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r(S → ε)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r(S → (S)S)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Group 63"/>
          <p:cNvGraphicFramePr/>
          <p:nvPr/>
        </p:nvGraphicFramePr>
        <p:xfrm>
          <a:off x="2424907" y="3394866"/>
          <a:ext cx="7342187" cy="3202486"/>
        </p:xfrm>
        <a:graphic>
          <a:graphicData uri="http://schemas.openxmlformats.org/drawingml/2006/table">
            <a:tbl>
              <a:tblPr/>
              <a:tblGrid>
                <a:gridCol w="862110"/>
                <a:gridCol w="2665798"/>
                <a:gridCol w="1365884"/>
                <a:gridCol w="2448395"/>
              </a:tblGrid>
              <a:tr h="367846">
                <a:tc rowSpan="2"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Parsing stack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Input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Action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</a:tr>
              <a:tr h="2596204">
                <a:tc vMerge="1">
                  <a:tcPr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$0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$0(2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$0(2(2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$0(2(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S3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</a:t>
                      </a: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0(2(</a:t>
                      </a:r>
                      <a:r>
                        <a:rPr kumimoji="0" lang="en-US" altLang="zh-CN" sz="18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2S3</a:t>
                      </a: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)4</a:t>
                      </a:r>
                      <a:endParaRPr kumimoji="0" lang="en-US" altLang="zh-CN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</a:t>
                      </a: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0(2(</a:t>
                      </a:r>
                      <a:r>
                        <a:rPr kumimoji="0" lang="en-US" altLang="zh-CN" sz="18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2S3</a:t>
                      </a: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kumimoji="0" lang="en-US" altLang="zh-CN" sz="18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kumimoji="0" lang="en-US" altLang="zh-CN" sz="18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S5</a:t>
                      </a:r>
                      <a:endParaRPr kumimoji="0" lang="en-US" altLang="zh-CN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$0(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S3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$0(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2S3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)4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$0(2S3)4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S5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$0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S1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 ( ) )$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 ) 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)$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 )$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 )$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)$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)$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)$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$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$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s2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s2</a:t>
                      </a:r>
                      <a:endParaRPr kumimoji="0" lang="en-US" altLang="zh-CN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r(</a:t>
                      </a: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 → ε</a:t>
                      </a: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kumimoji="0" lang="en-US" altLang="zh-CN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s4</a:t>
                      </a:r>
                      <a:endParaRPr kumimoji="0" lang="en-US" altLang="zh-CN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r(</a:t>
                      </a: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 → ε</a:t>
                      </a: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kumimoji="0" lang="en-US" altLang="zh-CN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r(</a:t>
                      </a: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 → (S)S</a:t>
                      </a: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kumimoji="0" lang="en-US" altLang="zh-CN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s4</a:t>
                      </a:r>
                      <a:endParaRPr kumimoji="0" lang="en-US" altLang="zh-CN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r(</a:t>
                      </a: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 → ε</a:t>
                      </a: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kumimoji="0" lang="en-US" altLang="zh-CN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r(</a:t>
                      </a: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 → (S)S</a:t>
                      </a: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kumimoji="0" lang="en-US" altLang="zh-CN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accept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SLR(1)</a:t>
            </a:r>
            <a:r>
              <a:rPr lang="zh-CN" altLang="en-US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分析算法</a:t>
            </a:r>
            <a:endParaRPr lang="zh-CN" altLang="en-US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SLR(1)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分析中仍然可能存在着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移进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归约冲突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和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归约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归约冲突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通常移进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归约冲突意味着有二义性，那么可以采用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移进优先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这样的策略来消除二义性。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而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归约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归约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冲突通常指出文法设计中的错误。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1775520" y="1196752"/>
            <a:ext cx="8640961" cy="5544616"/>
          </a:xfrm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zh-CN" sz="2000" i="1" dirty="0"/>
              <a:t>S’ →S                           </a:t>
            </a:r>
            <a:r>
              <a:rPr lang="en-US" altLang="zh-CN" sz="2000" dirty="0"/>
              <a:t>Follow(S)=Follow(I)={$, </a:t>
            </a:r>
            <a:r>
              <a:rPr lang="en-US" altLang="zh-CN" sz="2000" i="1" dirty="0"/>
              <a:t>else</a:t>
            </a:r>
            <a:r>
              <a:rPr lang="en-US" altLang="zh-CN" sz="2000" dirty="0"/>
              <a:t>}</a:t>
            </a:r>
            <a:endParaRPr lang="en-US" altLang="zh-CN" sz="2000" i="1" dirty="0"/>
          </a:p>
          <a:p>
            <a:pPr marL="0" indent="0">
              <a:buNone/>
            </a:pPr>
            <a:r>
              <a:rPr lang="en-US" altLang="zh-CN" sz="2000" i="1" dirty="0" err="1"/>
              <a:t>S→I</a:t>
            </a:r>
            <a:r>
              <a:rPr lang="en-US" altLang="zh-CN" sz="2000" i="1" dirty="0"/>
              <a:t> | other</a:t>
            </a:r>
            <a:endParaRPr lang="en-US" altLang="zh-CN" sz="2000" i="1" dirty="0"/>
          </a:p>
          <a:p>
            <a:pPr marL="0" indent="0">
              <a:buNone/>
            </a:pPr>
            <a:r>
              <a:rPr lang="en-US" altLang="zh-CN" sz="2000" i="1" dirty="0" err="1"/>
              <a:t>I→if</a:t>
            </a:r>
            <a:r>
              <a:rPr lang="en-US" altLang="zh-CN" sz="2000" i="1" dirty="0"/>
              <a:t> S | if S else S</a:t>
            </a:r>
            <a:endParaRPr lang="en-US" altLang="zh-CN" sz="2000" dirty="0"/>
          </a:p>
          <a:p>
            <a:pPr marL="179705" lvl="1" indent="0">
              <a:lnSpc>
                <a:spcPct val="150000"/>
              </a:lnSpc>
              <a:buNone/>
            </a:pPr>
            <a:endParaRPr lang="en-US" altLang="zh-CN" sz="2000" i="1" dirty="0"/>
          </a:p>
          <a:p>
            <a:pPr marL="465455" lvl="1">
              <a:lnSpc>
                <a:spcPct val="150000"/>
              </a:lnSpc>
              <a:buNone/>
            </a:pPr>
            <a:r>
              <a:rPr lang="en-US" altLang="zh-CN" sz="2000" dirty="0"/>
              <a:t>	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585798"/>
            <a:ext cx="7772400" cy="538946"/>
          </a:xfrm>
        </p:spPr>
        <p:txBody>
          <a:bodyPr/>
          <a:lstStyle/>
          <a:p>
            <a:pPr eaLnBrk="1" hangingPunct="1"/>
            <a:r>
              <a:rPr lang="zh-CN" altLang="en-US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示例</a:t>
            </a:r>
            <a:endParaRPr lang="zh-CN" altLang="en-US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Rectangle 55"/>
          <p:cNvSpPr>
            <a:spLocks noChangeArrowheads="1"/>
          </p:cNvSpPr>
          <p:nvPr/>
        </p:nvSpPr>
        <p:spPr bwMode="auto">
          <a:xfrm>
            <a:off x="4295800" y="-11265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4231566" y="1988840"/>
            <a:ext cx="1588409" cy="1189860"/>
            <a:chOff x="2707565" y="1988840"/>
            <a:chExt cx="1588409" cy="1189860"/>
          </a:xfrm>
          <a:solidFill>
            <a:srgbClr val="FFFFCC"/>
          </a:solidFill>
        </p:grpSpPr>
        <p:sp>
          <p:nvSpPr>
            <p:cNvPr id="5" name="AutoShape 53"/>
            <p:cNvSpPr>
              <a:spLocks noChangeArrowheads="1"/>
            </p:cNvSpPr>
            <p:nvPr/>
          </p:nvSpPr>
          <p:spPr bwMode="auto">
            <a:xfrm>
              <a:off x="2707565" y="1988840"/>
              <a:ext cx="1588409" cy="1189860"/>
            </a:xfrm>
            <a:prstGeom prst="roundRect">
              <a:avLst>
                <a:gd name="adj" fmla="val 16667"/>
              </a:avLst>
            </a:pr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/>
            </a:p>
          </p:txBody>
        </p:sp>
        <p:sp>
          <p:nvSpPr>
            <p:cNvPr id="6" name="Rectangle 52"/>
            <p:cNvSpPr>
              <a:spLocks noChangeArrowheads="1"/>
            </p:cNvSpPr>
            <p:nvPr/>
          </p:nvSpPr>
          <p:spPr bwMode="auto">
            <a:xfrm>
              <a:off x="2830170" y="2068164"/>
              <a:ext cx="1220596" cy="832902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S’ →·S</a:t>
              </a:r>
              <a:endParaRPr lang="en-US" altLang="zh-CN" sz="1400" dirty="0"/>
            </a:p>
            <a:p>
              <a:pPr eaLnBrk="0" hangingPunct="0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→·</a:t>
              </a:r>
              <a:r>
                <a:rPr lang="en-US" altLang="zh-CN" sz="1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en-US" altLang="zh-CN" sz="1400" dirty="0"/>
            </a:p>
            <a:p>
              <a:pPr eaLnBrk="0" hangingPunct="0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→·</a:t>
              </a:r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other</a:t>
              </a:r>
              <a:endParaRPr lang="en-US" altLang="zh-CN" sz="1400" dirty="0"/>
            </a:p>
            <a:p>
              <a:pPr eaLnBrk="0" hangingPunct="0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 →·</a:t>
              </a:r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if S</a:t>
              </a:r>
              <a:endParaRPr lang="en-US" altLang="zh-CN" sz="1400" dirty="0"/>
            </a:p>
            <a:p>
              <a:pPr eaLnBrk="0" hangingPunct="0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 →·</a:t>
              </a:r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if S else S</a:t>
              </a:r>
              <a:endParaRPr lang="en-US" altLang="zh-CN" sz="1400" dirty="0"/>
            </a:p>
            <a:p>
              <a:pPr eaLnBrk="0" hangingPunct="0"/>
              <a:endParaRPr lang="en-US" altLang="zh-CN" sz="1400" dirty="0">
                <a:latin typeface="Arial" panose="020B0604020202020204" pitchFamily="34" charset="0"/>
              </a:endParaRPr>
            </a:p>
          </p:txBody>
        </p:sp>
        <p:sp>
          <p:nvSpPr>
            <p:cNvPr id="7" name="Oval 51"/>
            <p:cNvSpPr>
              <a:spLocks noChangeArrowheads="1"/>
            </p:cNvSpPr>
            <p:nvPr/>
          </p:nvSpPr>
          <p:spPr bwMode="auto">
            <a:xfrm>
              <a:off x="3933610" y="2861404"/>
              <a:ext cx="245209" cy="237972"/>
            </a:xfrm>
            <a:prstGeom prst="ellipse">
              <a:avLst/>
            </a:pr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400">
                <a:latin typeface="Arial" panose="020B0604020202020204" pitchFamily="34" charset="0"/>
              </a:endParaRPr>
            </a:p>
          </p:txBody>
        </p:sp>
      </p:grpSp>
      <p:sp>
        <p:nvSpPr>
          <p:cNvPr id="21" name="Line 37"/>
          <p:cNvSpPr>
            <a:spLocks noChangeShapeType="1"/>
          </p:cNvSpPr>
          <p:nvPr/>
        </p:nvSpPr>
        <p:spPr bwMode="auto">
          <a:xfrm>
            <a:off x="3863753" y="2464784"/>
            <a:ext cx="3678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1775520" y="1196752"/>
            <a:ext cx="8640961" cy="5544616"/>
          </a:xfrm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zh-CN" sz="2000" i="1" dirty="0"/>
              <a:t>S’ →S                           </a:t>
            </a:r>
            <a:r>
              <a:rPr lang="en-US" altLang="zh-CN" sz="2000" dirty="0"/>
              <a:t>Follow(S)=Follow(I)={$, </a:t>
            </a:r>
            <a:r>
              <a:rPr lang="en-US" altLang="zh-CN" sz="2000" i="1" dirty="0"/>
              <a:t>else</a:t>
            </a:r>
            <a:r>
              <a:rPr lang="en-US" altLang="zh-CN" sz="2000" dirty="0"/>
              <a:t>}</a:t>
            </a:r>
            <a:endParaRPr lang="en-US" altLang="zh-CN" sz="2000" i="1" dirty="0"/>
          </a:p>
          <a:p>
            <a:pPr marL="0" indent="0">
              <a:buNone/>
            </a:pPr>
            <a:r>
              <a:rPr lang="en-US" altLang="zh-CN" sz="2000" i="1" dirty="0" err="1"/>
              <a:t>S→I</a:t>
            </a:r>
            <a:r>
              <a:rPr lang="en-US" altLang="zh-CN" sz="2000" i="1" dirty="0"/>
              <a:t> | other</a:t>
            </a:r>
            <a:endParaRPr lang="en-US" altLang="zh-CN" sz="2000" i="1" dirty="0"/>
          </a:p>
          <a:p>
            <a:pPr marL="0" indent="0">
              <a:buNone/>
            </a:pPr>
            <a:r>
              <a:rPr lang="en-US" altLang="zh-CN" sz="2000" i="1" dirty="0" err="1"/>
              <a:t>I→if</a:t>
            </a:r>
            <a:r>
              <a:rPr lang="en-US" altLang="zh-CN" sz="2000" i="1" dirty="0"/>
              <a:t> S | if S else S</a:t>
            </a:r>
            <a:endParaRPr lang="en-US" altLang="zh-CN" sz="2000" dirty="0"/>
          </a:p>
          <a:p>
            <a:pPr marL="179705" lvl="1" indent="0">
              <a:lnSpc>
                <a:spcPct val="150000"/>
              </a:lnSpc>
              <a:buNone/>
            </a:pPr>
            <a:endParaRPr lang="en-US" altLang="zh-CN" sz="2000" i="1" dirty="0"/>
          </a:p>
          <a:p>
            <a:pPr marL="465455" lvl="1">
              <a:lnSpc>
                <a:spcPct val="150000"/>
              </a:lnSpc>
              <a:buNone/>
            </a:pPr>
            <a:r>
              <a:rPr lang="en-US" altLang="zh-CN" sz="2000" dirty="0"/>
              <a:t>	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585798"/>
            <a:ext cx="7772400" cy="538946"/>
          </a:xfrm>
        </p:spPr>
        <p:txBody>
          <a:bodyPr/>
          <a:lstStyle/>
          <a:p>
            <a:pPr eaLnBrk="1" hangingPunct="1"/>
            <a:r>
              <a:rPr lang="zh-CN" altLang="en-US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示例</a:t>
            </a:r>
            <a:endParaRPr lang="zh-CN" altLang="en-US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Rectangle 55"/>
          <p:cNvSpPr>
            <a:spLocks noChangeArrowheads="1"/>
          </p:cNvSpPr>
          <p:nvPr/>
        </p:nvSpPr>
        <p:spPr bwMode="auto">
          <a:xfrm>
            <a:off x="4295800" y="-11265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4231566" y="1988840"/>
            <a:ext cx="1588409" cy="1189860"/>
            <a:chOff x="2707565" y="1988840"/>
            <a:chExt cx="1588409" cy="1189860"/>
          </a:xfrm>
          <a:solidFill>
            <a:srgbClr val="FFFFCC"/>
          </a:solidFill>
        </p:grpSpPr>
        <p:sp>
          <p:nvSpPr>
            <p:cNvPr id="5" name="AutoShape 53"/>
            <p:cNvSpPr>
              <a:spLocks noChangeArrowheads="1"/>
            </p:cNvSpPr>
            <p:nvPr/>
          </p:nvSpPr>
          <p:spPr bwMode="auto">
            <a:xfrm>
              <a:off x="2707565" y="1988840"/>
              <a:ext cx="1588409" cy="1189860"/>
            </a:xfrm>
            <a:prstGeom prst="roundRect">
              <a:avLst>
                <a:gd name="adj" fmla="val 16667"/>
              </a:avLst>
            </a:pr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/>
            </a:p>
          </p:txBody>
        </p:sp>
        <p:sp>
          <p:nvSpPr>
            <p:cNvPr id="6" name="Rectangle 52"/>
            <p:cNvSpPr>
              <a:spLocks noChangeArrowheads="1"/>
            </p:cNvSpPr>
            <p:nvPr/>
          </p:nvSpPr>
          <p:spPr bwMode="auto">
            <a:xfrm>
              <a:off x="2830170" y="2068164"/>
              <a:ext cx="1220596" cy="832902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S’ →·S</a:t>
              </a:r>
              <a:endParaRPr lang="en-US" altLang="zh-CN" sz="1400" dirty="0"/>
            </a:p>
            <a:p>
              <a:pPr eaLnBrk="0" hangingPunct="0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→·</a:t>
              </a:r>
              <a:r>
                <a:rPr lang="en-US" altLang="zh-CN" sz="1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en-US" altLang="zh-CN" sz="1400" dirty="0"/>
            </a:p>
            <a:p>
              <a:pPr eaLnBrk="0" hangingPunct="0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→·</a:t>
              </a:r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other</a:t>
              </a:r>
              <a:endParaRPr lang="en-US" altLang="zh-CN" sz="1400" dirty="0"/>
            </a:p>
            <a:p>
              <a:pPr eaLnBrk="0" hangingPunct="0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 →·</a:t>
              </a:r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if S</a:t>
              </a:r>
              <a:endParaRPr lang="en-US" altLang="zh-CN" sz="1400" dirty="0"/>
            </a:p>
            <a:p>
              <a:pPr eaLnBrk="0" hangingPunct="0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 →·</a:t>
              </a:r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if S else S</a:t>
              </a:r>
              <a:endParaRPr lang="en-US" altLang="zh-CN" sz="1400" dirty="0"/>
            </a:p>
            <a:p>
              <a:pPr eaLnBrk="0" hangingPunct="0"/>
              <a:endParaRPr lang="en-US" altLang="zh-CN" sz="1400" dirty="0">
                <a:latin typeface="Arial" panose="020B0604020202020204" pitchFamily="34" charset="0"/>
              </a:endParaRPr>
            </a:p>
          </p:txBody>
        </p:sp>
        <p:sp>
          <p:nvSpPr>
            <p:cNvPr id="7" name="Oval 51"/>
            <p:cNvSpPr>
              <a:spLocks noChangeArrowheads="1"/>
            </p:cNvSpPr>
            <p:nvPr/>
          </p:nvSpPr>
          <p:spPr bwMode="auto">
            <a:xfrm>
              <a:off x="3933610" y="2861404"/>
              <a:ext cx="245209" cy="237972"/>
            </a:xfrm>
            <a:prstGeom prst="ellipse">
              <a:avLst/>
            </a:pr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400">
                <a:latin typeface="Arial" panose="020B0604020202020204" pitchFamily="34" charset="0"/>
              </a:endParaRPr>
            </a:p>
          </p:txBody>
        </p:sp>
      </p:grpSp>
      <p:sp>
        <p:nvSpPr>
          <p:cNvPr id="8" name="Line 50"/>
          <p:cNvSpPr>
            <a:spLocks noChangeShapeType="1"/>
          </p:cNvSpPr>
          <p:nvPr/>
        </p:nvSpPr>
        <p:spPr bwMode="auto">
          <a:xfrm>
            <a:off x="4967192" y="3178700"/>
            <a:ext cx="0" cy="31729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/>
          </a:p>
        </p:txBody>
      </p:sp>
      <p:sp>
        <p:nvSpPr>
          <p:cNvPr id="9" name="Line 49"/>
          <p:cNvSpPr>
            <a:spLocks noChangeShapeType="1"/>
          </p:cNvSpPr>
          <p:nvPr/>
        </p:nvSpPr>
        <p:spPr bwMode="auto">
          <a:xfrm>
            <a:off x="5825425" y="2226812"/>
            <a:ext cx="73562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/>
          </a:p>
        </p:txBody>
      </p:sp>
      <p:sp>
        <p:nvSpPr>
          <p:cNvPr id="10" name="Rectangle 48"/>
          <p:cNvSpPr>
            <a:spLocks noChangeArrowheads="1"/>
          </p:cNvSpPr>
          <p:nvPr/>
        </p:nvSpPr>
        <p:spPr bwMode="auto">
          <a:xfrm>
            <a:off x="6070633" y="1988841"/>
            <a:ext cx="122604" cy="160173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altLang="zh-CN" sz="1400"/>
          </a:p>
          <a:p>
            <a:pPr eaLnBrk="0" hangingPunct="0"/>
            <a:endParaRPr lang="en-US" altLang="zh-CN" sz="1400">
              <a:latin typeface="Arial" panose="020B0604020202020204" pitchFamily="3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6561052" y="1988840"/>
            <a:ext cx="1226045" cy="475944"/>
            <a:chOff x="5037051" y="1988840"/>
            <a:chExt cx="1226045" cy="475944"/>
          </a:xfrm>
        </p:grpSpPr>
        <p:sp>
          <p:nvSpPr>
            <p:cNvPr id="11" name="AutoShape 47"/>
            <p:cNvSpPr>
              <a:spLocks noChangeArrowheads="1"/>
            </p:cNvSpPr>
            <p:nvPr/>
          </p:nvSpPr>
          <p:spPr bwMode="auto">
            <a:xfrm>
              <a:off x="5037051" y="1988840"/>
              <a:ext cx="1226045" cy="47594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/>
            </a:p>
          </p:txBody>
        </p:sp>
        <p:sp>
          <p:nvSpPr>
            <p:cNvPr id="12" name="Rectangle 46"/>
            <p:cNvSpPr>
              <a:spLocks noChangeArrowheads="1"/>
            </p:cNvSpPr>
            <p:nvPr/>
          </p:nvSpPr>
          <p:spPr bwMode="auto">
            <a:xfrm>
              <a:off x="5154206" y="2107826"/>
              <a:ext cx="735627" cy="1586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S’ →S·</a:t>
              </a:r>
              <a:endParaRPr lang="en-US" altLang="zh-CN" sz="1400">
                <a:latin typeface="Arial" panose="020B0604020202020204" pitchFamily="34" charset="0"/>
              </a:endParaRPr>
            </a:p>
          </p:txBody>
        </p:sp>
        <p:sp>
          <p:nvSpPr>
            <p:cNvPr id="13" name="Oval 45"/>
            <p:cNvSpPr>
              <a:spLocks noChangeArrowheads="1"/>
            </p:cNvSpPr>
            <p:nvPr/>
          </p:nvSpPr>
          <p:spPr bwMode="auto">
            <a:xfrm>
              <a:off x="5895282" y="2147488"/>
              <a:ext cx="245209" cy="23797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altLang="zh-CN" sz="1400">
                <a:latin typeface="Arial" panose="020B0604020202020204" pitchFamily="34" charset="0"/>
              </a:endParaRPr>
            </a:p>
          </p:txBody>
        </p:sp>
      </p:grpSp>
      <p:sp>
        <p:nvSpPr>
          <p:cNvPr id="14" name="Rectangle 44"/>
          <p:cNvSpPr>
            <a:spLocks noChangeArrowheads="1"/>
          </p:cNvSpPr>
          <p:nvPr/>
        </p:nvSpPr>
        <p:spPr bwMode="auto">
          <a:xfrm>
            <a:off x="4354171" y="3258024"/>
            <a:ext cx="367813" cy="158648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endParaRPr lang="en-US" altLang="zh-CN" sz="1400"/>
          </a:p>
          <a:p>
            <a:pPr eaLnBrk="0" hangingPunct="0"/>
            <a:endParaRPr lang="en-US" altLang="zh-CN" sz="1400">
              <a:latin typeface="Arial" panose="020B0604020202020204" pitchFamily="34" charset="0"/>
            </a:endParaRPr>
          </a:p>
        </p:txBody>
      </p:sp>
      <p:grpSp>
        <p:nvGrpSpPr>
          <p:cNvPr id="9219" name="组合 9218"/>
          <p:cNvGrpSpPr/>
          <p:nvPr/>
        </p:nvGrpSpPr>
        <p:grpSpPr>
          <a:xfrm>
            <a:off x="4231566" y="3495996"/>
            <a:ext cx="1348649" cy="475944"/>
            <a:chOff x="2707565" y="3495996"/>
            <a:chExt cx="1348649" cy="475944"/>
          </a:xfrm>
        </p:grpSpPr>
        <p:sp>
          <p:nvSpPr>
            <p:cNvPr id="18" name="AutoShape 40"/>
            <p:cNvSpPr>
              <a:spLocks noChangeArrowheads="1"/>
            </p:cNvSpPr>
            <p:nvPr/>
          </p:nvSpPr>
          <p:spPr bwMode="auto">
            <a:xfrm>
              <a:off x="2707565" y="3495996"/>
              <a:ext cx="1348649" cy="47594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/>
            </a:p>
          </p:txBody>
        </p:sp>
        <p:sp>
          <p:nvSpPr>
            <p:cNvPr id="19" name="Rectangle 39"/>
            <p:cNvSpPr>
              <a:spLocks noChangeArrowheads="1"/>
            </p:cNvSpPr>
            <p:nvPr/>
          </p:nvSpPr>
          <p:spPr bwMode="auto">
            <a:xfrm>
              <a:off x="2830170" y="3575320"/>
              <a:ext cx="858231" cy="1586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</a:t>
              </a:r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other</a:t>
              </a:r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·</a:t>
              </a:r>
              <a:endParaRPr lang="en-US" altLang="zh-CN" sz="1400">
                <a:latin typeface="Arial" panose="020B0604020202020204" pitchFamily="34" charset="0"/>
              </a:endParaRPr>
            </a:p>
          </p:txBody>
        </p:sp>
        <p:sp>
          <p:nvSpPr>
            <p:cNvPr id="20" name="Oval 38"/>
            <p:cNvSpPr>
              <a:spLocks noChangeArrowheads="1"/>
            </p:cNvSpPr>
            <p:nvPr/>
          </p:nvSpPr>
          <p:spPr bwMode="auto">
            <a:xfrm>
              <a:off x="3688401" y="3654644"/>
              <a:ext cx="245209" cy="23797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US" altLang="zh-CN" sz="1400">
                <a:latin typeface="Arial" panose="020B0604020202020204" pitchFamily="34" charset="0"/>
              </a:endParaRPr>
            </a:p>
          </p:txBody>
        </p:sp>
      </p:grpSp>
      <p:sp>
        <p:nvSpPr>
          <p:cNvPr id="21" name="Line 37"/>
          <p:cNvSpPr>
            <a:spLocks noChangeShapeType="1"/>
          </p:cNvSpPr>
          <p:nvPr/>
        </p:nvSpPr>
        <p:spPr bwMode="auto">
          <a:xfrm>
            <a:off x="3863753" y="2464784"/>
            <a:ext cx="3678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/>
          </a:p>
        </p:txBody>
      </p:sp>
      <p:sp>
        <p:nvSpPr>
          <p:cNvPr id="22" name="Line 36"/>
          <p:cNvSpPr>
            <a:spLocks noChangeShapeType="1"/>
          </p:cNvSpPr>
          <p:nvPr/>
        </p:nvSpPr>
        <p:spPr bwMode="auto">
          <a:xfrm>
            <a:off x="5825425" y="2782080"/>
            <a:ext cx="183906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/>
          </a:p>
        </p:txBody>
      </p:sp>
      <p:sp>
        <p:nvSpPr>
          <p:cNvPr id="23" name="Rectangle 35"/>
          <p:cNvSpPr>
            <a:spLocks noChangeArrowheads="1"/>
          </p:cNvSpPr>
          <p:nvPr/>
        </p:nvSpPr>
        <p:spPr bwMode="auto">
          <a:xfrm>
            <a:off x="6193237" y="2544109"/>
            <a:ext cx="122604" cy="160173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sz="1400"/>
          </a:p>
          <a:p>
            <a:pPr eaLnBrk="0" hangingPunct="0"/>
            <a:endParaRPr lang="en-US" altLang="zh-CN" sz="1400">
              <a:latin typeface="Arial" panose="020B0604020202020204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7664492" y="2623432"/>
            <a:ext cx="1226045" cy="475944"/>
            <a:chOff x="6140491" y="2623432"/>
            <a:chExt cx="1226045" cy="475944"/>
          </a:xfrm>
        </p:grpSpPr>
        <p:sp>
          <p:nvSpPr>
            <p:cNvPr id="24" name="AutoShape 34"/>
            <p:cNvSpPr>
              <a:spLocks noChangeArrowheads="1"/>
            </p:cNvSpPr>
            <p:nvPr/>
          </p:nvSpPr>
          <p:spPr bwMode="auto">
            <a:xfrm>
              <a:off x="6140491" y="2623432"/>
              <a:ext cx="1226045" cy="47594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/>
            </a:p>
          </p:txBody>
        </p:sp>
        <p:sp>
          <p:nvSpPr>
            <p:cNvPr id="25" name="Rectangle 33"/>
            <p:cNvSpPr>
              <a:spLocks noChangeArrowheads="1"/>
            </p:cNvSpPr>
            <p:nvPr/>
          </p:nvSpPr>
          <p:spPr bwMode="auto">
            <a:xfrm>
              <a:off x="6263096" y="2702756"/>
              <a:ext cx="735627" cy="1586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</a:t>
              </a:r>
              <a:r>
                <a:rPr lang="en-US" altLang="zh-CN" sz="1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·</a:t>
              </a:r>
              <a:endParaRPr lang="en-US" altLang="zh-CN" sz="1400">
                <a:latin typeface="Arial" panose="020B0604020202020204" pitchFamily="34" charset="0"/>
              </a:endParaRPr>
            </a:p>
          </p:txBody>
        </p:sp>
        <p:sp>
          <p:nvSpPr>
            <p:cNvPr id="26" name="Oval 32"/>
            <p:cNvSpPr>
              <a:spLocks noChangeArrowheads="1"/>
            </p:cNvSpPr>
            <p:nvPr/>
          </p:nvSpPr>
          <p:spPr bwMode="auto">
            <a:xfrm>
              <a:off x="6998723" y="2782080"/>
              <a:ext cx="245209" cy="23797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altLang="zh-CN" sz="1400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9217" name="组合 9216"/>
          <p:cNvGrpSpPr/>
          <p:nvPr/>
        </p:nvGrpSpPr>
        <p:grpSpPr>
          <a:xfrm>
            <a:off x="6193237" y="3495996"/>
            <a:ext cx="1593858" cy="1427832"/>
            <a:chOff x="4669237" y="3495996"/>
            <a:chExt cx="1593858" cy="1427832"/>
          </a:xfrm>
        </p:grpSpPr>
        <p:sp>
          <p:nvSpPr>
            <p:cNvPr id="4" name="AutoShape 54"/>
            <p:cNvSpPr>
              <a:spLocks noChangeArrowheads="1"/>
            </p:cNvSpPr>
            <p:nvPr/>
          </p:nvSpPr>
          <p:spPr bwMode="auto">
            <a:xfrm>
              <a:off x="4669237" y="3495996"/>
              <a:ext cx="1593858" cy="1427832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/>
            </a:p>
          </p:txBody>
        </p:sp>
        <p:sp>
          <p:nvSpPr>
            <p:cNvPr id="15" name="Oval 43"/>
            <p:cNvSpPr>
              <a:spLocks noChangeArrowheads="1"/>
            </p:cNvSpPr>
            <p:nvPr/>
          </p:nvSpPr>
          <p:spPr bwMode="auto">
            <a:xfrm>
              <a:off x="5895282" y="4606532"/>
              <a:ext cx="245209" cy="23797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US" altLang="zh-CN" sz="1400" dirty="0">
                <a:latin typeface="Arial" panose="020B0604020202020204" pitchFamily="34" charset="0"/>
              </a:endParaRPr>
            </a:p>
          </p:txBody>
        </p:sp>
        <p:sp>
          <p:nvSpPr>
            <p:cNvPr id="27" name="Rectangle 31"/>
            <p:cNvSpPr>
              <a:spLocks noChangeArrowheads="1"/>
            </p:cNvSpPr>
            <p:nvPr/>
          </p:nvSpPr>
          <p:spPr bwMode="auto">
            <a:xfrm>
              <a:off x="4791842" y="3575320"/>
              <a:ext cx="1220596" cy="10312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I →</a:t>
              </a:r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if</a:t>
              </a:r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·</a:t>
              </a:r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US" altLang="zh-CN" sz="1400"/>
            </a:p>
            <a:p>
              <a:pPr eaLnBrk="0" hangingPunct="0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I →</a:t>
              </a:r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if</a:t>
              </a:r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·</a:t>
              </a:r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 else S</a:t>
              </a:r>
              <a:endParaRPr lang="en-US" altLang="zh-CN" sz="1400"/>
            </a:p>
            <a:p>
              <a:pPr eaLnBrk="0" hangingPunct="0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→·</a:t>
              </a:r>
              <a:r>
                <a:rPr lang="en-US" altLang="zh-CN" sz="1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en-US" altLang="zh-CN" sz="1400"/>
            </a:p>
            <a:p>
              <a:pPr eaLnBrk="0" hangingPunct="0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→·</a:t>
              </a:r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other</a:t>
              </a:r>
              <a:endParaRPr lang="en-US" altLang="zh-CN" sz="1400"/>
            </a:p>
            <a:p>
              <a:pPr eaLnBrk="0" hangingPunct="0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I →·</a:t>
              </a:r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if S</a:t>
              </a:r>
              <a:endParaRPr lang="en-US" altLang="zh-CN" sz="1400"/>
            </a:p>
            <a:p>
              <a:pPr eaLnBrk="0" hangingPunct="0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I →·</a:t>
              </a:r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if S else S</a:t>
              </a:r>
              <a:endParaRPr lang="en-US" altLang="zh-CN" sz="1400"/>
            </a:p>
            <a:p>
              <a:pPr eaLnBrk="0" hangingPunct="0"/>
              <a:endParaRPr lang="en-US" altLang="zh-CN" sz="1400">
                <a:latin typeface="Arial" panose="020B0604020202020204" pitchFamily="34" charset="0"/>
              </a:endParaRPr>
            </a:p>
          </p:txBody>
        </p:sp>
      </p:grpSp>
      <p:sp>
        <p:nvSpPr>
          <p:cNvPr id="41" name="Line 27"/>
          <p:cNvSpPr>
            <a:spLocks noChangeShapeType="1"/>
          </p:cNvSpPr>
          <p:nvPr/>
        </p:nvSpPr>
        <p:spPr bwMode="auto">
          <a:xfrm>
            <a:off x="5580216" y="3178700"/>
            <a:ext cx="659800" cy="39661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/>
          </a:p>
        </p:txBody>
      </p:sp>
      <p:sp>
        <p:nvSpPr>
          <p:cNvPr id="42" name="Rectangle 26"/>
          <p:cNvSpPr>
            <a:spLocks noChangeArrowheads="1"/>
          </p:cNvSpPr>
          <p:nvPr/>
        </p:nvSpPr>
        <p:spPr bwMode="auto">
          <a:xfrm>
            <a:off x="6070633" y="3099377"/>
            <a:ext cx="122604" cy="160173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endParaRPr lang="en-US" altLang="zh-CN" sz="1400" dirty="0"/>
          </a:p>
          <a:p>
            <a:pPr eaLnBrk="0" hangingPunct="0"/>
            <a:endParaRPr lang="en-US" altLang="zh-CN" sz="14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92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9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4" grpId="0" animBg="1"/>
      <p:bldP spid="22" grpId="0" animBg="1"/>
      <p:bldP spid="23" grpId="0" animBg="1"/>
      <p:bldP spid="41" grpId="0" animBg="1"/>
      <p:bldP spid="42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1775520" y="1196752"/>
            <a:ext cx="8640961" cy="5544616"/>
          </a:xfrm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zh-CN" sz="2000" i="1" dirty="0"/>
              <a:t>S’ →S                           </a:t>
            </a:r>
            <a:r>
              <a:rPr lang="en-US" altLang="zh-CN" sz="2000" dirty="0"/>
              <a:t>Follow(S)=Follow(I)={$, </a:t>
            </a:r>
            <a:r>
              <a:rPr lang="en-US" altLang="zh-CN" sz="2000" i="1" dirty="0"/>
              <a:t>else</a:t>
            </a:r>
            <a:r>
              <a:rPr lang="en-US" altLang="zh-CN" sz="2000" dirty="0"/>
              <a:t>}</a:t>
            </a:r>
            <a:endParaRPr lang="en-US" altLang="zh-CN" sz="2000" i="1" dirty="0"/>
          </a:p>
          <a:p>
            <a:pPr marL="0" indent="0">
              <a:buNone/>
            </a:pPr>
            <a:r>
              <a:rPr lang="en-US" altLang="zh-CN" sz="2000" i="1" dirty="0" err="1"/>
              <a:t>S→I</a:t>
            </a:r>
            <a:r>
              <a:rPr lang="en-US" altLang="zh-CN" sz="2000" i="1" dirty="0"/>
              <a:t> | other</a:t>
            </a:r>
            <a:endParaRPr lang="en-US" altLang="zh-CN" sz="2000" i="1" dirty="0"/>
          </a:p>
          <a:p>
            <a:pPr marL="0" indent="0">
              <a:buNone/>
            </a:pPr>
            <a:r>
              <a:rPr lang="en-US" altLang="zh-CN" sz="2000" i="1" dirty="0" err="1"/>
              <a:t>I→if</a:t>
            </a:r>
            <a:r>
              <a:rPr lang="en-US" altLang="zh-CN" sz="2000" i="1" dirty="0"/>
              <a:t> S | if S else S</a:t>
            </a:r>
            <a:endParaRPr lang="en-US" altLang="zh-CN" sz="2000" dirty="0"/>
          </a:p>
          <a:p>
            <a:pPr marL="179705" lvl="1" indent="0">
              <a:lnSpc>
                <a:spcPct val="150000"/>
              </a:lnSpc>
              <a:buNone/>
            </a:pPr>
            <a:endParaRPr lang="en-US" altLang="zh-CN" sz="2000" i="1" dirty="0"/>
          </a:p>
          <a:p>
            <a:pPr marL="465455" lvl="1">
              <a:lnSpc>
                <a:spcPct val="150000"/>
              </a:lnSpc>
              <a:buNone/>
            </a:pPr>
            <a:r>
              <a:rPr lang="en-US" altLang="zh-CN" sz="2000" dirty="0"/>
              <a:t>	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585798"/>
            <a:ext cx="7772400" cy="538946"/>
          </a:xfrm>
        </p:spPr>
        <p:txBody>
          <a:bodyPr/>
          <a:lstStyle/>
          <a:p>
            <a:pPr eaLnBrk="1" hangingPunct="1"/>
            <a:r>
              <a:rPr lang="zh-CN" altLang="en-US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示例</a:t>
            </a:r>
            <a:endParaRPr lang="zh-CN" altLang="en-US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Rectangle 55"/>
          <p:cNvSpPr>
            <a:spLocks noChangeArrowheads="1"/>
          </p:cNvSpPr>
          <p:nvPr/>
        </p:nvSpPr>
        <p:spPr bwMode="auto">
          <a:xfrm>
            <a:off x="4295800" y="-11265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4231566" y="1988840"/>
            <a:ext cx="1588409" cy="1189860"/>
            <a:chOff x="2707565" y="1988840"/>
            <a:chExt cx="1588409" cy="1189860"/>
          </a:xfrm>
        </p:grpSpPr>
        <p:sp>
          <p:nvSpPr>
            <p:cNvPr id="5" name="AutoShape 53"/>
            <p:cNvSpPr>
              <a:spLocks noChangeArrowheads="1"/>
            </p:cNvSpPr>
            <p:nvPr/>
          </p:nvSpPr>
          <p:spPr bwMode="auto">
            <a:xfrm>
              <a:off x="2707565" y="1988840"/>
              <a:ext cx="1588409" cy="11898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/>
            </a:p>
          </p:txBody>
        </p:sp>
        <p:sp>
          <p:nvSpPr>
            <p:cNvPr id="6" name="Rectangle 52"/>
            <p:cNvSpPr>
              <a:spLocks noChangeArrowheads="1"/>
            </p:cNvSpPr>
            <p:nvPr/>
          </p:nvSpPr>
          <p:spPr bwMode="auto">
            <a:xfrm>
              <a:off x="2830170" y="2068164"/>
              <a:ext cx="1220596" cy="83290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S’ →·S</a:t>
              </a:r>
              <a:endParaRPr lang="en-US" altLang="zh-CN" sz="1400" dirty="0"/>
            </a:p>
            <a:p>
              <a:pPr eaLnBrk="0" hangingPunct="0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→·</a:t>
              </a:r>
              <a:r>
                <a:rPr lang="en-US" altLang="zh-CN" sz="1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en-US" altLang="zh-CN" sz="1400" dirty="0"/>
            </a:p>
            <a:p>
              <a:pPr eaLnBrk="0" hangingPunct="0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→·</a:t>
              </a:r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other</a:t>
              </a:r>
              <a:endParaRPr lang="en-US" altLang="zh-CN" sz="1400" dirty="0"/>
            </a:p>
            <a:p>
              <a:pPr eaLnBrk="0" hangingPunct="0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 →·</a:t>
              </a:r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if S</a:t>
              </a:r>
              <a:endParaRPr lang="en-US" altLang="zh-CN" sz="1400" dirty="0"/>
            </a:p>
            <a:p>
              <a:pPr eaLnBrk="0" hangingPunct="0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 →·</a:t>
              </a:r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if S else S</a:t>
              </a:r>
              <a:endParaRPr lang="en-US" altLang="zh-CN" sz="1400" dirty="0"/>
            </a:p>
            <a:p>
              <a:pPr eaLnBrk="0" hangingPunct="0"/>
              <a:endParaRPr lang="en-US" altLang="zh-CN" sz="1400" dirty="0">
                <a:latin typeface="Arial" panose="020B0604020202020204" pitchFamily="34" charset="0"/>
              </a:endParaRPr>
            </a:p>
          </p:txBody>
        </p:sp>
        <p:sp>
          <p:nvSpPr>
            <p:cNvPr id="7" name="Oval 51"/>
            <p:cNvSpPr>
              <a:spLocks noChangeArrowheads="1"/>
            </p:cNvSpPr>
            <p:nvPr/>
          </p:nvSpPr>
          <p:spPr bwMode="auto">
            <a:xfrm>
              <a:off x="3933610" y="2861404"/>
              <a:ext cx="245209" cy="23797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400">
                <a:latin typeface="Arial" panose="020B0604020202020204" pitchFamily="34" charset="0"/>
              </a:endParaRPr>
            </a:p>
          </p:txBody>
        </p:sp>
      </p:grpSp>
      <p:sp>
        <p:nvSpPr>
          <p:cNvPr id="8" name="Line 50"/>
          <p:cNvSpPr>
            <a:spLocks noChangeShapeType="1"/>
          </p:cNvSpPr>
          <p:nvPr/>
        </p:nvSpPr>
        <p:spPr bwMode="auto">
          <a:xfrm>
            <a:off x="4967192" y="3178700"/>
            <a:ext cx="0" cy="31729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/>
          </a:p>
        </p:txBody>
      </p:sp>
      <p:sp>
        <p:nvSpPr>
          <p:cNvPr id="9" name="Line 49"/>
          <p:cNvSpPr>
            <a:spLocks noChangeShapeType="1"/>
          </p:cNvSpPr>
          <p:nvPr/>
        </p:nvSpPr>
        <p:spPr bwMode="auto">
          <a:xfrm>
            <a:off x="5825425" y="2226812"/>
            <a:ext cx="73562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/>
          </a:p>
        </p:txBody>
      </p:sp>
      <p:sp>
        <p:nvSpPr>
          <p:cNvPr id="10" name="Rectangle 48"/>
          <p:cNvSpPr>
            <a:spLocks noChangeArrowheads="1"/>
          </p:cNvSpPr>
          <p:nvPr/>
        </p:nvSpPr>
        <p:spPr bwMode="auto">
          <a:xfrm>
            <a:off x="6070633" y="1988841"/>
            <a:ext cx="122604" cy="160173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altLang="zh-CN" sz="1400"/>
          </a:p>
          <a:p>
            <a:pPr eaLnBrk="0" hangingPunct="0"/>
            <a:endParaRPr lang="en-US" altLang="zh-CN" sz="1400">
              <a:latin typeface="Arial" panose="020B0604020202020204" pitchFamily="3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6561052" y="1988840"/>
            <a:ext cx="1226045" cy="475944"/>
            <a:chOff x="5037051" y="1988840"/>
            <a:chExt cx="1226045" cy="475944"/>
          </a:xfrm>
        </p:grpSpPr>
        <p:sp>
          <p:nvSpPr>
            <p:cNvPr id="11" name="AutoShape 47"/>
            <p:cNvSpPr>
              <a:spLocks noChangeArrowheads="1"/>
            </p:cNvSpPr>
            <p:nvPr/>
          </p:nvSpPr>
          <p:spPr bwMode="auto">
            <a:xfrm>
              <a:off x="5037051" y="1988840"/>
              <a:ext cx="1226045" cy="47594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/>
            </a:p>
          </p:txBody>
        </p:sp>
        <p:sp>
          <p:nvSpPr>
            <p:cNvPr id="12" name="Rectangle 46"/>
            <p:cNvSpPr>
              <a:spLocks noChangeArrowheads="1"/>
            </p:cNvSpPr>
            <p:nvPr/>
          </p:nvSpPr>
          <p:spPr bwMode="auto">
            <a:xfrm>
              <a:off x="5154206" y="2107826"/>
              <a:ext cx="735627" cy="1586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S’ →S·</a:t>
              </a:r>
              <a:endParaRPr lang="en-US" altLang="zh-CN" sz="1400">
                <a:latin typeface="Arial" panose="020B0604020202020204" pitchFamily="34" charset="0"/>
              </a:endParaRPr>
            </a:p>
          </p:txBody>
        </p:sp>
        <p:sp>
          <p:nvSpPr>
            <p:cNvPr id="13" name="Oval 45"/>
            <p:cNvSpPr>
              <a:spLocks noChangeArrowheads="1"/>
            </p:cNvSpPr>
            <p:nvPr/>
          </p:nvSpPr>
          <p:spPr bwMode="auto">
            <a:xfrm>
              <a:off x="5895282" y="2147488"/>
              <a:ext cx="245209" cy="23797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altLang="zh-CN" sz="1400">
                <a:latin typeface="Arial" panose="020B0604020202020204" pitchFamily="34" charset="0"/>
              </a:endParaRPr>
            </a:p>
          </p:txBody>
        </p:sp>
      </p:grpSp>
      <p:sp>
        <p:nvSpPr>
          <p:cNvPr id="14" name="Rectangle 44"/>
          <p:cNvSpPr>
            <a:spLocks noChangeArrowheads="1"/>
          </p:cNvSpPr>
          <p:nvPr/>
        </p:nvSpPr>
        <p:spPr bwMode="auto">
          <a:xfrm>
            <a:off x="4354171" y="3258024"/>
            <a:ext cx="367813" cy="158648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endParaRPr lang="en-US" altLang="zh-CN" sz="1400"/>
          </a:p>
          <a:p>
            <a:pPr eaLnBrk="0" hangingPunct="0"/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17" name="Arc 41"/>
          <p:cNvSpPr/>
          <p:nvPr/>
        </p:nvSpPr>
        <p:spPr bwMode="auto">
          <a:xfrm>
            <a:off x="5825425" y="4608057"/>
            <a:ext cx="534011" cy="396620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38831 w 38831"/>
              <a:gd name="T1" fmla="*/ 34625 h 43200"/>
              <a:gd name="T2" fmla="*/ 21600 w 38831"/>
              <a:gd name="T3" fmla="*/ 0 h 43200"/>
              <a:gd name="T4" fmla="*/ 21600 w 38831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831" h="43200" fill="none" extrusionOk="0">
                <a:moveTo>
                  <a:pt x="38831" y="34625"/>
                </a:moveTo>
                <a:cubicBezTo>
                  <a:pt x="34748" y="40025"/>
                  <a:pt x="28370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9670"/>
                  <a:pt x="9670" y="0"/>
                  <a:pt x="21599" y="0"/>
                </a:cubicBezTo>
              </a:path>
              <a:path w="38831" h="43200" stroke="0" extrusionOk="0">
                <a:moveTo>
                  <a:pt x="38831" y="34625"/>
                </a:moveTo>
                <a:cubicBezTo>
                  <a:pt x="34748" y="40025"/>
                  <a:pt x="28370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9670"/>
                  <a:pt x="9670" y="0"/>
                  <a:pt x="21599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tailEnd type="triangl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/>
          </a:p>
        </p:txBody>
      </p:sp>
      <p:grpSp>
        <p:nvGrpSpPr>
          <p:cNvPr id="9219" name="组合 9218"/>
          <p:cNvGrpSpPr/>
          <p:nvPr/>
        </p:nvGrpSpPr>
        <p:grpSpPr>
          <a:xfrm>
            <a:off x="4231566" y="3495996"/>
            <a:ext cx="1348649" cy="475944"/>
            <a:chOff x="2707565" y="3495996"/>
            <a:chExt cx="1348649" cy="475944"/>
          </a:xfrm>
        </p:grpSpPr>
        <p:sp>
          <p:nvSpPr>
            <p:cNvPr id="18" name="AutoShape 40"/>
            <p:cNvSpPr>
              <a:spLocks noChangeArrowheads="1"/>
            </p:cNvSpPr>
            <p:nvPr/>
          </p:nvSpPr>
          <p:spPr bwMode="auto">
            <a:xfrm>
              <a:off x="2707565" y="3495996"/>
              <a:ext cx="1348649" cy="47594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/>
            </a:p>
          </p:txBody>
        </p:sp>
        <p:sp>
          <p:nvSpPr>
            <p:cNvPr id="19" name="Rectangle 39"/>
            <p:cNvSpPr>
              <a:spLocks noChangeArrowheads="1"/>
            </p:cNvSpPr>
            <p:nvPr/>
          </p:nvSpPr>
          <p:spPr bwMode="auto">
            <a:xfrm>
              <a:off x="2830170" y="3575320"/>
              <a:ext cx="858231" cy="1586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</a:t>
              </a:r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other</a:t>
              </a:r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·</a:t>
              </a:r>
              <a:endParaRPr lang="en-US" altLang="zh-CN" sz="1400">
                <a:latin typeface="Arial" panose="020B0604020202020204" pitchFamily="34" charset="0"/>
              </a:endParaRPr>
            </a:p>
          </p:txBody>
        </p:sp>
        <p:sp>
          <p:nvSpPr>
            <p:cNvPr id="20" name="Oval 38"/>
            <p:cNvSpPr>
              <a:spLocks noChangeArrowheads="1"/>
            </p:cNvSpPr>
            <p:nvPr/>
          </p:nvSpPr>
          <p:spPr bwMode="auto">
            <a:xfrm>
              <a:off x="3688401" y="3654644"/>
              <a:ext cx="245209" cy="23797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US" altLang="zh-CN" sz="1400">
                <a:latin typeface="Arial" panose="020B0604020202020204" pitchFamily="34" charset="0"/>
              </a:endParaRPr>
            </a:p>
          </p:txBody>
        </p:sp>
      </p:grpSp>
      <p:sp>
        <p:nvSpPr>
          <p:cNvPr id="21" name="Line 37"/>
          <p:cNvSpPr>
            <a:spLocks noChangeShapeType="1"/>
          </p:cNvSpPr>
          <p:nvPr/>
        </p:nvSpPr>
        <p:spPr bwMode="auto">
          <a:xfrm>
            <a:off x="3863753" y="2464784"/>
            <a:ext cx="3678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/>
          </a:p>
        </p:txBody>
      </p:sp>
      <p:sp>
        <p:nvSpPr>
          <p:cNvPr id="22" name="Line 36"/>
          <p:cNvSpPr>
            <a:spLocks noChangeShapeType="1"/>
          </p:cNvSpPr>
          <p:nvPr/>
        </p:nvSpPr>
        <p:spPr bwMode="auto">
          <a:xfrm>
            <a:off x="5825425" y="2782080"/>
            <a:ext cx="183906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/>
          </a:p>
        </p:txBody>
      </p:sp>
      <p:sp>
        <p:nvSpPr>
          <p:cNvPr id="23" name="Rectangle 35"/>
          <p:cNvSpPr>
            <a:spLocks noChangeArrowheads="1"/>
          </p:cNvSpPr>
          <p:nvPr/>
        </p:nvSpPr>
        <p:spPr bwMode="auto">
          <a:xfrm>
            <a:off x="6193237" y="2544109"/>
            <a:ext cx="122604" cy="160173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sz="1400"/>
          </a:p>
          <a:p>
            <a:pPr eaLnBrk="0" hangingPunct="0"/>
            <a:endParaRPr lang="en-US" altLang="zh-CN" sz="1400">
              <a:latin typeface="Arial" panose="020B0604020202020204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7664492" y="2623432"/>
            <a:ext cx="1226045" cy="475944"/>
            <a:chOff x="6140491" y="2623432"/>
            <a:chExt cx="1226045" cy="475944"/>
          </a:xfrm>
        </p:grpSpPr>
        <p:sp>
          <p:nvSpPr>
            <p:cNvPr id="24" name="AutoShape 34"/>
            <p:cNvSpPr>
              <a:spLocks noChangeArrowheads="1"/>
            </p:cNvSpPr>
            <p:nvPr/>
          </p:nvSpPr>
          <p:spPr bwMode="auto">
            <a:xfrm>
              <a:off x="6140491" y="2623432"/>
              <a:ext cx="1226045" cy="47594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/>
            </a:p>
          </p:txBody>
        </p:sp>
        <p:sp>
          <p:nvSpPr>
            <p:cNvPr id="25" name="Rectangle 33"/>
            <p:cNvSpPr>
              <a:spLocks noChangeArrowheads="1"/>
            </p:cNvSpPr>
            <p:nvPr/>
          </p:nvSpPr>
          <p:spPr bwMode="auto">
            <a:xfrm>
              <a:off x="6263096" y="2702756"/>
              <a:ext cx="735627" cy="1586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</a:t>
              </a:r>
              <a:r>
                <a:rPr lang="en-US" altLang="zh-CN" sz="1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·</a:t>
              </a:r>
              <a:endParaRPr lang="en-US" altLang="zh-CN" sz="1400">
                <a:latin typeface="Arial" panose="020B0604020202020204" pitchFamily="34" charset="0"/>
              </a:endParaRPr>
            </a:p>
          </p:txBody>
        </p:sp>
        <p:sp>
          <p:nvSpPr>
            <p:cNvPr id="26" name="Oval 32"/>
            <p:cNvSpPr>
              <a:spLocks noChangeArrowheads="1"/>
            </p:cNvSpPr>
            <p:nvPr/>
          </p:nvSpPr>
          <p:spPr bwMode="auto">
            <a:xfrm>
              <a:off x="6998723" y="2782080"/>
              <a:ext cx="245209" cy="23797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altLang="zh-CN" sz="1400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9217" name="组合 9216"/>
          <p:cNvGrpSpPr/>
          <p:nvPr/>
        </p:nvGrpSpPr>
        <p:grpSpPr>
          <a:xfrm>
            <a:off x="6193237" y="3495996"/>
            <a:ext cx="1593858" cy="1427832"/>
            <a:chOff x="4669237" y="3495996"/>
            <a:chExt cx="1593858" cy="1427832"/>
          </a:xfrm>
          <a:solidFill>
            <a:srgbClr val="FFFFCC"/>
          </a:solidFill>
        </p:grpSpPr>
        <p:sp>
          <p:nvSpPr>
            <p:cNvPr id="4" name="AutoShape 54"/>
            <p:cNvSpPr>
              <a:spLocks noChangeArrowheads="1"/>
            </p:cNvSpPr>
            <p:nvPr/>
          </p:nvSpPr>
          <p:spPr bwMode="auto">
            <a:xfrm>
              <a:off x="4669237" y="3495996"/>
              <a:ext cx="1593858" cy="1427832"/>
            </a:xfrm>
            <a:prstGeom prst="roundRect">
              <a:avLst>
                <a:gd name="adj" fmla="val 16667"/>
              </a:avLst>
            </a:pr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/>
            </a:p>
          </p:txBody>
        </p:sp>
        <p:sp>
          <p:nvSpPr>
            <p:cNvPr id="15" name="Oval 43"/>
            <p:cNvSpPr>
              <a:spLocks noChangeArrowheads="1"/>
            </p:cNvSpPr>
            <p:nvPr/>
          </p:nvSpPr>
          <p:spPr bwMode="auto">
            <a:xfrm>
              <a:off x="5895282" y="4606532"/>
              <a:ext cx="245209" cy="237972"/>
            </a:xfrm>
            <a:prstGeom prst="ellipse">
              <a:avLst/>
            </a:pr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US" altLang="zh-CN" sz="1400" dirty="0">
                <a:latin typeface="Arial" panose="020B0604020202020204" pitchFamily="34" charset="0"/>
              </a:endParaRPr>
            </a:p>
          </p:txBody>
        </p:sp>
        <p:sp>
          <p:nvSpPr>
            <p:cNvPr id="27" name="Rectangle 31"/>
            <p:cNvSpPr>
              <a:spLocks noChangeArrowheads="1"/>
            </p:cNvSpPr>
            <p:nvPr/>
          </p:nvSpPr>
          <p:spPr bwMode="auto">
            <a:xfrm>
              <a:off x="4791842" y="3575320"/>
              <a:ext cx="1220596" cy="1031212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I →</a:t>
              </a:r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if</a:t>
              </a:r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·</a:t>
              </a:r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US" altLang="zh-CN" sz="1400"/>
            </a:p>
            <a:p>
              <a:pPr eaLnBrk="0" hangingPunct="0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I →</a:t>
              </a:r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if</a:t>
              </a:r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·</a:t>
              </a:r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 else S</a:t>
              </a:r>
              <a:endParaRPr lang="en-US" altLang="zh-CN" sz="1400"/>
            </a:p>
            <a:p>
              <a:pPr eaLnBrk="0" hangingPunct="0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→·</a:t>
              </a:r>
              <a:r>
                <a:rPr lang="en-US" altLang="zh-CN" sz="1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en-US" altLang="zh-CN" sz="1400"/>
            </a:p>
            <a:p>
              <a:pPr eaLnBrk="0" hangingPunct="0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→·</a:t>
              </a:r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other</a:t>
              </a:r>
              <a:endParaRPr lang="en-US" altLang="zh-CN" sz="1400"/>
            </a:p>
            <a:p>
              <a:pPr eaLnBrk="0" hangingPunct="0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I →·</a:t>
              </a:r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if S</a:t>
              </a:r>
              <a:endParaRPr lang="en-US" altLang="zh-CN" sz="1400"/>
            </a:p>
            <a:p>
              <a:pPr eaLnBrk="0" hangingPunct="0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I →·</a:t>
              </a:r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if S else S</a:t>
              </a:r>
              <a:endParaRPr lang="en-US" altLang="zh-CN" sz="1400"/>
            </a:p>
            <a:p>
              <a:pPr eaLnBrk="0" hangingPunct="0"/>
              <a:endParaRPr lang="en-US" altLang="zh-CN" sz="1400">
                <a:latin typeface="Arial" panose="020B0604020202020204" pitchFamily="34" charset="0"/>
              </a:endParaRPr>
            </a:p>
          </p:txBody>
        </p:sp>
      </p:grpSp>
      <p:sp>
        <p:nvSpPr>
          <p:cNvPr id="28" name="Rectangle 30"/>
          <p:cNvSpPr>
            <a:spLocks noChangeArrowheads="1"/>
          </p:cNvSpPr>
          <p:nvPr/>
        </p:nvSpPr>
        <p:spPr bwMode="auto">
          <a:xfrm>
            <a:off x="5580215" y="4606532"/>
            <a:ext cx="122604" cy="158648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endParaRPr lang="en-US" altLang="zh-CN" sz="1400"/>
          </a:p>
          <a:p>
            <a:pPr eaLnBrk="0" hangingPunct="0"/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39" name="Line 29"/>
          <p:cNvSpPr>
            <a:spLocks noChangeShapeType="1"/>
          </p:cNvSpPr>
          <p:nvPr/>
        </p:nvSpPr>
        <p:spPr bwMode="auto">
          <a:xfrm flipH="1">
            <a:off x="5580215" y="3733968"/>
            <a:ext cx="61302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/>
          </a:p>
        </p:txBody>
      </p:sp>
      <p:sp>
        <p:nvSpPr>
          <p:cNvPr id="40" name="Rectangle 28"/>
          <p:cNvSpPr>
            <a:spLocks noChangeArrowheads="1"/>
          </p:cNvSpPr>
          <p:nvPr/>
        </p:nvSpPr>
        <p:spPr bwMode="auto">
          <a:xfrm>
            <a:off x="5702820" y="3495996"/>
            <a:ext cx="484969" cy="158648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endParaRPr lang="en-US" altLang="zh-CN" sz="1400" dirty="0"/>
          </a:p>
          <a:p>
            <a:pPr eaLnBrk="0" hangingPunct="0"/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41" name="Line 27"/>
          <p:cNvSpPr>
            <a:spLocks noChangeShapeType="1"/>
          </p:cNvSpPr>
          <p:nvPr/>
        </p:nvSpPr>
        <p:spPr bwMode="auto">
          <a:xfrm>
            <a:off x="5580216" y="3178701"/>
            <a:ext cx="659800" cy="39509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/>
          </a:p>
        </p:txBody>
      </p:sp>
      <p:sp>
        <p:nvSpPr>
          <p:cNvPr id="42" name="Rectangle 26"/>
          <p:cNvSpPr>
            <a:spLocks noChangeArrowheads="1"/>
          </p:cNvSpPr>
          <p:nvPr/>
        </p:nvSpPr>
        <p:spPr bwMode="auto">
          <a:xfrm>
            <a:off x="6070633" y="3099377"/>
            <a:ext cx="122604" cy="160173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endParaRPr lang="en-US" altLang="zh-CN" sz="1400" dirty="0"/>
          </a:p>
          <a:p>
            <a:pPr eaLnBrk="0" hangingPunct="0"/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49" name="Line 19"/>
          <p:cNvSpPr>
            <a:spLocks noChangeShapeType="1"/>
          </p:cNvSpPr>
          <p:nvPr/>
        </p:nvSpPr>
        <p:spPr bwMode="auto">
          <a:xfrm flipV="1">
            <a:off x="6928865" y="2940728"/>
            <a:ext cx="735627" cy="55526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/>
          </a:p>
        </p:txBody>
      </p:sp>
      <p:sp>
        <p:nvSpPr>
          <p:cNvPr id="50" name="Rectangle 18"/>
          <p:cNvSpPr>
            <a:spLocks noChangeArrowheads="1"/>
          </p:cNvSpPr>
          <p:nvPr/>
        </p:nvSpPr>
        <p:spPr bwMode="auto">
          <a:xfrm>
            <a:off x="7051469" y="3099377"/>
            <a:ext cx="122604" cy="160173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sz="1400"/>
          </a:p>
          <a:p>
            <a:pPr eaLnBrk="0" hangingPunct="0"/>
            <a:endParaRPr lang="en-US" altLang="zh-CN" sz="1400">
              <a:latin typeface="Arial" panose="020B0604020202020204" pitchFamily="34" charset="0"/>
            </a:endParaRPr>
          </a:p>
        </p:txBody>
      </p:sp>
      <p:grpSp>
        <p:nvGrpSpPr>
          <p:cNvPr id="9220" name="组合 9219"/>
          <p:cNvGrpSpPr/>
          <p:nvPr/>
        </p:nvGrpSpPr>
        <p:grpSpPr>
          <a:xfrm>
            <a:off x="6193237" y="5399772"/>
            <a:ext cx="1593858" cy="713916"/>
            <a:chOff x="4669237" y="5399772"/>
            <a:chExt cx="1593858" cy="713916"/>
          </a:xfrm>
        </p:grpSpPr>
        <p:sp>
          <p:nvSpPr>
            <p:cNvPr id="57" name="AutoShape 11"/>
            <p:cNvSpPr>
              <a:spLocks noChangeArrowheads="1"/>
            </p:cNvSpPr>
            <p:nvPr/>
          </p:nvSpPr>
          <p:spPr bwMode="auto">
            <a:xfrm>
              <a:off x="4669237" y="5399772"/>
              <a:ext cx="1593858" cy="71391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/>
            </a:p>
          </p:txBody>
        </p:sp>
        <p:sp>
          <p:nvSpPr>
            <p:cNvPr id="58" name="Rectangle 10"/>
            <p:cNvSpPr>
              <a:spLocks noChangeArrowheads="1"/>
            </p:cNvSpPr>
            <p:nvPr/>
          </p:nvSpPr>
          <p:spPr bwMode="auto">
            <a:xfrm>
              <a:off x="4791842" y="5479096"/>
              <a:ext cx="1103440" cy="31729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I →</a:t>
              </a:r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if S</a:t>
              </a:r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·</a:t>
              </a:r>
              <a:endParaRPr lang="en-US" altLang="zh-CN" sz="1400"/>
            </a:p>
            <a:p>
              <a:pPr eaLnBrk="0" hangingPunct="0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I →</a:t>
              </a:r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if S</a:t>
              </a:r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·</a:t>
              </a:r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else S</a:t>
              </a:r>
              <a:endParaRPr lang="en-US" altLang="zh-CN" sz="1400"/>
            </a:p>
            <a:p>
              <a:pPr eaLnBrk="0" hangingPunct="0"/>
              <a:endParaRPr lang="en-US" altLang="zh-CN" sz="1400">
                <a:latin typeface="Arial" panose="020B0604020202020204" pitchFamily="34" charset="0"/>
              </a:endParaRPr>
            </a:p>
          </p:txBody>
        </p:sp>
        <p:sp>
          <p:nvSpPr>
            <p:cNvPr id="59" name="Oval 9"/>
            <p:cNvSpPr>
              <a:spLocks noChangeArrowheads="1"/>
            </p:cNvSpPr>
            <p:nvPr/>
          </p:nvSpPr>
          <p:spPr bwMode="auto">
            <a:xfrm>
              <a:off x="5895282" y="5796392"/>
              <a:ext cx="245209" cy="237972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en-US" altLang="zh-CN" sz="1400" dirty="0">
                <a:latin typeface="Arial" panose="020B0604020202020204" pitchFamily="34" charset="0"/>
              </a:endParaRPr>
            </a:p>
          </p:txBody>
        </p:sp>
      </p:grpSp>
      <p:sp>
        <p:nvSpPr>
          <p:cNvPr id="60" name="Line 8"/>
          <p:cNvSpPr>
            <a:spLocks noChangeShapeType="1"/>
          </p:cNvSpPr>
          <p:nvPr/>
        </p:nvSpPr>
        <p:spPr bwMode="auto">
          <a:xfrm flipH="1">
            <a:off x="7051469" y="4923828"/>
            <a:ext cx="0" cy="47594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/>
          </a:p>
        </p:txBody>
      </p:sp>
      <p:sp>
        <p:nvSpPr>
          <p:cNvPr id="61" name="Rectangle 7"/>
          <p:cNvSpPr>
            <a:spLocks noChangeArrowheads="1"/>
          </p:cNvSpPr>
          <p:nvPr/>
        </p:nvSpPr>
        <p:spPr bwMode="auto">
          <a:xfrm>
            <a:off x="6806260" y="5082476"/>
            <a:ext cx="122604" cy="158648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altLang="zh-CN" sz="1400" dirty="0"/>
          </a:p>
          <a:p>
            <a:pPr eaLnBrk="0" hangingPunct="0"/>
            <a:endParaRPr lang="en-US" altLang="zh-CN" sz="14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8" grpId="0" animBg="1"/>
      <p:bldP spid="39" grpId="0" animBg="1"/>
      <p:bldP spid="40" grpId="0" animBg="1"/>
      <p:bldP spid="49" grpId="0" animBg="1"/>
      <p:bldP spid="50" grpId="0" animBg="1"/>
      <p:bldP spid="60" grpId="0" animBg="1"/>
      <p:bldP spid="6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219200" y="1196752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zh-CN" sz="2400" b="1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判断自下而上的分析过程已经分析成功的状态是什么？</a:t>
            </a:r>
            <a:endParaRPr lang="zh-CN" altLang="en-US" sz="3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矩形: 圆角 4"/>
          <p:cNvSpPr/>
          <p:nvPr>
            <p:custDataLst>
              <p:tags r:id="rId2"/>
            </p:custDataLst>
          </p:nvPr>
        </p:nvSpPr>
        <p:spPr bwMode="auto"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 vert="horz" wrap="square" lIns="91440" tIns="45720" rIns="91440" bIns="45720" numCol="1" rtlCol="0" anchor="ctr" anchorCtr="1" compatLnSpc="1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作答</a:t>
            </a:r>
            <a:endParaRPr kumimoji="0" lang="zh-CN" altLang="en-US" sz="1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>
            <p:custDataLst>
              <p:tags r:id="rId3"/>
            </p:custDataLst>
          </p:nvPr>
        </p:nvSpPr>
        <p:spPr bwMode="auto"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91440" tIns="45720" rIns="91440" bIns="45720" numCol="1" rtlCol="0" anchor="ctr" anchorCtr="1" compatLnSpc="1">
            <a:noAutofit/>
          </a:bodyPr>
          <a:lstStyle/>
          <a:p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84F4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正常使用主观题需</a:t>
            </a:r>
            <a:r>
              <a:rPr kumimoji="0" lang="en-US" altLang="zh-CN" sz="1600" b="1" i="0" u="none" strike="noStrike" cap="none" normalizeH="0" baseline="0">
                <a:ln>
                  <a:noFill/>
                </a:ln>
                <a:solidFill>
                  <a:srgbClr val="F84F4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2.0</a:t>
            </a: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84F4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以上版本雨课堂</a:t>
            </a:r>
            <a:endParaRPr kumimoji="0" lang="zh-CN" altLang="en-US" sz="1600" b="1" i="0" u="none" strike="noStrike" cap="none" normalizeH="0" baseline="0">
              <a:ln>
                <a:noFill/>
              </a:ln>
              <a:solidFill>
                <a:srgbClr val="F84F4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6" name="TitleBackground"/>
            <p:cNvSpPr/>
            <p:nvPr>
              <p:custDataLst>
                <p:tags r:id="rId5"/>
              </p:custDataLst>
            </p:nvPr>
          </p:nvSpPr>
          <p:spPr bwMode="auto"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2">
                <a:schemeClr val="bg2">
                  <a:alpha val="50000"/>
                </a:schemeClr>
              </a:prst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7" name="ColorBlock"/>
            <p:cNvSpPr/>
            <p:nvPr>
              <p:custDataLst>
                <p:tags r:id="rId6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prstShdw prst="shdw12">
                <a:schemeClr val="bg2">
                  <a:alpha val="50000"/>
                </a:schemeClr>
              </a:prst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8" name="TypeText"/>
            <p:cNvSpPr txBox="1"/>
            <p:nvPr>
              <p:custDataLst>
                <p:tags r:id="rId7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" name="TipText"/>
            <p:cNvSpPr txBox="1"/>
            <p:nvPr>
              <p:custDataLst>
                <p:tags r:id="rId8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/>
          <p:nvPr>
            <p:custDataLst>
              <p:tags r:id="rId9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1775520" y="1196752"/>
            <a:ext cx="8640961" cy="5544616"/>
          </a:xfrm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zh-CN" sz="2000" i="1" dirty="0"/>
              <a:t>S’ →S                           </a:t>
            </a:r>
            <a:r>
              <a:rPr lang="en-US" altLang="zh-CN" sz="2000" dirty="0"/>
              <a:t>Follow(S)=Follow(I)={$, </a:t>
            </a:r>
            <a:r>
              <a:rPr lang="en-US" altLang="zh-CN" sz="2000" i="1" dirty="0"/>
              <a:t>else</a:t>
            </a:r>
            <a:r>
              <a:rPr lang="en-US" altLang="zh-CN" sz="2000" dirty="0"/>
              <a:t>}</a:t>
            </a:r>
            <a:endParaRPr lang="en-US" altLang="zh-CN" sz="2000" i="1" dirty="0"/>
          </a:p>
          <a:p>
            <a:pPr marL="0" indent="0">
              <a:buNone/>
            </a:pPr>
            <a:r>
              <a:rPr lang="en-US" altLang="zh-CN" sz="2000" i="1" dirty="0" err="1"/>
              <a:t>S→I</a:t>
            </a:r>
            <a:r>
              <a:rPr lang="en-US" altLang="zh-CN" sz="2000" i="1" dirty="0"/>
              <a:t> | other</a:t>
            </a:r>
            <a:endParaRPr lang="en-US" altLang="zh-CN" sz="2000" i="1" dirty="0"/>
          </a:p>
          <a:p>
            <a:pPr marL="0" indent="0">
              <a:buNone/>
            </a:pPr>
            <a:r>
              <a:rPr lang="en-US" altLang="zh-CN" sz="2000" i="1" dirty="0" err="1"/>
              <a:t>I→if</a:t>
            </a:r>
            <a:r>
              <a:rPr lang="en-US" altLang="zh-CN" sz="2000" i="1" dirty="0"/>
              <a:t> S | if S else S</a:t>
            </a:r>
            <a:endParaRPr lang="en-US" altLang="zh-CN" sz="2000" dirty="0"/>
          </a:p>
          <a:p>
            <a:pPr marL="179705" lvl="1" indent="0">
              <a:lnSpc>
                <a:spcPct val="150000"/>
              </a:lnSpc>
              <a:buNone/>
            </a:pPr>
            <a:endParaRPr lang="en-US" altLang="zh-CN" sz="2000" i="1" dirty="0"/>
          </a:p>
          <a:p>
            <a:pPr marL="465455" lvl="1">
              <a:lnSpc>
                <a:spcPct val="150000"/>
              </a:lnSpc>
              <a:buNone/>
            </a:pPr>
            <a:r>
              <a:rPr lang="en-US" altLang="zh-CN" sz="2000" dirty="0"/>
              <a:t>	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585798"/>
            <a:ext cx="7772400" cy="538946"/>
          </a:xfrm>
        </p:spPr>
        <p:txBody>
          <a:bodyPr/>
          <a:lstStyle/>
          <a:p>
            <a:pPr eaLnBrk="1" hangingPunct="1"/>
            <a:r>
              <a:rPr lang="zh-CN" altLang="en-US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示例</a:t>
            </a:r>
            <a:endParaRPr lang="zh-CN" altLang="en-US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Rectangle 55"/>
          <p:cNvSpPr>
            <a:spLocks noChangeArrowheads="1"/>
          </p:cNvSpPr>
          <p:nvPr/>
        </p:nvSpPr>
        <p:spPr bwMode="auto">
          <a:xfrm>
            <a:off x="4295800" y="-11265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4231566" y="1988840"/>
            <a:ext cx="1588409" cy="1189860"/>
            <a:chOff x="2707565" y="1988840"/>
            <a:chExt cx="1588409" cy="1189860"/>
          </a:xfrm>
        </p:grpSpPr>
        <p:sp>
          <p:nvSpPr>
            <p:cNvPr id="5" name="AutoShape 53"/>
            <p:cNvSpPr>
              <a:spLocks noChangeArrowheads="1"/>
            </p:cNvSpPr>
            <p:nvPr/>
          </p:nvSpPr>
          <p:spPr bwMode="auto">
            <a:xfrm>
              <a:off x="2707565" y="1988840"/>
              <a:ext cx="1588409" cy="11898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/>
            </a:p>
          </p:txBody>
        </p:sp>
        <p:sp>
          <p:nvSpPr>
            <p:cNvPr id="6" name="Rectangle 52"/>
            <p:cNvSpPr>
              <a:spLocks noChangeArrowheads="1"/>
            </p:cNvSpPr>
            <p:nvPr/>
          </p:nvSpPr>
          <p:spPr bwMode="auto">
            <a:xfrm>
              <a:off x="2830170" y="2068164"/>
              <a:ext cx="1220596" cy="83290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S’ →·S</a:t>
              </a:r>
              <a:endParaRPr lang="en-US" altLang="zh-CN" sz="1400" dirty="0"/>
            </a:p>
            <a:p>
              <a:pPr eaLnBrk="0" hangingPunct="0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→·</a:t>
              </a:r>
              <a:r>
                <a:rPr lang="en-US" altLang="zh-CN" sz="1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en-US" altLang="zh-CN" sz="1400" dirty="0"/>
            </a:p>
            <a:p>
              <a:pPr eaLnBrk="0" hangingPunct="0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→·</a:t>
              </a:r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other</a:t>
              </a:r>
              <a:endParaRPr lang="en-US" altLang="zh-CN" sz="1400" dirty="0"/>
            </a:p>
            <a:p>
              <a:pPr eaLnBrk="0" hangingPunct="0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 →·</a:t>
              </a:r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if S</a:t>
              </a:r>
              <a:endParaRPr lang="en-US" altLang="zh-CN" sz="1400" dirty="0"/>
            </a:p>
            <a:p>
              <a:pPr eaLnBrk="0" hangingPunct="0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 →·</a:t>
              </a:r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if S else S</a:t>
              </a:r>
              <a:endParaRPr lang="en-US" altLang="zh-CN" sz="1400" dirty="0"/>
            </a:p>
            <a:p>
              <a:pPr eaLnBrk="0" hangingPunct="0"/>
              <a:endParaRPr lang="en-US" altLang="zh-CN" sz="1400" dirty="0">
                <a:latin typeface="Arial" panose="020B0604020202020204" pitchFamily="34" charset="0"/>
              </a:endParaRPr>
            </a:p>
          </p:txBody>
        </p:sp>
        <p:sp>
          <p:nvSpPr>
            <p:cNvPr id="7" name="Oval 51"/>
            <p:cNvSpPr>
              <a:spLocks noChangeArrowheads="1"/>
            </p:cNvSpPr>
            <p:nvPr/>
          </p:nvSpPr>
          <p:spPr bwMode="auto">
            <a:xfrm>
              <a:off x="3933610" y="2861404"/>
              <a:ext cx="245209" cy="23797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400">
                <a:latin typeface="Arial" panose="020B0604020202020204" pitchFamily="34" charset="0"/>
              </a:endParaRPr>
            </a:p>
          </p:txBody>
        </p:sp>
      </p:grpSp>
      <p:sp>
        <p:nvSpPr>
          <p:cNvPr id="8" name="Line 50"/>
          <p:cNvSpPr>
            <a:spLocks noChangeShapeType="1"/>
          </p:cNvSpPr>
          <p:nvPr/>
        </p:nvSpPr>
        <p:spPr bwMode="auto">
          <a:xfrm>
            <a:off x="4967192" y="3178700"/>
            <a:ext cx="0" cy="31729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/>
          </a:p>
        </p:txBody>
      </p:sp>
      <p:sp>
        <p:nvSpPr>
          <p:cNvPr id="9" name="Line 49"/>
          <p:cNvSpPr>
            <a:spLocks noChangeShapeType="1"/>
          </p:cNvSpPr>
          <p:nvPr/>
        </p:nvSpPr>
        <p:spPr bwMode="auto">
          <a:xfrm>
            <a:off x="5825425" y="2226812"/>
            <a:ext cx="73562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/>
          </a:p>
        </p:txBody>
      </p:sp>
      <p:sp>
        <p:nvSpPr>
          <p:cNvPr id="10" name="Rectangle 48"/>
          <p:cNvSpPr>
            <a:spLocks noChangeArrowheads="1"/>
          </p:cNvSpPr>
          <p:nvPr/>
        </p:nvSpPr>
        <p:spPr bwMode="auto">
          <a:xfrm>
            <a:off x="6070633" y="1988841"/>
            <a:ext cx="122604" cy="160173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altLang="zh-CN" sz="1400"/>
          </a:p>
          <a:p>
            <a:pPr eaLnBrk="0" hangingPunct="0"/>
            <a:endParaRPr lang="en-US" altLang="zh-CN" sz="1400">
              <a:latin typeface="Arial" panose="020B0604020202020204" pitchFamily="3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6561052" y="1988840"/>
            <a:ext cx="1226045" cy="475944"/>
            <a:chOff x="5037051" y="1988840"/>
            <a:chExt cx="1226045" cy="475944"/>
          </a:xfrm>
        </p:grpSpPr>
        <p:sp>
          <p:nvSpPr>
            <p:cNvPr id="11" name="AutoShape 47"/>
            <p:cNvSpPr>
              <a:spLocks noChangeArrowheads="1"/>
            </p:cNvSpPr>
            <p:nvPr/>
          </p:nvSpPr>
          <p:spPr bwMode="auto">
            <a:xfrm>
              <a:off x="5037051" y="1988840"/>
              <a:ext cx="1226045" cy="47594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/>
            </a:p>
          </p:txBody>
        </p:sp>
        <p:sp>
          <p:nvSpPr>
            <p:cNvPr id="12" name="Rectangle 46"/>
            <p:cNvSpPr>
              <a:spLocks noChangeArrowheads="1"/>
            </p:cNvSpPr>
            <p:nvPr/>
          </p:nvSpPr>
          <p:spPr bwMode="auto">
            <a:xfrm>
              <a:off x="5154206" y="2107826"/>
              <a:ext cx="735627" cy="1586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S’ →S·</a:t>
              </a:r>
              <a:endParaRPr lang="en-US" altLang="zh-CN" sz="1400">
                <a:latin typeface="Arial" panose="020B0604020202020204" pitchFamily="34" charset="0"/>
              </a:endParaRPr>
            </a:p>
          </p:txBody>
        </p:sp>
        <p:sp>
          <p:nvSpPr>
            <p:cNvPr id="13" name="Oval 45"/>
            <p:cNvSpPr>
              <a:spLocks noChangeArrowheads="1"/>
            </p:cNvSpPr>
            <p:nvPr/>
          </p:nvSpPr>
          <p:spPr bwMode="auto">
            <a:xfrm>
              <a:off x="5895282" y="2147488"/>
              <a:ext cx="245209" cy="23797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altLang="zh-CN" sz="1400">
                <a:latin typeface="Arial" panose="020B0604020202020204" pitchFamily="34" charset="0"/>
              </a:endParaRPr>
            </a:p>
          </p:txBody>
        </p:sp>
      </p:grpSp>
      <p:sp>
        <p:nvSpPr>
          <p:cNvPr id="14" name="Rectangle 44"/>
          <p:cNvSpPr>
            <a:spLocks noChangeArrowheads="1"/>
          </p:cNvSpPr>
          <p:nvPr/>
        </p:nvSpPr>
        <p:spPr bwMode="auto">
          <a:xfrm>
            <a:off x="4354171" y="3258024"/>
            <a:ext cx="367813" cy="158648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endParaRPr lang="en-US" altLang="zh-CN" sz="1400"/>
          </a:p>
          <a:p>
            <a:pPr eaLnBrk="0" hangingPunct="0"/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16" name="Line 42"/>
          <p:cNvSpPr>
            <a:spLocks noChangeShapeType="1"/>
          </p:cNvSpPr>
          <p:nvPr/>
        </p:nvSpPr>
        <p:spPr bwMode="auto">
          <a:xfrm>
            <a:off x="6070633" y="4606532"/>
            <a:ext cx="12260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/>
          </a:p>
        </p:txBody>
      </p:sp>
      <p:sp>
        <p:nvSpPr>
          <p:cNvPr id="17" name="Arc 41"/>
          <p:cNvSpPr/>
          <p:nvPr/>
        </p:nvSpPr>
        <p:spPr bwMode="auto">
          <a:xfrm>
            <a:off x="5825425" y="4608057"/>
            <a:ext cx="534011" cy="396620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38831 w 38831"/>
              <a:gd name="T1" fmla="*/ 34625 h 43200"/>
              <a:gd name="T2" fmla="*/ 21600 w 38831"/>
              <a:gd name="T3" fmla="*/ 0 h 43200"/>
              <a:gd name="T4" fmla="*/ 21600 w 38831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831" h="43200" fill="none" extrusionOk="0">
                <a:moveTo>
                  <a:pt x="38831" y="34625"/>
                </a:moveTo>
                <a:cubicBezTo>
                  <a:pt x="34748" y="40025"/>
                  <a:pt x="28370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9670"/>
                  <a:pt x="9670" y="0"/>
                  <a:pt x="21599" y="0"/>
                </a:cubicBezTo>
              </a:path>
              <a:path w="38831" h="43200" stroke="0" extrusionOk="0">
                <a:moveTo>
                  <a:pt x="38831" y="34625"/>
                </a:moveTo>
                <a:cubicBezTo>
                  <a:pt x="34748" y="40025"/>
                  <a:pt x="28370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9670"/>
                  <a:pt x="9670" y="0"/>
                  <a:pt x="21599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/>
          </a:p>
        </p:txBody>
      </p:sp>
      <p:grpSp>
        <p:nvGrpSpPr>
          <p:cNvPr id="9219" name="组合 9218"/>
          <p:cNvGrpSpPr/>
          <p:nvPr/>
        </p:nvGrpSpPr>
        <p:grpSpPr>
          <a:xfrm>
            <a:off x="4231566" y="3495996"/>
            <a:ext cx="1348649" cy="475944"/>
            <a:chOff x="2707565" y="3495996"/>
            <a:chExt cx="1348649" cy="475944"/>
          </a:xfrm>
        </p:grpSpPr>
        <p:sp>
          <p:nvSpPr>
            <p:cNvPr id="18" name="AutoShape 40"/>
            <p:cNvSpPr>
              <a:spLocks noChangeArrowheads="1"/>
            </p:cNvSpPr>
            <p:nvPr/>
          </p:nvSpPr>
          <p:spPr bwMode="auto">
            <a:xfrm>
              <a:off x="2707565" y="3495996"/>
              <a:ext cx="1348649" cy="47594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/>
            </a:p>
          </p:txBody>
        </p:sp>
        <p:sp>
          <p:nvSpPr>
            <p:cNvPr id="19" name="Rectangle 39"/>
            <p:cNvSpPr>
              <a:spLocks noChangeArrowheads="1"/>
            </p:cNvSpPr>
            <p:nvPr/>
          </p:nvSpPr>
          <p:spPr bwMode="auto">
            <a:xfrm>
              <a:off x="2830170" y="3575320"/>
              <a:ext cx="858231" cy="1586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</a:t>
              </a:r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other</a:t>
              </a:r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·</a:t>
              </a:r>
              <a:endParaRPr lang="en-US" altLang="zh-CN" sz="1400">
                <a:latin typeface="Arial" panose="020B0604020202020204" pitchFamily="34" charset="0"/>
              </a:endParaRPr>
            </a:p>
          </p:txBody>
        </p:sp>
        <p:sp>
          <p:nvSpPr>
            <p:cNvPr id="20" name="Oval 38"/>
            <p:cNvSpPr>
              <a:spLocks noChangeArrowheads="1"/>
            </p:cNvSpPr>
            <p:nvPr/>
          </p:nvSpPr>
          <p:spPr bwMode="auto">
            <a:xfrm>
              <a:off x="3688401" y="3654644"/>
              <a:ext cx="245209" cy="23797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US" altLang="zh-CN" sz="1400">
                <a:latin typeface="Arial" panose="020B0604020202020204" pitchFamily="34" charset="0"/>
              </a:endParaRPr>
            </a:p>
          </p:txBody>
        </p:sp>
      </p:grpSp>
      <p:sp>
        <p:nvSpPr>
          <p:cNvPr id="21" name="Line 37"/>
          <p:cNvSpPr>
            <a:spLocks noChangeShapeType="1"/>
          </p:cNvSpPr>
          <p:nvPr/>
        </p:nvSpPr>
        <p:spPr bwMode="auto">
          <a:xfrm>
            <a:off x="3863753" y="2464784"/>
            <a:ext cx="3678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/>
          </a:p>
        </p:txBody>
      </p:sp>
      <p:sp>
        <p:nvSpPr>
          <p:cNvPr id="22" name="Line 36"/>
          <p:cNvSpPr>
            <a:spLocks noChangeShapeType="1"/>
          </p:cNvSpPr>
          <p:nvPr/>
        </p:nvSpPr>
        <p:spPr bwMode="auto">
          <a:xfrm>
            <a:off x="5825425" y="2782080"/>
            <a:ext cx="183906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/>
          </a:p>
        </p:txBody>
      </p:sp>
      <p:sp>
        <p:nvSpPr>
          <p:cNvPr id="23" name="Rectangle 35"/>
          <p:cNvSpPr>
            <a:spLocks noChangeArrowheads="1"/>
          </p:cNvSpPr>
          <p:nvPr/>
        </p:nvSpPr>
        <p:spPr bwMode="auto">
          <a:xfrm>
            <a:off x="6193237" y="2544109"/>
            <a:ext cx="122604" cy="160173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sz="1400"/>
          </a:p>
          <a:p>
            <a:pPr eaLnBrk="0" hangingPunct="0"/>
            <a:endParaRPr lang="en-US" altLang="zh-CN" sz="1400">
              <a:latin typeface="Arial" panose="020B0604020202020204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7664492" y="2623432"/>
            <a:ext cx="1226045" cy="475944"/>
            <a:chOff x="6140491" y="2623432"/>
            <a:chExt cx="1226045" cy="475944"/>
          </a:xfrm>
        </p:grpSpPr>
        <p:sp>
          <p:nvSpPr>
            <p:cNvPr id="24" name="AutoShape 34"/>
            <p:cNvSpPr>
              <a:spLocks noChangeArrowheads="1"/>
            </p:cNvSpPr>
            <p:nvPr/>
          </p:nvSpPr>
          <p:spPr bwMode="auto">
            <a:xfrm>
              <a:off x="6140491" y="2623432"/>
              <a:ext cx="1226045" cy="47594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/>
            </a:p>
          </p:txBody>
        </p:sp>
        <p:sp>
          <p:nvSpPr>
            <p:cNvPr id="25" name="Rectangle 33"/>
            <p:cNvSpPr>
              <a:spLocks noChangeArrowheads="1"/>
            </p:cNvSpPr>
            <p:nvPr/>
          </p:nvSpPr>
          <p:spPr bwMode="auto">
            <a:xfrm>
              <a:off x="6263096" y="2702756"/>
              <a:ext cx="735627" cy="1586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</a:t>
              </a:r>
              <a:r>
                <a:rPr lang="en-US" altLang="zh-CN" sz="1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·</a:t>
              </a:r>
              <a:endParaRPr lang="en-US" altLang="zh-CN" sz="1400">
                <a:latin typeface="Arial" panose="020B0604020202020204" pitchFamily="34" charset="0"/>
              </a:endParaRPr>
            </a:p>
          </p:txBody>
        </p:sp>
        <p:sp>
          <p:nvSpPr>
            <p:cNvPr id="26" name="Oval 32"/>
            <p:cNvSpPr>
              <a:spLocks noChangeArrowheads="1"/>
            </p:cNvSpPr>
            <p:nvPr/>
          </p:nvSpPr>
          <p:spPr bwMode="auto">
            <a:xfrm>
              <a:off x="6998723" y="2782080"/>
              <a:ext cx="245209" cy="23797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altLang="zh-CN" sz="1400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9217" name="组合 9216"/>
          <p:cNvGrpSpPr/>
          <p:nvPr/>
        </p:nvGrpSpPr>
        <p:grpSpPr>
          <a:xfrm>
            <a:off x="6193237" y="3495996"/>
            <a:ext cx="1593858" cy="1427832"/>
            <a:chOff x="4669237" y="3495996"/>
            <a:chExt cx="1593858" cy="1427832"/>
          </a:xfrm>
        </p:grpSpPr>
        <p:sp>
          <p:nvSpPr>
            <p:cNvPr id="4" name="AutoShape 54"/>
            <p:cNvSpPr>
              <a:spLocks noChangeArrowheads="1"/>
            </p:cNvSpPr>
            <p:nvPr/>
          </p:nvSpPr>
          <p:spPr bwMode="auto">
            <a:xfrm>
              <a:off x="4669237" y="3495996"/>
              <a:ext cx="1593858" cy="1427832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/>
            </a:p>
          </p:txBody>
        </p:sp>
        <p:sp>
          <p:nvSpPr>
            <p:cNvPr id="15" name="Oval 43"/>
            <p:cNvSpPr>
              <a:spLocks noChangeArrowheads="1"/>
            </p:cNvSpPr>
            <p:nvPr/>
          </p:nvSpPr>
          <p:spPr bwMode="auto">
            <a:xfrm>
              <a:off x="5895282" y="4606532"/>
              <a:ext cx="245209" cy="23797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US" altLang="zh-CN" sz="1400" dirty="0">
                <a:latin typeface="Arial" panose="020B0604020202020204" pitchFamily="34" charset="0"/>
              </a:endParaRPr>
            </a:p>
          </p:txBody>
        </p:sp>
        <p:sp>
          <p:nvSpPr>
            <p:cNvPr id="27" name="Rectangle 31"/>
            <p:cNvSpPr>
              <a:spLocks noChangeArrowheads="1"/>
            </p:cNvSpPr>
            <p:nvPr/>
          </p:nvSpPr>
          <p:spPr bwMode="auto">
            <a:xfrm>
              <a:off x="4791842" y="3575320"/>
              <a:ext cx="1220596" cy="10312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I →</a:t>
              </a:r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if</a:t>
              </a:r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·</a:t>
              </a:r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US" altLang="zh-CN" sz="1400"/>
            </a:p>
            <a:p>
              <a:pPr eaLnBrk="0" hangingPunct="0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I →</a:t>
              </a:r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if</a:t>
              </a:r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·</a:t>
              </a:r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 else S</a:t>
              </a:r>
              <a:endParaRPr lang="en-US" altLang="zh-CN" sz="1400"/>
            </a:p>
            <a:p>
              <a:pPr eaLnBrk="0" hangingPunct="0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→·</a:t>
              </a:r>
              <a:r>
                <a:rPr lang="en-US" altLang="zh-CN" sz="1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en-US" altLang="zh-CN" sz="1400"/>
            </a:p>
            <a:p>
              <a:pPr eaLnBrk="0" hangingPunct="0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→·</a:t>
              </a:r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other</a:t>
              </a:r>
              <a:endParaRPr lang="en-US" altLang="zh-CN" sz="1400"/>
            </a:p>
            <a:p>
              <a:pPr eaLnBrk="0" hangingPunct="0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I →·</a:t>
              </a:r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if S</a:t>
              </a:r>
              <a:endParaRPr lang="en-US" altLang="zh-CN" sz="1400"/>
            </a:p>
            <a:p>
              <a:pPr eaLnBrk="0" hangingPunct="0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I →·</a:t>
              </a:r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if S else S</a:t>
              </a:r>
              <a:endParaRPr lang="en-US" altLang="zh-CN" sz="1400"/>
            </a:p>
            <a:p>
              <a:pPr eaLnBrk="0" hangingPunct="0"/>
              <a:endParaRPr lang="en-US" altLang="zh-CN" sz="1400">
                <a:latin typeface="Arial" panose="020B0604020202020204" pitchFamily="34" charset="0"/>
              </a:endParaRPr>
            </a:p>
          </p:txBody>
        </p:sp>
      </p:grpSp>
      <p:sp>
        <p:nvSpPr>
          <p:cNvPr id="28" name="Rectangle 30"/>
          <p:cNvSpPr>
            <a:spLocks noChangeArrowheads="1"/>
          </p:cNvSpPr>
          <p:nvPr/>
        </p:nvSpPr>
        <p:spPr bwMode="auto">
          <a:xfrm>
            <a:off x="5580215" y="4606532"/>
            <a:ext cx="122604" cy="158648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endParaRPr lang="en-US" altLang="zh-CN" sz="1400"/>
          </a:p>
          <a:p>
            <a:pPr eaLnBrk="0" hangingPunct="0"/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39" name="Line 29"/>
          <p:cNvSpPr>
            <a:spLocks noChangeShapeType="1"/>
          </p:cNvSpPr>
          <p:nvPr/>
        </p:nvSpPr>
        <p:spPr bwMode="auto">
          <a:xfrm flipH="1">
            <a:off x="5580215" y="3733968"/>
            <a:ext cx="61302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/>
          </a:p>
        </p:txBody>
      </p:sp>
      <p:sp>
        <p:nvSpPr>
          <p:cNvPr id="40" name="Rectangle 28"/>
          <p:cNvSpPr>
            <a:spLocks noChangeArrowheads="1"/>
          </p:cNvSpPr>
          <p:nvPr/>
        </p:nvSpPr>
        <p:spPr bwMode="auto">
          <a:xfrm>
            <a:off x="5702820" y="3495996"/>
            <a:ext cx="484969" cy="158648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endParaRPr lang="en-US" altLang="zh-CN" sz="1400" dirty="0"/>
          </a:p>
          <a:p>
            <a:pPr eaLnBrk="0" hangingPunct="0"/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41" name="Line 27"/>
          <p:cNvSpPr>
            <a:spLocks noChangeShapeType="1"/>
          </p:cNvSpPr>
          <p:nvPr/>
        </p:nvSpPr>
        <p:spPr bwMode="auto">
          <a:xfrm>
            <a:off x="5580216" y="3178700"/>
            <a:ext cx="735627" cy="39662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/>
          </a:p>
        </p:txBody>
      </p:sp>
      <p:sp>
        <p:nvSpPr>
          <p:cNvPr id="42" name="Rectangle 26"/>
          <p:cNvSpPr>
            <a:spLocks noChangeArrowheads="1"/>
          </p:cNvSpPr>
          <p:nvPr/>
        </p:nvSpPr>
        <p:spPr bwMode="auto">
          <a:xfrm>
            <a:off x="6070633" y="3099377"/>
            <a:ext cx="122604" cy="160173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endParaRPr lang="en-US" altLang="zh-CN" sz="1400"/>
          </a:p>
          <a:p>
            <a:pPr eaLnBrk="0" hangingPunct="0"/>
            <a:endParaRPr lang="en-US" altLang="zh-CN" sz="1400">
              <a:latin typeface="Arial" panose="020B0604020202020204" pitchFamily="34" charset="0"/>
            </a:endParaRPr>
          </a:p>
        </p:txBody>
      </p:sp>
      <p:grpSp>
        <p:nvGrpSpPr>
          <p:cNvPr id="9216" name="组合 9215"/>
          <p:cNvGrpSpPr/>
          <p:nvPr/>
        </p:nvGrpSpPr>
        <p:grpSpPr>
          <a:xfrm>
            <a:off x="8522723" y="3495996"/>
            <a:ext cx="1593858" cy="1427832"/>
            <a:chOff x="6998723" y="3495996"/>
            <a:chExt cx="1593858" cy="1427832"/>
          </a:xfrm>
          <a:solidFill>
            <a:srgbClr val="FFFFCC"/>
          </a:solidFill>
        </p:grpSpPr>
        <p:sp>
          <p:nvSpPr>
            <p:cNvPr id="43" name="AutoShape 25"/>
            <p:cNvSpPr>
              <a:spLocks noChangeArrowheads="1"/>
            </p:cNvSpPr>
            <p:nvPr/>
          </p:nvSpPr>
          <p:spPr bwMode="auto">
            <a:xfrm>
              <a:off x="6998723" y="3495996"/>
              <a:ext cx="1593858" cy="1427832"/>
            </a:xfrm>
            <a:prstGeom prst="roundRect">
              <a:avLst>
                <a:gd name="adj" fmla="val 16667"/>
              </a:avLst>
            </a:pr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/>
            </a:p>
          </p:txBody>
        </p:sp>
        <p:sp>
          <p:nvSpPr>
            <p:cNvPr id="44" name="Oval 24"/>
            <p:cNvSpPr>
              <a:spLocks noChangeArrowheads="1"/>
            </p:cNvSpPr>
            <p:nvPr/>
          </p:nvSpPr>
          <p:spPr bwMode="auto">
            <a:xfrm>
              <a:off x="8224768" y="4606532"/>
              <a:ext cx="245209" cy="237972"/>
            </a:xfrm>
            <a:prstGeom prst="ellipse">
              <a:avLst/>
            </a:pr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en-US" altLang="zh-CN" sz="1400">
                <a:latin typeface="Arial" panose="020B0604020202020204" pitchFamily="34" charset="0"/>
              </a:endParaRPr>
            </a:p>
          </p:txBody>
        </p:sp>
        <p:sp>
          <p:nvSpPr>
            <p:cNvPr id="45" name="Rectangle 23"/>
            <p:cNvSpPr>
              <a:spLocks noChangeArrowheads="1"/>
            </p:cNvSpPr>
            <p:nvPr/>
          </p:nvSpPr>
          <p:spPr bwMode="auto">
            <a:xfrm>
              <a:off x="7121327" y="3575320"/>
              <a:ext cx="1226045" cy="79324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 →</a:t>
              </a:r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if S </a:t>
              </a:r>
              <a:r>
                <a:rPr lang="en-US" altLang="zh-CN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else</a:t>
              </a:r>
              <a:r>
                <a:rPr lang="en-US" altLang="zh-C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·</a:t>
              </a:r>
              <a:r>
                <a:rPr lang="en-US" altLang="zh-CN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US" altLang="zh-CN" sz="1400" dirty="0"/>
            </a:p>
            <a:p>
              <a:pPr eaLnBrk="0" hangingPunct="0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→·</a:t>
              </a:r>
              <a:r>
                <a:rPr lang="en-US" altLang="zh-CN" sz="1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en-US" altLang="zh-CN" sz="1400" dirty="0"/>
            </a:p>
            <a:p>
              <a:pPr eaLnBrk="0" hangingPunct="0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→·</a:t>
              </a:r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other</a:t>
              </a:r>
              <a:endParaRPr lang="en-US" altLang="zh-CN" sz="1400" dirty="0"/>
            </a:p>
            <a:p>
              <a:pPr eaLnBrk="0" hangingPunct="0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 →·</a:t>
              </a:r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if S</a:t>
              </a:r>
              <a:endParaRPr lang="en-US" altLang="zh-CN" sz="1400" dirty="0"/>
            </a:p>
            <a:p>
              <a:pPr eaLnBrk="0" hangingPunct="0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 →·</a:t>
              </a:r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if S else S</a:t>
              </a:r>
              <a:endParaRPr lang="en-US" altLang="zh-CN" sz="1400" dirty="0"/>
            </a:p>
            <a:p>
              <a:pPr eaLnBrk="0" hangingPunct="0"/>
              <a:endParaRPr lang="en-US" altLang="zh-CN" sz="1400" dirty="0">
                <a:latin typeface="Arial" panose="020B0604020202020204" pitchFamily="34" charset="0"/>
              </a:endParaRPr>
            </a:p>
          </p:txBody>
        </p:sp>
      </p:grpSp>
      <p:sp>
        <p:nvSpPr>
          <p:cNvPr id="46" name="Line 22"/>
          <p:cNvSpPr>
            <a:spLocks noChangeShapeType="1"/>
          </p:cNvSpPr>
          <p:nvPr/>
        </p:nvSpPr>
        <p:spPr bwMode="auto">
          <a:xfrm flipH="1">
            <a:off x="7787097" y="4209912"/>
            <a:ext cx="73562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/>
          </a:p>
        </p:txBody>
      </p:sp>
      <p:sp>
        <p:nvSpPr>
          <p:cNvPr id="47" name="Rectangle 21"/>
          <p:cNvSpPr>
            <a:spLocks noChangeArrowheads="1"/>
          </p:cNvSpPr>
          <p:nvPr/>
        </p:nvSpPr>
        <p:spPr bwMode="auto">
          <a:xfrm>
            <a:off x="8032305" y="3971941"/>
            <a:ext cx="122604" cy="160173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endParaRPr lang="en-US" altLang="zh-CN" sz="1400" dirty="0"/>
          </a:p>
          <a:p>
            <a:pPr eaLnBrk="0" hangingPunct="0"/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48" name="Line 20"/>
          <p:cNvSpPr>
            <a:spLocks noChangeShapeType="1"/>
          </p:cNvSpPr>
          <p:nvPr/>
        </p:nvSpPr>
        <p:spPr bwMode="auto">
          <a:xfrm flipH="1" flipV="1">
            <a:off x="8890536" y="2940728"/>
            <a:ext cx="490418" cy="55526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/>
          </a:p>
        </p:txBody>
      </p:sp>
      <p:sp>
        <p:nvSpPr>
          <p:cNvPr id="49" name="Line 19"/>
          <p:cNvSpPr>
            <a:spLocks noChangeShapeType="1"/>
          </p:cNvSpPr>
          <p:nvPr/>
        </p:nvSpPr>
        <p:spPr bwMode="auto">
          <a:xfrm flipV="1">
            <a:off x="6928865" y="2940728"/>
            <a:ext cx="735627" cy="55526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/>
          </a:p>
        </p:txBody>
      </p:sp>
      <p:sp>
        <p:nvSpPr>
          <p:cNvPr id="50" name="Rectangle 18"/>
          <p:cNvSpPr>
            <a:spLocks noChangeArrowheads="1"/>
          </p:cNvSpPr>
          <p:nvPr/>
        </p:nvSpPr>
        <p:spPr bwMode="auto">
          <a:xfrm>
            <a:off x="7051469" y="3099377"/>
            <a:ext cx="122604" cy="160173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sz="1400"/>
          </a:p>
          <a:p>
            <a:pPr eaLnBrk="0" hangingPunct="0"/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51" name="Rectangle 17"/>
          <p:cNvSpPr>
            <a:spLocks noChangeArrowheads="1"/>
          </p:cNvSpPr>
          <p:nvPr/>
        </p:nvSpPr>
        <p:spPr bwMode="auto">
          <a:xfrm>
            <a:off x="9258350" y="3020053"/>
            <a:ext cx="122604" cy="160173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sz="1400"/>
          </a:p>
          <a:p>
            <a:pPr eaLnBrk="0" hangingPunct="0"/>
            <a:endParaRPr lang="en-US" altLang="zh-CN" sz="1400">
              <a:latin typeface="Arial" panose="020B0604020202020204" pitchFamily="34" charset="0"/>
            </a:endParaRPr>
          </a:p>
        </p:txBody>
      </p:sp>
      <p:grpSp>
        <p:nvGrpSpPr>
          <p:cNvPr id="9221" name="组合 9220"/>
          <p:cNvGrpSpPr/>
          <p:nvPr/>
        </p:nvGrpSpPr>
        <p:grpSpPr>
          <a:xfrm>
            <a:off x="8522723" y="6169113"/>
            <a:ext cx="1593858" cy="475944"/>
            <a:chOff x="6998723" y="6169113"/>
            <a:chExt cx="1593858" cy="475944"/>
          </a:xfrm>
        </p:grpSpPr>
        <p:sp>
          <p:nvSpPr>
            <p:cNvPr id="52" name="AutoShape 16"/>
            <p:cNvSpPr>
              <a:spLocks noChangeArrowheads="1"/>
            </p:cNvSpPr>
            <p:nvPr/>
          </p:nvSpPr>
          <p:spPr bwMode="auto">
            <a:xfrm>
              <a:off x="6998723" y="6169113"/>
              <a:ext cx="1593858" cy="47594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/>
            </a:p>
          </p:txBody>
        </p:sp>
        <p:sp>
          <p:nvSpPr>
            <p:cNvPr id="53" name="Rectangle 15"/>
            <p:cNvSpPr>
              <a:spLocks noChangeArrowheads="1"/>
            </p:cNvSpPr>
            <p:nvPr/>
          </p:nvSpPr>
          <p:spPr bwMode="auto">
            <a:xfrm>
              <a:off x="7093401" y="6336914"/>
              <a:ext cx="1103440" cy="1586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 →</a:t>
              </a:r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if S else S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·</a:t>
              </a:r>
              <a:endParaRPr lang="en-US" altLang="zh-CN" sz="1400" dirty="0"/>
            </a:p>
            <a:p>
              <a:pPr eaLnBrk="0" hangingPunct="0"/>
              <a:endParaRPr lang="en-US" altLang="zh-CN" sz="1400" dirty="0">
                <a:latin typeface="Arial" panose="020B0604020202020204" pitchFamily="34" charset="0"/>
              </a:endParaRPr>
            </a:p>
          </p:txBody>
        </p:sp>
        <p:sp>
          <p:nvSpPr>
            <p:cNvPr id="54" name="Oval 14"/>
            <p:cNvSpPr>
              <a:spLocks noChangeArrowheads="1"/>
            </p:cNvSpPr>
            <p:nvPr/>
          </p:nvSpPr>
          <p:spPr bwMode="auto">
            <a:xfrm>
              <a:off x="8224768" y="6339965"/>
              <a:ext cx="245209" cy="23797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endParaRPr lang="en-US" altLang="zh-CN" sz="1400">
                <a:latin typeface="Arial" panose="020B0604020202020204" pitchFamily="34" charset="0"/>
              </a:endParaRPr>
            </a:p>
          </p:txBody>
        </p:sp>
      </p:grpSp>
      <p:sp>
        <p:nvSpPr>
          <p:cNvPr id="55" name="Line 13"/>
          <p:cNvSpPr>
            <a:spLocks noChangeShapeType="1"/>
          </p:cNvSpPr>
          <p:nvPr/>
        </p:nvSpPr>
        <p:spPr bwMode="auto">
          <a:xfrm>
            <a:off x="9626163" y="4923828"/>
            <a:ext cx="7492" cy="126257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/>
          </a:p>
        </p:txBody>
      </p:sp>
      <p:sp>
        <p:nvSpPr>
          <p:cNvPr id="56" name="Rectangle 12"/>
          <p:cNvSpPr>
            <a:spLocks noChangeArrowheads="1"/>
          </p:cNvSpPr>
          <p:nvPr/>
        </p:nvSpPr>
        <p:spPr bwMode="auto">
          <a:xfrm>
            <a:off x="9748768" y="5875716"/>
            <a:ext cx="122604" cy="158648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altLang="zh-CN" sz="1400"/>
          </a:p>
          <a:p>
            <a:pPr eaLnBrk="0" hangingPunct="0"/>
            <a:endParaRPr lang="en-US" altLang="zh-CN" sz="1400">
              <a:latin typeface="Arial" panose="020B0604020202020204" pitchFamily="34" charset="0"/>
            </a:endParaRPr>
          </a:p>
        </p:txBody>
      </p:sp>
      <p:grpSp>
        <p:nvGrpSpPr>
          <p:cNvPr id="9220" name="组合 9219"/>
          <p:cNvGrpSpPr/>
          <p:nvPr/>
        </p:nvGrpSpPr>
        <p:grpSpPr>
          <a:xfrm>
            <a:off x="6193237" y="5399772"/>
            <a:ext cx="1593858" cy="713916"/>
            <a:chOff x="4669237" y="5399772"/>
            <a:chExt cx="1593858" cy="713916"/>
          </a:xfrm>
        </p:grpSpPr>
        <p:sp>
          <p:nvSpPr>
            <p:cNvPr id="57" name="AutoShape 11"/>
            <p:cNvSpPr>
              <a:spLocks noChangeArrowheads="1"/>
            </p:cNvSpPr>
            <p:nvPr/>
          </p:nvSpPr>
          <p:spPr bwMode="auto">
            <a:xfrm>
              <a:off x="4669237" y="5399772"/>
              <a:ext cx="1593858" cy="71391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/>
            </a:p>
          </p:txBody>
        </p:sp>
        <p:sp>
          <p:nvSpPr>
            <p:cNvPr id="58" name="Rectangle 10"/>
            <p:cNvSpPr>
              <a:spLocks noChangeArrowheads="1"/>
            </p:cNvSpPr>
            <p:nvPr/>
          </p:nvSpPr>
          <p:spPr bwMode="auto">
            <a:xfrm>
              <a:off x="4791842" y="5479096"/>
              <a:ext cx="1103440" cy="31729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I →</a:t>
              </a:r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if S</a:t>
              </a:r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·</a:t>
              </a:r>
              <a:endParaRPr lang="en-US" altLang="zh-CN" sz="1400"/>
            </a:p>
            <a:p>
              <a:pPr eaLnBrk="0" hangingPunct="0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I →</a:t>
              </a:r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if S</a:t>
              </a:r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·</a:t>
              </a:r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else S</a:t>
              </a:r>
              <a:endParaRPr lang="en-US" altLang="zh-CN" sz="1400"/>
            </a:p>
            <a:p>
              <a:pPr eaLnBrk="0" hangingPunct="0"/>
              <a:endParaRPr lang="en-US" altLang="zh-CN" sz="1400">
                <a:latin typeface="Arial" panose="020B0604020202020204" pitchFamily="34" charset="0"/>
              </a:endParaRPr>
            </a:p>
          </p:txBody>
        </p:sp>
        <p:sp>
          <p:nvSpPr>
            <p:cNvPr id="59" name="Oval 9"/>
            <p:cNvSpPr>
              <a:spLocks noChangeArrowheads="1"/>
            </p:cNvSpPr>
            <p:nvPr/>
          </p:nvSpPr>
          <p:spPr bwMode="auto">
            <a:xfrm>
              <a:off x="5895282" y="5796392"/>
              <a:ext cx="245209" cy="237972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en-US" altLang="zh-CN" sz="1400" dirty="0">
                <a:latin typeface="Arial" panose="020B0604020202020204" pitchFamily="34" charset="0"/>
              </a:endParaRPr>
            </a:p>
          </p:txBody>
        </p:sp>
      </p:grpSp>
      <p:sp>
        <p:nvSpPr>
          <p:cNvPr id="60" name="Line 8"/>
          <p:cNvSpPr>
            <a:spLocks noChangeShapeType="1"/>
          </p:cNvSpPr>
          <p:nvPr/>
        </p:nvSpPr>
        <p:spPr bwMode="auto">
          <a:xfrm flipH="1">
            <a:off x="7051469" y="4923828"/>
            <a:ext cx="0" cy="47594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/>
          </a:p>
        </p:txBody>
      </p:sp>
      <p:sp>
        <p:nvSpPr>
          <p:cNvPr id="61" name="Rectangle 7"/>
          <p:cNvSpPr>
            <a:spLocks noChangeArrowheads="1"/>
          </p:cNvSpPr>
          <p:nvPr/>
        </p:nvSpPr>
        <p:spPr bwMode="auto">
          <a:xfrm>
            <a:off x="6806260" y="5082476"/>
            <a:ext cx="122604" cy="158648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altLang="zh-CN" sz="1400"/>
          </a:p>
          <a:p>
            <a:pPr eaLnBrk="0" hangingPunct="0"/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62" name="Line 6"/>
          <p:cNvSpPr>
            <a:spLocks noChangeShapeType="1"/>
          </p:cNvSpPr>
          <p:nvPr/>
        </p:nvSpPr>
        <p:spPr bwMode="auto">
          <a:xfrm flipV="1">
            <a:off x="7664492" y="4765180"/>
            <a:ext cx="858231" cy="63459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/>
          </a:p>
        </p:txBody>
      </p:sp>
      <p:sp>
        <p:nvSpPr>
          <p:cNvPr id="63" name="Rectangle 5"/>
          <p:cNvSpPr>
            <a:spLocks noChangeArrowheads="1"/>
          </p:cNvSpPr>
          <p:nvPr/>
        </p:nvSpPr>
        <p:spPr bwMode="auto">
          <a:xfrm>
            <a:off x="8176460" y="5091204"/>
            <a:ext cx="367813" cy="210005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endParaRPr lang="en-US" altLang="zh-CN" sz="1400" dirty="0"/>
          </a:p>
          <a:p>
            <a:pPr eaLnBrk="0" hangingPunct="0"/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89" name="Arc 4"/>
          <p:cNvSpPr/>
          <p:nvPr/>
        </p:nvSpPr>
        <p:spPr bwMode="auto">
          <a:xfrm rot="16200000">
            <a:off x="5710918" y="3158330"/>
            <a:ext cx="2567352" cy="4297287"/>
          </a:xfrm>
          <a:custGeom>
            <a:avLst/>
            <a:gdLst>
              <a:gd name="G0" fmla="+- 21600 0 0"/>
              <a:gd name="G1" fmla="+- 21598 0 0"/>
              <a:gd name="G2" fmla="+- 21600 0 0"/>
              <a:gd name="T0" fmla="*/ 14019 w 21600"/>
              <a:gd name="T1" fmla="*/ 41824 h 41824"/>
              <a:gd name="T2" fmla="*/ 21305 w 21600"/>
              <a:gd name="T3" fmla="*/ 0 h 41824"/>
              <a:gd name="T4" fmla="*/ 21600 w 21600"/>
              <a:gd name="T5" fmla="*/ 21598 h 418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41824" fill="none" extrusionOk="0">
                <a:moveTo>
                  <a:pt x="14019" y="41823"/>
                </a:moveTo>
                <a:cubicBezTo>
                  <a:pt x="5586" y="38663"/>
                  <a:pt x="0" y="30603"/>
                  <a:pt x="0" y="21598"/>
                </a:cubicBezTo>
                <a:cubicBezTo>
                  <a:pt x="-1" y="9783"/>
                  <a:pt x="9491" y="161"/>
                  <a:pt x="21305" y="0"/>
                </a:cubicBezTo>
              </a:path>
              <a:path w="21600" h="41824" stroke="0" extrusionOk="0">
                <a:moveTo>
                  <a:pt x="14019" y="41823"/>
                </a:moveTo>
                <a:cubicBezTo>
                  <a:pt x="5586" y="38663"/>
                  <a:pt x="0" y="30603"/>
                  <a:pt x="0" y="21598"/>
                </a:cubicBezTo>
                <a:cubicBezTo>
                  <a:pt x="-1" y="9783"/>
                  <a:pt x="9491" y="161"/>
                  <a:pt x="21305" y="0"/>
                </a:cubicBezTo>
                <a:lnTo>
                  <a:pt x="21600" y="2159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tailEnd type="triangl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/>
          </a:p>
        </p:txBody>
      </p:sp>
      <p:sp>
        <p:nvSpPr>
          <p:cNvPr id="91" name="Rectangle 2"/>
          <p:cNvSpPr>
            <a:spLocks noChangeArrowheads="1"/>
          </p:cNvSpPr>
          <p:nvPr/>
        </p:nvSpPr>
        <p:spPr bwMode="auto">
          <a:xfrm>
            <a:off x="8945878" y="5507063"/>
            <a:ext cx="462491" cy="261362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endParaRPr lang="en-US" altLang="zh-CN" sz="1400" dirty="0"/>
          </a:p>
          <a:p>
            <a:pPr eaLnBrk="0" hangingPunct="0"/>
            <a:endParaRPr lang="en-US" altLang="zh-CN" sz="14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51" grpId="0" animBg="1"/>
      <p:bldP spid="55" grpId="0" animBg="1"/>
      <p:bldP spid="56" grpId="0" animBg="1"/>
      <p:bldP spid="89" grpId="0" animBg="1"/>
      <p:bldP spid="91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1775520" y="1196752"/>
            <a:ext cx="8640961" cy="5544616"/>
          </a:xfrm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zh-CN" sz="2000" i="1" dirty="0"/>
              <a:t>S’ →S                           </a:t>
            </a:r>
            <a:r>
              <a:rPr lang="en-US" altLang="zh-CN" sz="2000" dirty="0"/>
              <a:t>Follow(S)=Follow(I)={$, </a:t>
            </a:r>
            <a:r>
              <a:rPr lang="en-US" altLang="zh-CN" sz="2000" i="1" dirty="0"/>
              <a:t>else</a:t>
            </a:r>
            <a:r>
              <a:rPr lang="en-US" altLang="zh-CN" sz="2000" dirty="0"/>
              <a:t>}</a:t>
            </a:r>
            <a:endParaRPr lang="en-US" altLang="zh-CN" sz="2000" i="1" dirty="0"/>
          </a:p>
          <a:p>
            <a:pPr marL="0" indent="0">
              <a:buNone/>
            </a:pPr>
            <a:r>
              <a:rPr lang="en-US" altLang="zh-CN" sz="2000" i="1" dirty="0" err="1"/>
              <a:t>S→I</a:t>
            </a:r>
            <a:r>
              <a:rPr lang="en-US" altLang="zh-CN" sz="2000" i="1" dirty="0"/>
              <a:t> | other</a:t>
            </a:r>
            <a:endParaRPr lang="en-US" altLang="zh-CN" sz="2000" i="1" dirty="0"/>
          </a:p>
          <a:p>
            <a:pPr marL="0" indent="0">
              <a:buNone/>
            </a:pPr>
            <a:r>
              <a:rPr lang="en-US" altLang="zh-CN" sz="2000" i="1" dirty="0" err="1"/>
              <a:t>I→if</a:t>
            </a:r>
            <a:r>
              <a:rPr lang="en-US" altLang="zh-CN" sz="2000" i="1" dirty="0"/>
              <a:t> S | if S else S</a:t>
            </a:r>
            <a:endParaRPr lang="en-US" altLang="zh-CN" sz="2000" dirty="0"/>
          </a:p>
          <a:p>
            <a:pPr marL="179705" lvl="1" indent="0">
              <a:lnSpc>
                <a:spcPct val="150000"/>
              </a:lnSpc>
              <a:buNone/>
            </a:pPr>
            <a:endParaRPr lang="en-US" altLang="zh-CN" sz="2000" i="1" dirty="0"/>
          </a:p>
          <a:p>
            <a:pPr marL="465455" lvl="1">
              <a:lnSpc>
                <a:spcPct val="150000"/>
              </a:lnSpc>
              <a:buNone/>
            </a:pPr>
            <a:r>
              <a:rPr lang="en-US" altLang="zh-CN" sz="2000" dirty="0"/>
              <a:t>	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585798"/>
            <a:ext cx="7772400" cy="538946"/>
          </a:xfrm>
        </p:spPr>
        <p:txBody>
          <a:bodyPr/>
          <a:lstStyle/>
          <a:p>
            <a:pPr eaLnBrk="1" hangingPunct="1"/>
            <a:r>
              <a:rPr lang="zh-CN" altLang="en-US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示例</a:t>
            </a:r>
            <a:endParaRPr lang="zh-CN" altLang="en-US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Rectangle 55"/>
          <p:cNvSpPr>
            <a:spLocks noChangeArrowheads="1"/>
          </p:cNvSpPr>
          <p:nvPr/>
        </p:nvSpPr>
        <p:spPr bwMode="auto">
          <a:xfrm>
            <a:off x="4295800" y="-11265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4231566" y="1988840"/>
            <a:ext cx="1588409" cy="1189860"/>
            <a:chOff x="2707565" y="1988840"/>
            <a:chExt cx="1588409" cy="1189860"/>
          </a:xfrm>
        </p:grpSpPr>
        <p:sp>
          <p:nvSpPr>
            <p:cNvPr id="5" name="AutoShape 53"/>
            <p:cNvSpPr>
              <a:spLocks noChangeArrowheads="1"/>
            </p:cNvSpPr>
            <p:nvPr/>
          </p:nvSpPr>
          <p:spPr bwMode="auto">
            <a:xfrm>
              <a:off x="2707565" y="1988840"/>
              <a:ext cx="1588409" cy="11898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/>
            </a:p>
          </p:txBody>
        </p:sp>
        <p:sp>
          <p:nvSpPr>
            <p:cNvPr id="6" name="Rectangle 52"/>
            <p:cNvSpPr>
              <a:spLocks noChangeArrowheads="1"/>
            </p:cNvSpPr>
            <p:nvPr/>
          </p:nvSpPr>
          <p:spPr bwMode="auto">
            <a:xfrm>
              <a:off x="2830170" y="2068164"/>
              <a:ext cx="1220596" cy="83290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S’ →·S</a:t>
              </a:r>
              <a:endParaRPr lang="en-US" altLang="zh-CN" sz="1400" dirty="0"/>
            </a:p>
            <a:p>
              <a:pPr eaLnBrk="0" hangingPunct="0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→·</a:t>
              </a:r>
              <a:r>
                <a:rPr lang="en-US" altLang="zh-CN" sz="1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en-US" altLang="zh-CN" sz="1400" dirty="0"/>
            </a:p>
            <a:p>
              <a:pPr eaLnBrk="0" hangingPunct="0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→·</a:t>
              </a:r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other</a:t>
              </a:r>
              <a:endParaRPr lang="en-US" altLang="zh-CN" sz="1400" dirty="0"/>
            </a:p>
            <a:p>
              <a:pPr eaLnBrk="0" hangingPunct="0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 →·</a:t>
              </a:r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if S</a:t>
              </a:r>
              <a:endParaRPr lang="en-US" altLang="zh-CN" sz="1400" dirty="0"/>
            </a:p>
            <a:p>
              <a:pPr eaLnBrk="0" hangingPunct="0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 →·</a:t>
              </a:r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if S else S</a:t>
              </a:r>
              <a:endParaRPr lang="en-US" altLang="zh-CN" sz="1400" dirty="0"/>
            </a:p>
            <a:p>
              <a:pPr eaLnBrk="0" hangingPunct="0"/>
              <a:endParaRPr lang="en-US" altLang="zh-CN" sz="1400" dirty="0">
                <a:latin typeface="Arial" panose="020B0604020202020204" pitchFamily="34" charset="0"/>
              </a:endParaRPr>
            </a:p>
          </p:txBody>
        </p:sp>
        <p:sp>
          <p:nvSpPr>
            <p:cNvPr id="7" name="Oval 51"/>
            <p:cNvSpPr>
              <a:spLocks noChangeArrowheads="1"/>
            </p:cNvSpPr>
            <p:nvPr/>
          </p:nvSpPr>
          <p:spPr bwMode="auto">
            <a:xfrm>
              <a:off x="3933610" y="2861404"/>
              <a:ext cx="245209" cy="23797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1400">
                <a:latin typeface="Arial" panose="020B0604020202020204" pitchFamily="34" charset="0"/>
              </a:endParaRPr>
            </a:p>
          </p:txBody>
        </p:sp>
      </p:grpSp>
      <p:sp>
        <p:nvSpPr>
          <p:cNvPr id="8" name="Line 50"/>
          <p:cNvSpPr>
            <a:spLocks noChangeShapeType="1"/>
          </p:cNvSpPr>
          <p:nvPr/>
        </p:nvSpPr>
        <p:spPr bwMode="auto">
          <a:xfrm>
            <a:off x="4967192" y="3178700"/>
            <a:ext cx="0" cy="31729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/>
          </a:p>
        </p:txBody>
      </p:sp>
      <p:sp>
        <p:nvSpPr>
          <p:cNvPr id="9" name="Line 49"/>
          <p:cNvSpPr>
            <a:spLocks noChangeShapeType="1"/>
          </p:cNvSpPr>
          <p:nvPr/>
        </p:nvSpPr>
        <p:spPr bwMode="auto">
          <a:xfrm>
            <a:off x="5825425" y="2226812"/>
            <a:ext cx="73562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/>
          </a:p>
        </p:txBody>
      </p:sp>
      <p:sp>
        <p:nvSpPr>
          <p:cNvPr id="10" name="Rectangle 48"/>
          <p:cNvSpPr>
            <a:spLocks noChangeArrowheads="1"/>
          </p:cNvSpPr>
          <p:nvPr/>
        </p:nvSpPr>
        <p:spPr bwMode="auto">
          <a:xfrm>
            <a:off x="6070633" y="1988841"/>
            <a:ext cx="122604" cy="160173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altLang="zh-CN" sz="1400"/>
          </a:p>
          <a:p>
            <a:pPr eaLnBrk="0" hangingPunct="0"/>
            <a:endParaRPr lang="en-US" altLang="zh-CN" sz="1400">
              <a:latin typeface="Arial" panose="020B0604020202020204" pitchFamily="3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6561052" y="1988840"/>
            <a:ext cx="1226045" cy="475944"/>
            <a:chOff x="5037051" y="1988840"/>
            <a:chExt cx="1226045" cy="475944"/>
          </a:xfrm>
        </p:grpSpPr>
        <p:sp>
          <p:nvSpPr>
            <p:cNvPr id="11" name="AutoShape 47"/>
            <p:cNvSpPr>
              <a:spLocks noChangeArrowheads="1"/>
            </p:cNvSpPr>
            <p:nvPr/>
          </p:nvSpPr>
          <p:spPr bwMode="auto">
            <a:xfrm>
              <a:off x="5037051" y="1988840"/>
              <a:ext cx="1226045" cy="47594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/>
            </a:p>
          </p:txBody>
        </p:sp>
        <p:sp>
          <p:nvSpPr>
            <p:cNvPr id="12" name="Rectangle 46"/>
            <p:cNvSpPr>
              <a:spLocks noChangeArrowheads="1"/>
            </p:cNvSpPr>
            <p:nvPr/>
          </p:nvSpPr>
          <p:spPr bwMode="auto">
            <a:xfrm>
              <a:off x="5154206" y="2107826"/>
              <a:ext cx="735627" cy="1586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S’ →S·</a:t>
              </a:r>
              <a:endParaRPr lang="en-US" altLang="zh-CN" sz="1400">
                <a:latin typeface="Arial" panose="020B0604020202020204" pitchFamily="34" charset="0"/>
              </a:endParaRPr>
            </a:p>
          </p:txBody>
        </p:sp>
        <p:sp>
          <p:nvSpPr>
            <p:cNvPr id="13" name="Oval 45"/>
            <p:cNvSpPr>
              <a:spLocks noChangeArrowheads="1"/>
            </p:cNvSpPr>
            <p:nvPr/>
          </p:nvSpPr>
          <p:spPr bwMode="auto">
            <a:xfrm>
              <a:off x="5895282" y="2147488"/>
              <a:ext cx="245209" cy="23797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altLang="zh-CN" sz="1400">
                <a:latin typeface="Arial" panose="020B0604020202020204" pitchFamily="34" charset="0"/>
              </a:endParaRPr>
            </a:p>
          </p:txBody>
        </p:sp>
      </p:grpSp>
      <p:sp>
        <p:nvSpPr>
          <p:cNvPr id="14" name="Rectangle 44"/>
          <p:cNvSpPr>
            <a:spLocks noChangeArrowheads="1"/>
          </p:cNvSpPr>
          <p:nvPr/>
        </p:nvSpPr>
        <p:spPr bwMode="auto">
          <a:xfrm>
            <a:off x="4354171" y="3258024"/>
            <a:ext cx="367813" cy="158648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endParaRPr lang="en-US" altLang="zh-CN" sz="1400"/>
          </a:p>
          <a:p>
            <a:pPr eaLnBrk="0" hangingPunct="0"/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16" name="Line 42"/>
          <p:cNvSpPr>
            <a:spLocks noChangeShapeType="1"/>
          </p:cNvSpPr>
          <p:nvPr/>
        </p:nvSpPr>
        <p:spPr bwMode="auto">
          <a:xfrm>
            <a:off x="6070633" y="4606532"/>
            <a:ext cx="12260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/>
          </a:p>
        </p:txBody>
      </p:sp>
      <p:sp>
        <p:nvSpPr>
          <p:cNvPr id="17" name="Arc 41"/>
          <p:cNvSpPr/>
          <p:nvPr/>
        </p:nvSpPr>
        <p:spPr bwMode="auto">
          <a:xfrm>
            <a:off x="5825425" y="4608057"/>
            <a:ext cx="534011" cy="396620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38831 w 38831"/>
              <a:gd name="T1" fmla="*/ 34625 h 43200"/>
              <a:gd name="T2" fmla="*/ 21600 w 38831"/>
              <a:gd name="T3" fmla="*/ 0 h 43200"/>
              <a:gd name="T4" fmla="*/ 21600 w 38831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831" h="43200" fill="none" extrusionOk="0">
                <a:moveTo>
                  <a:pt x="38831" y="34625"/>
                </a:moveTo>
                <a:cubicBezTo>
                  <a:pt x="34748" y="40025"/>
                  <a:pt x="28370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9670"/>
                  <a:pt x="9670" y="0"/>
                  <a:pt x="21599" y="0"/>
                </a:cubicBezTo>
              </a:path>
              <a:path w="38831" h="43200" stroke="0" extrusionOk="0">
                <a:moveTo>
                  <a:pt x="38831" y="34625"/>
                </a:moveTo>
                <a:cubicBezTo>
                  <a:pt x="34748" y="40025"/>
                  <a:pt x="28370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9670"/>
                  <a:pt x="9670" y="0"/>
                  <a:pt x="21599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/>
          </a:p>
        </p:txBody>
      </p:sp>
      <p:grpSp>
        <p:nvGrpSpPr>
          <p:cNvPr id="9219" name="组合 9218"/>
          <p:cNvGrpSpPr/>
          <p:nvPr/>
        </p:nvGrpSpPr>
        <p:grpSpPr>
          <a:xfrm>
            <a:off x="4231566" y="3495996"/>
            <a:ext cx="1348649" cy="475944"/>
            <a:chOff x="2707565" y="3495996"/>
            <a:chExt cx="1348649" cy="475944"/>
          </a:xfrm>
        </p:grpSpPr>
        <p:sp>
          <p:nvSpPr>
            <p:cNvPr id="18" name="AutoShape 40"/>
            <p:cNvSpPr>
              <a:spLocks noChangeArrowheads="1"/>
            </p:cNvSpPr>
            <p:nvPr/>
          </p:nvSpPr>
          <p:spPr bwMode="auto">
            <a:xfrm>
              <a:off x="2707565" y="3495996"/>
              <a:ext cx="1348649" cy="47594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/>
            </a:p>
          </p:txBody>
        </p:sp>
        <p:sp>
          <p:nvSpPr>
            <p:cNvPr id="19" name="Rectangle 39"/>
            <p:cNvSpPr>
              <a:spLocks noChangeArrowheads="1"/>
            </p:cNvSpPr>
            <p:nvPr/>
          </p:nvSpPr>
          <p:spPr bwMode="auto">
            <a:xfrm>
              <a:off x="2830170" y="3575320"/>
              <a:ext cx="858231" cy="1586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</a:t>
              </a:r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other</a:t>
              </a:r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·</a:t>
              </a:r>
              <a:endParaRPr lang="en-US" altLang="zh-CN" sz="1400">
                <a:latin typeface="Arial" panose="020B0604020202020204" pitchFamily="34" charset="0"/>
              </a:endParaRPr>
            </a:p>
          </p:txBody>
        </p:sp>
        <p:sp>
          <p:nvSpPr>
            <p:cNvPr id="20" name="Oval 38"/>
            <p:cNvSpPr>
              <a:spLocks noChangeArrowheads="1"/>
            </p:cNvSpPr>
            <p:nvPr/>
          </p:nvSpPr>
          <p:spPr bwMode="auto">
            <a:xfrm>
              <a:off x="3688401" y="3654644"/>
              <a:ext cx="245209" cy="23797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US" altLang="zh-CN" sz="1400">
                <a:latin typeface="Arial" panose="020B0604020202020204" pitchFamily="34" charset="0"/>
              </a:endParaRPr>
            </a:p>
          </p:txBody>
        </p:sp>
      </p:grpSp>
      <p:sp>
        <p:nvSpPr>
          <p:cNvPr id="21" name="Line 37"/>
          <p:cNvSpPr>
            <a:spLocks noChangeShapeType="1"/>
          </p:cNvSpPr>
          <p:nvPr/>
        </p:nvSpPr>
        <p:spPr bwMode="auto">
          <a:xfrm>
            <a:off x="3863753" y="2464784"/>
            <a:ext cx="3678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/>
          </a:p>
        </p:txBody>
      </p:sp>
      <p:sp>
        <p:nvSpPr>
          <p:cNvPr id="22" name="Line 36"/>
          <p:cNvSpPr>
            <a:spLocks noChangeShapeType="1"/>
          </p:cNvSpPr>
          <p:nvPr/>
        </p:nvSpPr>
        <p:spPr bwMode="auto">
          <a:xfrm>
            <a:off x="5825425" y="2782080"/>
            <a:ext cx="183906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/>
          </a:p>
        </p:txBody>
      </p:sp>
      <p:sp>
        <p:nvSpPr>
          <p:cNvPr id="23" name="Rectangle 35"/>
          <p:cNvSpPr>
            <a:spLocks noChangeArrowheads="1"/>
          </p:cNvSpPr>
          <p:nvPr/>
        </p:nvSpPr>
        <p:spPr bwMode="auto">
          <a:xfrm>
            <a:off x="6193237" y="2544109"/>
            <a:ext cx="122604" cy="160173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sz="1400"/>
          </a:p>
          <a:p>
            <a:pPr eaLnBrk="0" hangingPunct="0"/>
            <a:endParaRPr lang="en-US" altLang="zh-CN" sz="1400">
              <a:latin typeface="Arial" panose="020B0604020202020204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7664492" y="2623432"/>
            <a:ext cx="1226045" cy="475944"/>
            <a:chOff x="6140491" y="2623432"/>
            <a:chExt cx="1226045" cy="475944"/>
          </a:xfrm>
        </p:grpSpPr>
        <p:sp>
          <p:nvSpPr>
            <p:cNvPr id="24" name="AutoShape 34"/>
            <p:cNvSpPr>
              <a:spLocks noChangeArrowheads="1"/>
            </p:cNvSpPr>
            <p:nvPr/>
          </p:nvSpPr>
          <p:spPr bwMode="auto">
            <a:xfrm>
              <a:off x="6140491" y="2623432"/>
              <a:ext cx="1226045" cy="47594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/>
            </a:p>
          </p:txBody>
        </p:sp>
        <p:sp>
          <p:nvSpPr>
            <p:cNvPr id="25" name="Rectangle 33"/>
            <p:cNvSpPr>
              <a:spLocks noChangeArrowheads="1"/>
            </p:cNvSpPr>
            <p:nvPr/>
          </p:nvSpPr>
          <p:spPr bwMode="auto">
            <a:xfrm>
              <a:off x="6263096" y="2702756"/>
              <a:ext cx="735627" cy="1586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</a:t>
              </a:r>
              <a:r>
                <a:rPr lang="en-US" altLang="zh-CN" sz="1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·</a:t>
              </a:r>
              <a:endParaRPr lang="en-US" altLang="zh-CN" sz="1400">
                <a:latin typeface="Arial" panose="020B0604020202020204" pitchFamily="34" charset="0"/>
              </a:endParaRPr>
            </a:p>
          </p:txBody>
        </p:sp>
        <p:sp>
          <p:nvSpPr>
            <p:cNvPr id="26" name="Oval 32"/>
            <p:cNvSpPr>
              <a:spLocks noChangeArrowheads="1"/>
            </p:cNvSpPr>
            <p:nvPr/>
          </p:nvSpPr>
          <p:spPr bwMode="auto">
            <a:xfrm>
              <a:off x="6998723" y="2782080"/>
              <a:ext cx="245209" cy="23797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altLang="zh-CN" sz="1400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9217" name="组合 9216"/>
          <p:cNvGrpSpPr/>
          <p:nvPr/>
        </p:nvGrpSpPr>
        <p:grpSpPr>
          <a:xfrm>
            <a:off x="6193237" y="3495996"/>
            <a:ext cx="1593858" cy="1427832"/>
            <a:chOff x="4669237" y="3495996"/>
            <a:chExt cx="1593858" cy="1427832"/>
          </a:xfrm>
        </p:grpSpPr>
        <p:sp>
          <p:nvSpPr>
            <p:cNvPr id="4" name="AutoShape 54"/>
            <p:cNvSpPr>
              <a:spLocks noChangeArrowheads="1"/>
            </p:cNvSpPr>
            <p:nvPr/>
          </p:nvSpPr>
          <p:spPr bwMode="auto">
            <a:xfrm>
              <a:off x="4669237" y="3495996"/>
              <a:ext cx="1593858" cy="1427832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/>
            </a:p>
          </p:txBody>
        </p:sp>
        <p:sp>
          <p:nvSpPr>
            <p:cNvPr id="15" name="Oval 43"/>
            <p:cNvSpPr>
              <a:spLocks noChangeArrowheads="1"/>
            </p:cNvSpPr>
            <p:nvPr/>
          </p:nvSpPr>
          <p:spPr bwMode="auto">
            <a:xfrm>
              <a:off x="5895282" y="4606532"/>
              <a:ext cx="245209" cy="23797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US" altLang="zh-CN" sz="1400" dirty="0">
                <a:latin typeface="Arial" panose="020B0604020202020204" pitchFamily="34" charset="0"/>
              </a:endParaRPr>
            </a:p>
          </p:txBody>
        </p:sp>
        <p:sp>
          <p:nvSpPr>
            <p:cNvPr id="27" name="Rectangle 31"/>
            <p:cNvSpPr>
              <a:spLocks noChangeArrowheads="1"/>
            </p:cNvSpPr>
            <p:nvPr/>
          </p:nvSpPr>
          <p:spPr bwMode="auto">
            <a:xfrm>
              <a:off x="4791842" y="3575320"/>
              <a:ext cx="1220596" cy="10312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I →</a:t>
              </a:r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if</a:t>
              </a:r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·</a:t>
              </a:r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US" altLang="zh-CN" sz="1400"/>
            </a:p>
            <a:p>
              <a:pPr eaLnBrk="0" hangingPunct="0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I →</a:t>
              </a:r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if</a:t>
              </a:r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·</a:t>
              </a:r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 else S</a:t>
              </a:r>
              <a:endParaRPr lang="en-US" altLang="zh-CN" sz="1400"/>
            </a:p>
            <a:p>
              <a:pPr eaLnBrk="0" hangingPunct="0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→·</a:t>
              </a:r>
              <a:r>
                <a:rPr lang="en-US" altLang="zh-CN" sz="1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en-US" altLang="zh-CN" sz="1400"/>
            </a:p>
            <a:p>
              <a:pPr eaLnBrk="0" hangingPunct="0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→·</a:t>
              </a:r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other</a:t>
              </a:r>
              <a:endParaRPr lang="en-US" altLang="zh-CN" sz="1400"/>
            </a:p>
            <a:p>
              <a:pPr eaLnBrk="0" hangingPunct="0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I →·</a:t>
              </a:r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if S</a:t>
              </a:r>
              <a:endParaRPr lang="en-US" altLang="zh-CN" sz="1400"/>
            </a:p>
            <a:p>
              <a:pPr eaLnBrk="0" hangingPunct="0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I →·</a:t>
              </a:r>
              <a:r>
                <a:rPr lang="en-US" altLang="zh-CN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if S else S</a:t>
              </a:r>
              <a:endParaRPr lang="en-US" altLang="zh-CN" sz="1400"/>
            </a:p>
            <a:p>
              <a:pPr eaLnBrk="0" hangingPunct="0"/>
              <a:endParaRPr lang="en-US" altLang="zh-CN" sz="1400">
                <a:latin typeface="Arial" panose="020B0604020202020204" pitchFamily="34" charset="0"/>
              </a:endParaRPr>
            </a:p>
          </p:txBody>
        </p:sp>
      </p:grpSp>
      <p:sp>
        <p:nvSpPr>
          <p:cNvPr id="28" name="Rectangle 30"/>
          <p:cNvSpPr>
            <a:spLocks noChangeArrowheads="1"/>
          </p:cNvSpPr>
          <p:nvPr/>
        </p:nvSpPr>
        <p:spPr bwMode="auto">
          <a:xfrm>
            <a:off x="5580215" y="4606532"/>
            <a:ext cx="122604" cy="158648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endParaRPr lang="en-US" altLang="zh-CN" sz="1400"/>
          </a:p>
          <a:p>
            <a:pPr eaLnBrk="0" hangingPunct="0"/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39" name="Line 29"/>
          <p:cNvSpPr>
            <a:spLocks noChangeShapeType="1"/>
          </p:cNvSpPr>
          <p:nvPr/>
        </p:nvSpPr>
        <p:spPr bwMode="auto">
          <a:xfrm flipH="1">
            <a:off x="5580215" y="3733968"/>
            <a:ext cx="61302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/>
          </a:p>
        </p:txBody>
      </p:sp>
      <p:sp>
        <p:nvSpPr>
          <p:cNvPr id="40" name="Rectangle 28"/>
          <p:cNvSpPr>
            <a:spLocks noChangeArrowheads="1"/>
          </p:cNvSpPr>
          <p:nvPr/>
        </p:nvSpPr>
        <p:spPr bwMode="auto">
          <a:xfrm>
            <a:off x="5702820" y="3495996"/>
            <a:ext cx="484969" cy="158648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endParaRPr lang="en-US" altLang="zh-CN" sz="1400" dirty="0"/>
          </a:p>
          <a:p>
            <a:pPr eaLnBrk="0" hangingPunct="0"/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41" name="Line 27"/>
          <p:cNvSpPr>
            <a:spLocks noChangeShapeType="1"/>
          </p:cNvSpPr>
          <p:nvPr/>
        </p:nvSpPr>
        <p:spPr bwMode="auto">
          <a:xfrm>
            <a:off x="5580216" y="3178700"/>
            <a:ext cx="735627" cy="39662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/>
          </a:p>
        </p:txBody>
      </p:sp>
      <p:sp>
        <p:nvSpPr>
          <p:cNvPr id="42" name="Rectangle 26"/>
          <p:cNvSpPr>
            <a:spLocks noChangeArrowheads="1"/>
          </p:cNvSpPr>
          <p:nvPr/>
        </p:nvSpPr>
        <p:spPr bwMode="auto">
          <a:xfrm>
            <a:off x="6070633" y="3099377"/>
            <a:ext cx="122604" cy="160173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endParaRPr lang="en-US" altLang="zh-CN" sz="1400"/>
          </a:p>
          <a:p>
            <a:pPr eaLnBrk="0" hangingPunct="0"/>
            <a:endParaRPr lang="en-US" altLang="zh-CN" sz="1400">
              <a:latin typeface="Arial" panose="020B0604020202020204" pitchFamily="34" charset="0"/>
            </a:endParaRPr>
          </a:p>
        </p:txBody>
      </p:sp>
      <p:grpSp>
        <p:nvGrpSpPr>
          <p:cNvPr id="9216" name="组合 9215"/>
          <p:cNvGrpSpPr/>
          <p:nvPr/>
        </p:nvGrpSpPr>
        <p:grpSpPr>
          <a:xfrm>
            <a:off x="8522723" y="3495996"/>
            <a:ext cx="1593858" cy="1427832"/>
            <a:chOff x="6998723" y="3495996"/>
            <a:chExt cx="1593858" cy="1427832"/>
          </a:xfrm>
          <a:noFill/>
        </p:grpSpPr>
        <p:sp>
          <p:nvSpPr>
            <p:cNvPr id="43" name="AutoShape 25"/>
            <p:cNvSpPr>
              <a:spLocks noChangeArrowheads="1"/>
            </p:cNvSpPr>
            <p:nvPr/>
          </p:nvSpPr>
          <p:spPr bwMode="auto">
            <a:xfrm>
              <a:off x="6998723" y="3495996"/>
              <a:ext cx="1593858" cy="1427832"/>
            </a:xfrm>
            <a:prstGeom prst="roundRect">
              <a:avLst>
                <a:gd name="adj" fmla="val 16667"/>
              </a:avLst>
            </a:pr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/>
            </a:p>
          </p:txBody>
        </p:sp>
        <p:sp>
          <p:nvSpPr>
            <p:cNvPr id="44" name="Oval 24"/>
            <p:cNvSpPr>
              <a:spLocks noChangeArrowheads="1"/>
            </p:cNvSpPr>
            <p:nvPr/>
          </p:nvSpPr>
          <p:spPr bwMode="auto">
            <a:xfrm>
              <a:off x="8224768" y="4606532"/>
              <a:ext cx="245209" cy="237972"/>
            </a:xfrm>
            <a:prstGeom prst="ellipse">
              <a:avLst/>
            </a:pr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en-US" altLang="zh-CN" sz="1400">
                <a:latin typeface="Arial" panose="020B0604020202020204" pitchFamily="34" charset="0"/>
              </a:endParaRPr>
            </a:p>
          </p:txBody>
        </p:sp>
        <p:sp>
          <p:nvSpPr>
            <p:cNvPr id="45" name="Rectangle 23"/>
            <p:cNvSpPr>
              <a:spLocks noChangeArrowheads="1"/>
            </p:cNvSpPr>
            <p:nvPr/>
          </p:nvSpPr>
          <p:spPr bwMode="auto">
            <a:xfrm>
              <a:off x="7121327" y="3575320"/>
              <a:ext cx="1226045" cy="79324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 →</a:t>
              </a:r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if S </a:t>
              </a:r>
              <a:r>
                <a:rPr lang="en-US" altLang="zh-CN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else</a:t>
              </a:r>
              <a:r>
                <a:rPr lang="en-US" altLang="zh-C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·</a:t>
              </a:r>
              <a:r>
                <a:rPr lang="en-US" altLang="zh-CN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US" altLang="zh-CN" sz="1400" dirty="0"/>
            </a:p>
            <a:p>
              <a:pPr eaLnBrk="0" hangingPunct="0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→·</a:t>
              </a:r>
              <a:r>
                <a:rPr lang="en-US" altLang="zh-CN" sz="1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en-US" altLang="zh-CN" sz="1400" dirty="0"/>
            </a:p>
            <a:p>
              <a:pPr eaLnBrk="0" hangingPunct="0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 →·</a:t>
              </a:r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other</a:t>
              </a:r>
              <a:endParaRPr lang="en-US" altLang="zh-CN" sz="1400" dirty="0"/>
            </a:p>
            <a:p>
              <a:pPr eaLnBrk="0" hangingPunct="0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 →·</a:t>
              </a:r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if S</a:t>
              </a:r>
              <a:endParaRPr lang="en-US" altLang="zh-CN" sz="1400" dirty="0"/>
            </a:p>
            <a:p>
              <a:pPr eaLnBrk="0" hangingPunct="0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 →·</a:t>
              </a:r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if S else S</a:t>
              </a:r>
              <a:endParaRPr lang="en-US" altLang="zh-CN" sz="1400" dirty="0"/>
            </a:p>
            <a:p>
              <a:pPr eaLnBrk="0" hangingPunct="0"/>
              <a:endParaRPr lang="en-US" altLang="zh-CN" sz="1400" dirty="0">
                <a:latin typeface="Arial" panose="020B0604020202020204" pitchFamily="34" charset="0"/>
              </a:endParaRPr>
            </a:p>
          </p:txBody>
        </p:sp>
      </p:grpSp>
      <p:sp>
        <p:nvSpPr>
          <p:cNvPr id="46" name="Line 22"/>
          <p:cNvSpPr>
            <a:spLocks noChangeShapeType="1"/>
          </p:cNvSpPr>
          <p:nvPr/>
        </p:nvSpPr>
        <p:spPr bwMode="auto">
          <a:xfrm flipH="1">
            <a:off x="7787097" y="4209912"/>
            <a:ext cx="73562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/>
          </a:p>
        </p:txBody>
      </p:sp>
      <p:sp>
        <p:nvSpPr>
          <p:cNvPr id="47" name="Rectangle 21"/>
          <p:cNvSpPr>
            <a:spLocks noChangeArrowheads="1"/>
          </p:cNvSpPr>
          <p:nvPr/>
        </p:nvSpPr>
        <p:spPr bwMode="auto">
          <a:xfrm>
            <a:off x="8032305" y="3971941"/>
            <a:ext cx="122604" cy="160173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endParaRPr lang="en-US" altLang="zh-CN" sz="1400" dirty="0"/>
          </a:p>
          <a:p>
            <a:pPr eaLnBrk="0" hangingPunct="0"/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48" name="Line 20"/>
          <p:cNvSpPr>
            <a:spLocks noChangeShapeType="1"/>
          </p:cNvSpPr>
          <p:nvPr/>
        </p:nvSpPr>
        <p:spPr bwMode="auto">
          <a:xfrm flipH="1" flipV="1">
            <a:off x="8890536" y="2940728"/>
            <a:ext cx="490418" cy="55526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/>
          </a:p>
        </p:txBody>
      </p:sp>
      <p:sp>
        <p:nvSpPr>
          <p:cNvPr id="49" name="Line 19"/>
          <p:cNvSpPr>
            <a:spLocks noChangeShapeType="1"/>
          </p:cNvSpPr>
          <p:nvPr/>
        </p:nvSpPr>
        <p:spPr bwMode="auto">
          <a:xfrm flipV="1">
            <a:off x="6928865" y="2940728"/>
            <a:ext cx="735627" cy="55526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/>
          </a:p>
        </p:txBody>
      </p:sp>
      <p:sp>
        <p:nvSpPr>
          <p:cNvPr id="50" name="Rectangle 18"/>
          <p:cNvSpPr>
            <a:spLocks noChangeArrowheads="1"/>
          </p:cNvSpPr>
          <p:nvPr/>
        </p:nvSpPr>
        <p:spPr bwMode="auto">
          <a:xfrm>
            <a:off x="7051469" y="3099377"/>
            <a:ext cx="122604" cy="160173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sz="1400"/>
          </a:p>
          <a:p>
            <a:pPr eaLnBrk="0" hangingPunct="0"/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51" name="Rectangle 17"/>
          <p:cNvSpPr>
            <a:spLocks noChangeArrowheads="1"/>
          </p:cNvSpPr>
          <p:nvPr/>
        </p:nvSpPr>
        <p:spPr bwMode="auto">
          <a:xfrm>
            <a:off x="9258350" y="3020053"/>
            <a:ext cx="122604" cy="160173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sz="1400"/>
          </a:p>
          <a:p>
            <a:pPr eaLnBrk="0" hangingPunct="0"/>
            <a:endParaRPr lang="en-US" altLang="zh-CN" sz="1400">
              <a:latin typeface="Arial" panose="020B0604020202020204" pitchFamily="34" charset="0"/>
            </a:endParaRPr>
          </a:p>
        </p:txBody>
      </p:sp>
      <p:grpSp>
        <p:nvGrpSpPr>
          <p:cNvPr id="9221" name="组合 9220"/>
          <p:cNvGrpSpPr/>
          <p:nvPr/>
        </p:nvGrpSpPr>
        <p:grpSpPr>
          <a:xfrm>
            <a:off x="8522723" y="6169113"/>
            <a:ext cx="1593858" cy="475944"/>
            <a:chOff x="6998723" y="6169113"/>
            <a:chExt cx="1593858" cy="475944"/>
          </a:xfrm>
        </p:grpSpPr>
        <p:sp>
          <p:nvSpPr>
            <p:cNvPr id="52" name="AutoShape 16"/>
            <p:cNvSpPr>
              <a:spLocks noChangeArrowheads="1"/>
            </p:cNvSpPr>
            <p:nvPr/>
          </p:nvSpPr>
          <p:spPr bwMode="auto">
            <a:xfrm>
              <a:off x="6998723" y="6169113"/>
              <a:ext cx="1593858" cy="47594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/>
            </a:p>
          </p:txBody>
        </p:sp>
        <p:sp>
          <p:nvSpPr>
            <p:cNvPr id="53" name="Rectangle 15"/>
            <p:cNvSpPr>
              <a:spLocks noChangeArrowheads="1"/>
            </p:cNvSpPr>
            <p:nvPr/>
          </p:nvSpPr>
          <p:spPr bwMode="auto">
            <a:xfrm>
              <a:off x="7093401" y="6336914"/>
              <a:ext cx="1103440" cy="1586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 →</a:t>
              </a:r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if S else S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·</a:t>
              </a:r>
              <a:endParaRPr lang="en-US" altLang="zh-CN" sz="1400" dirty="0"/>
            </a:p>
            <a:p>
              <a:pPr eaLnBrk="0" hangingPunct="0"/>
              <a:endParaRPr lang="en-US" altLang="zh-CN" sz="1400" dirty="0">
                <a:latin typeface="Arial" panose="020B0604020202020204" pitchFamily="34" charset="0"/>
              </a:endParaRPr>
            </a:p>
          </p:txBody>
        </p:sp>
        <p:sp>
          <p:nvSpPr>
            <p:cNvPr id="54" name="Oval 14"/>
            <p:cNvSpPr>
              <a:spLocks noChangeArrowheads="1"/>
            </p:cNvSpPr>
            <p:nvPr/>
          </p:nvSpPr>
          <p:spPr bwMode="auto">
            <a:xfrm>
              <a:off x="8224768" y="6339965"/>
              <a:ext cx="245209" cy="23797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endParaRPr lang="en-US" altLang="zh-CN" sz="1400">
                <a:latin typeface="Arial" panose="020B0604020202020204" pitchFamily="34" charset="0"/>
              </a:endParaRPr>
            </a:p>
          </p:txBody>
        </p:sp>
      </p:grpSp>
      <p:sp>
        <p:nvSpPr>
          <p:cNvPr id="55" name="Line 13"/>
          <p:cNvSpPr>
            <a:spLocks noChangeShapeType="1"/>
          </p:cNvSpPr>
          <p:nvPr/>
        </p:nvSpPr>
        <p:spPr bwMode="auto">
          <a:xfrm>
            <a:off x="9626163" y="4923828"/>
            <a:ext cx="7492" cy="126257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/>
          </a:p>
        </p:txBody>
      </p:sp>
      <p:sp>
        <p:nvSpPr>
          <p:cNvPr id="56" name="Rectangle 12"/>
          <p:cNvSpPr>
            <a:spLocks noChangeArrowheads="1"/>
          </p:cNvSpPr>
          <p:nvPr/>
        </p:nvSpPr>
        <p:spPr bwMode="auto">
          <a:xfrm>
            <a:off x="9748768" y="5875716"/>
            <a:ext cx="122604" cy="158648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altLang="zh-CN" sz="1400"/>
          </a:p>
          <a:p>
            <a:pPr eaLnBrk="0" hangingPunct="0"/>
            <a:endParaRPr lang="en-US" altLang="zh-CN" sz="1400">
              <a:latin typeface="Arial" panose="020B0604020202020204" pitchFamily="34" charset="0"/>
            </a:endParaRPr>
          </a:p>
        </p:txBody>
      </p:sp>
      <p:grpSp>
        <p:nvGrpSpPr>
          <p:cNvPr id="9220" name="组合 9219"/>
          <p:cNvGrpSpPr/>
          <p:nvPr/>
        </p:nvGrpSpPr>
        <p:grpSpPr>
          <a:xfrm>
            <a:off x="6193237" y="5399772"/>
            <a:ext cx="1593858" cy="713916"/>
            <a:chOff x="4669237" y="5399772"/>
            <a:chExt cx="1593858" cy="713916"/>
          </a:xfrm>
          <a:solidFill>
            <a:srgbClr val="FFFFCC"/>
          </a:solidFill>
        </p:grpSpPr>
        <p:sp>
          <p:nvSpPr>
            <p:cNvPr id="57" name="AutoShape 11"/>
            <p:cNvSpPr>
              <a:spLocks noChangeArrowheads="1"/>
            </p:cNvSpPr>
            <p:nvPr/>
          </p:nvSpPr>
          <p:spPr bwMode="auto">
            <a:xfrm>
              <a:off x="4669237" y="5399772"/>
              <a:ext cx="1593858" cy="713916"/>
            </a:xfrm>
            <a:prstGeom prst="roundRect">
              <a:avLst>
                <a:gd name="adj" fmla="val 16667"/>
              </a:avLst>
            </a:pr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/>
            </a:p>
          </p:txBody>
        </p:sp>
        <p:sp>
          <p:nvSpPr>
            <p:cNvPr id="58" name="Rectangle 10"/>
            <p:cNvSpPr>
              <a:spLocks noChangeArrowheads="1"/>
            </p:cNvSpPr>
            <p:nvPr/>
          </p:nvSpPr>
          <p:spPr bwMode="auto">
            <a:xfrm>
              <a:off x="4791842" y="5479096"/>
              <a:ext cx="1103440" cy="317296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eaLnBrk="0" hangingPunct="0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 →</a:t>
              </a:r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if S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·</a:t>
              </a:r>
              <a:endParaRPr lang="en-US" altLang="zh-CN" sz="1400" dirty="0"/>
            </a:p>
            <a:p>
              <a:pPr eaLnBrk="0" hangingPunct="0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 →</a:t>
              </a:r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if </a:t>
              </a:r>
              <a:r>
                <a:rPr lang="en-US" altLang="zh-CN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·</a:t>
              </a:r>
              <a:r>
                <a:rPr lang="en-US" altLang="zh-CN" sz="1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else</a:t>
              </a:r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S</a:t>
              </a:r>
              <a:endParaRPr lang="en-US" altLang="zh-CN" sz="1400" dirty="0"/>
            </a:p>
            <a:p>
              <a:pPr eaLnBrk="0" hangingPunct="0"/>
              <a:endParaRPr lang="en-US" altLang="zh-CN" sz="1400" dirty="0">
                <a:latin typeface="Arial" panose="020B0604020202020204" pitchFamily="34" charset="0"/>
              </a:endParaRPr>
            </a:p>
          </p:txBody>
        </p:sp>
        <p:sp>
          <p:nvSpPr>
            <p:cNvPr id="59" name="Oval 9"/>
            <p:cNvSpPr>
              <a:spLocks noChangeArrowheads="1"/>
            </p:cNvSpPr>
            <p:nvPr/>
          </p:nvSpPr>
          <p:spPr bwMode="auto">
            <a:xfrm>
              <a:off x="5895282" y="5796392"/>
              <a:ext cx="245209" cy="237972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0" tIns="0" rIns="0" bIns="0" numCol="1" anchor="t" anchorCtr="0" compatLnSpc="1"/>
            <a:lstStyle/>
            <a:p>
              <a:pPr algn="ctr" eaLnBrk="0" hangingPunct="0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en-US" altLang="zh-CN" sz="1400" dirty="0">
                <a:latin typeface="Arial" panose="020B0604020202020204" pitchFamily="34" charset="0"/>
              </a:endParaRPr>
            </a:p>
          </p:txBody>
        </p:sp>
      </p:grpSp>
      <p:sp>
        <p:nvSpPr>
          <p:cNvPr id="60" name="Line 8"/>
          <p:cNvSpPr>
            <a:spLocks noChangeShapeType="1"/>
          </p:cNvSpPr>
          <p:nvPr/>
        </p:nvSpPr>
        <p:spPr bwMode="auto">
          <a:xfrm flipH="1">
            <a:off x="7051469" y="4923828"/>
            <a:ext cx="0" cy="47594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/>
          </a:p>
        </p:txBody>
      </p:sp>
      <p:sp>
        <p:nvSpPr>
          <p:cNvPr id="61" name="Rectangle 7"/>
          <p:cNvSpPr>
            <a:spLocks noChangeArrowheads="1"/>
          </p:cNvSpPr>
          <p:nvPr/>
        </p:nvSpPr>
        <p:spPr bwMode="auto">
          <a:xfrm>
            <a:off x="6806260" y="5082476"/>
            <a:ext cx="122604" cy="158648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altLang="zh-CN" sz="1400"/>
          </a:p>
          <a:p>
            <a:pPr eaLnBrk="0" hangingPunct="0"/>
            <a:endParaRPr lang="en-US" altLang="zh-CN" sz="1400">
              <a:latin typeface="Arial" panose="020B0604020202020204" pitchFamily="34" charset="0"/>
            </a:endParaRPr>
          </a:p>
        </p:txBody>
      </p:sp>
      <p:sp>
        <p:nvSpPr>
          <p:cNvPr id="62" name="Line 6"/>
          <p:cNvSpPr>
            <a:spLocks noChangeShapeType="1"/>
          </p:cNvSpPr>
          <p:nvPr/>
        </p:nvSpPr>
        <p:spPr bwMode="auto">
          <a:xfrm flipV="1">
            <a:off x="7664492" y="4765180"/>
            <a:ext cx="858231" cy="63459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/>
          </a:p>
        </p:txBody>
      </p:sp>
      <p:sp>
        <p:nvSpPr>
          <p:cNvPr id="63" name="Rectangle 5"/>
          <p:cNvSpPr>
            <a:spLocks noChangeArrowheads="1"/>
          </p:cNvSpPr>
          <p:nvPr/>
        </p:nvSpPr>
        <p:spPr bwMode="auto">
          <a:xfrm>
            <a:off x="8176460" y="5091204"/>
            <a:ext cx="367813" cy="210005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endParaRPr lang="en-US" altLang="zh-CN" sz="1400" dirty="0"/>
          </a:p>
          <a:p>
            <a:pPr eaLnBrk="0" hangingPunct="0"/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89" name="Arc 4"/>
          <p:cNvSpPr/>
          <p:nvPr/>
        </p:nvSpPr>
        <p:spPr bwMode="auto">
          <a:xfrm rot="16200000">
            <a:off x="5710918" y="3158330"/>
            <a:ext cx="2567352" cy="4297287"/>
          </a:xfrm>
          <a:custGeom>
            <a:avLst/>
            <a:gdLst>
              <a:gd name="G0" fmla="+- 21600 0 0"/>
              <a:gd name="G1" fmla="+- 21598 0 0"/>
              <a:gd name="G2" fmla="+- 21600 0 0"/>
              <a:gd name="T0" fmla="*/ 14019 w 21600"/>
              <a:gd name="T1" fmla="*/ 41824 h 41824"/>
              <a:gd name="T2" fmla="*/ 21305 w 21600"/>
              <a:gd name="T3" fmla="*/ 0 h 41824"/>
              <a:gd name="T4" fmla="*/ 21600 w 21600"/>
              <a:gd name="T5" fmla="*/ 21598 h 418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41824" fill="none" extrusionOk="0">
                <a:moveTo>
                  <a:pt x="14019" y="41823"/>
                </a:moveTo>
                <a:cubicBezTo>
                  <a:pt x="5586" y="38663"/>
                  <a:pt x="0" y="30603"/>
                  <a:pt x="0" y="21598"/>
                </a:cubicBezTo>
                <a:cubicBezTo>
                  <a:pt x="-1" y="9783"/>
                  <a:pt x="9491" y="161"/>
                  <a:pt x="21305" y="0"/>
                </a:cubicBezTo>
              </a:path>
              <a:path w="21600" h="41824" stroke="0" extrusionOk="0">
                <a:moveTo>
                  <a:pt x="14019" y="41823"/>
                </a:moveTo>
                <a:cubicBezTo>
                  <a:pt x="5586" y="38663"/>
                  <a:pt x="0" y="30603"/>
                  <a:pt x="0" y="21598"/>
                </a:cubicBezTo>
                <a:cubicBezTo>
                  <a:pt x="-1" y="9783"/>
                  <a:pt x="9491" y="161"/>
                  <a:pt x="21305" y="0"/>
                </a:cubicBezTo>
                <a:lnTo>
                  <a:pt x="21600" y="2159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tailEnd type="triangl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/>
          </a:p>
        </p:txBody>
      </p:sp>
      <p:sp>
        <p:nvSpPr>
          <p:cNvPr id="91" name="Rectangle 2"/>
          <p:cNvSpPr>
            <a:spLocks noChangeArrowheads="1"/>
          </p:cNvSpPr>
          <p:nvPr/>
        </p:nvSpPr>
        <p:spPr bwMode="auto">
          <a:xfrm>
            <a:off x="8945878" y="5507063"/>
            <a:ext cx="462491" cy="261362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eaLnBrk="0" hangingPunct="0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endParaRPr lang="en-US" altLang="zh-CN" sz="1400" dirty="0"/>
          </a:p>
          <a:p>
            <a:pPr eaLnBrk="0" hangingPunct="0"/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3" name="思想气泡: 云 2"/>
          <p:cNvSpPr/>
          <p:nvPr/>
        </p:nvSpPr>
        <p:spPr bwMode="auto">
          <a:xfrm>
            <a:off x="2279577" y="4923829"/>
            <a:ext cx="2348579" cy="1025449"/>
          </a:xfrm>
          <a:prstGeom prst="cloudCallout">
            <a:avLst>
              <a:gd name="adj1" fmla="val 118821"/>
              <a:gd name="adj2" fmla="val 25263"/>
            </a:avLst>
          </a:prstGeom>
          <a:solidFill>
            <a:srgbClr val="CC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zh-CN" altLang="en-US" b="1" dirty="0">
                <a:ea typeface="黑体" panose="02010609060101010101" pitchFamily="2" charset="-122"/>
              </a:rPr>
              <a:t>状态</a:t>
            </a:r>
            <a:r>
              <a:rPr lang="en-US" altLang="zh-CN" b="1" dirty="0">
                <a:ea typeface="黑体" panose="02010609060101010101" pitchFamily="2" charset="-122"/>
              </a:rPr>
              <a:t>5</a:t>
            </a:r>
            <a:r>
              <a:rPr lang="zh-CN" altLang="en-US" b="1" dirty="0">
                <a:ea typeface="黑体" panose="02010609060101010101" pitchFamily="2" charset="-122"/>
              </a:rPr>
              <a:t>存在移进</a:t>
            </a:r>
            <a:r>
              <a:rPr lang="en-US" altLang="zh-CN" b="1" dirty="0">
                <a:ea typeface="黑体" panose="02010609060101010101" pitchFamily="2" charset="-122"/>
              </a:rPr>
              <a:t>-</a:t>
            </a:r>
            <a:r>
              <a:rPr lang="zh-CN" altLang="en-US" b="1" dirty="0">
                <a:ea typeface="黑体" panose="02010609060101010101" pitchFamily="2" charset="-122"/>
              </a:rPr>
              <a:t>规约冲突</a:t>
            </a:r>
            <a:endParaRPr lang="zh-CN" altLang="en-US" b="1" dirty="0">
              <a:ea typeface="黑体" panose="0201060906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矩形 65"/>
              <p:cNvSpPr/>
              <p:nvPr/>
            </p:nvSpPr>
            <p:spPr>
              <a:xfrm>
                <a:off x="1919537" y="3464788"/>
                <a:ext cx="2163924" cy="100854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9999FF"/>
                </a:solidFill>
              </a:ln>
            </p:spPr>
            <p:txBody>
              <a:bodyPr wrap="square">
                <a:spAutoFit/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𝑒𝑙𝑠𝑒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𝑓𝑜𝑙𝑙𝑜𝑤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zh-CN" altLang="en-US" sz="2000" b="1" dirty="0">
                    <a:latin typeface="+mn-ea"/>
                    <a:ea typeface="+mn-ea"/>
                  </a:rPr>
                  <a:t>所以该冲突不可以解决。</a:t>
                </a:r>
                <a:endParaRPr lang="en-US" altLang="zh-CN" sz="2000" b="1" dirty="0"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66" name="矩形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537" y="3464788"/>
                <a:ext cx="2163924" cy="1008546"/>
              </a:xfrm>
              <a:prstGeom prst="rect">
                <a:avLst/>
              </a:prstGeom>
              <a:blipFill rotWithShape="1">
                <a:blip r:embed="rId1"/>
                <a:stretch>
                  <a:fillRect l="-672" t="-1471" r="-656" b="-1409"/>
                </a:stretch>
              </a:blip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6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综合练习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/>
              </a:solid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/>
                  <a:t>为下面文法构造</a:t>
                </a:r>
                <a:r>
                  <a:rPr lang="en-US" altLang="zh-CN" sz="24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SLR(1)</a:t>
                </a:r>
                <a:r>
                  <a:rPr lang="zh-CN" altLang="en-US" sz="2400" dirty="0"/>
                  <a:t>分析表，并</a:t>
                </a:r>
                <a:r>
                  <a:rPr lang="zh-CN" altLang="en-US" sz="2400" dirty="0">
                    <a:latin typeface="+mn-ea"/>
                  </a:rPr>
                  <a:t>给出串</a:t>
                </a:r>
                <a:r>
                  <a:rPr lang="en-US" altLang="zh-CN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acbb</a:t>
                </a:r>
                <a:r>
                  <a:rPr lang="zh-CN" altLang="en-US" sz="2400" dirty="0">
                    <a:latin typeface="+mn-ea"/>
                  </a:rPr>
                  <a:t>的分析过程。</a:t>
                </a:r>
                <a:endParaRPr lang="en-US" altLang="zh-CN" sz="2400" dirty="0"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𝑺𝒃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𝒂𝒄</m:t>
                    </m:r>
                  </m:oMath>
                </a14:m>
                <a:endParaRPr lang="en-US" altLang="zh-CN" sz="240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400" dirty="0">
                  <a:latin typeface="+mn-ea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33" t="-284" r="-127" b="-272"/>
                </a:stretch>
              </a:blip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tags/tag1.xml><?xml version="1.0" encoding="utf-8"?>
<p:tagLst xmlns:p="http://schemas.openxmlformats.org/presentationml/2006/main">
  <p:tag name="RAINPROBLEM" val="ProblemBody"/>
</p:tagLst>
</file>

<file path=ppt/tags/tag10.xml><?xml version="1.0" encoding="utf-8"?>
<p:tagLst xmlns:p="http://schemas.openxmlformats.org/presentationml/2006/main">
  <p:tag name="RAINPROBLEM" val="ProblemSubmit"/>
  <p:tag name="RAINPROBLEMTYPE" val="MultipleChoice"/>
</p:tagLst>
</file>

<file path=ppt/tags/tag100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101.xml><?xml version="1.0" encoding="utf-8"?>
<p:tagLst xmlns:p="http://schemas.openxmlformats.org/presentationml/2006/main">
  <p:tag name="RAINPROBLEM" val="ProblemSubmit"/>
  <p:tag name="RAINPROBLEMTYPE" val="MultipleChoice"/>
</p:tagLst>
</file>

<file path=ppt/tags/tag102.xml><?xml version="1.0" encoding="utf-8"?>
<p:tagLst xmlns:p="http://schemas.openxmlformats.org/presentationml/2006/main">
  <p:tag name="RAINPROBLEMTYPE" val="ProblemTypeMarker"/>
</p:tagLst>
</file>

<file path=ppt/tags/tag103.xml><?xml version="1.0" encoding="utf-8"?>
<p:tagLst xmlns:p="http://schemas.openxmlformats.org/presentationml/2006/main">
  <p:tag name="RAINPROBLEMTYPE" val="ProblemTypeMarker"/>
</p:tagLst>
</file>

<file path=ppt/tags/tag104.xml><?xml version="1.0" encoding="utf-8"?>
<p:tagLst xmlns:p="http://schemas.openxmlformats.org/presentationml/2006/main">
  <p:tag name="RAINPROBLEMTYPE" val="ProblemTypeMarker"/>
</p:tagLst>
</file>

<file path=ppt/tags/tag105.xml><?xml version="1.0" encoding="utf-8"?>
<p:tagLst xmlns:p="http://schemas.openxmlformats.org/presentationml/2006/main">
  <p:tag name="RAINPROBLEMTYPE" val="ProblemTypeMarker"/>
</p:tagLst>
</file>

<file path=ppt/tags/tag106.xml><?xml version="1.0" encoding="utf-8"?>
<p:tagLst xmlns:p="http://schemas.openxmlformats.org/presentationml/2006/main">
  <p:tag name="RAINPROBLEMTYPE" val="ProblemTypeMarker"/>
</p:tagLst>
</file>

<file path=ppt/tags/tag107.xml><?xml version="1.0" encoding="utf-8"?>
<p:tagLst xmlns:p="http://schemas.openxmlformats.org/presentationml/2006/main">
  <p:tag name="RAINPROBLEM" val="ProblemSetting"/>
  <p:tag name="RAINPROBLEMTYPE" val="MultipleChoice"/>
</p:tagLst>
</file>

<file path=ppt/tags/tag108.xml><?xml version="1.0" encoding="utf-8"?>
<p:tagLst xmlns:p="http://schemas.openxmlformats.org/presentationml/2006/main">
  <p:tag name="RAINPROBLEM" val="MultipleChoice"/>
  <p:tag name="PROBLEMSCORE" val="1.0"/>
</p:tagLst>
</file>

<file path=ppt/tags/tag109.xml><?xml version="1.0" encoding="utf-8"?>
<p:tagLst xmlns:p="http://schemas.openxmlformats.org/presentationml/2006/main">
  <p:tag name="RAINPROBLEM" val="ProblemBody"/>
</p:tagLst>
</file>

<file path=ppt/tags/tag11.xml><?xml version="1.0" encoding="utf-8"?>
<p:tagLst xmlns:p="http://schemas.openxmlformats.org/presentationml/2006/main">
  <p:tag name="RAINPROBLEMTYPE" val="ProblemTypeMarker"/>
</p:tagLst>
</file>

<file path=ppt/tags/tag110.xml><?xml version="1.0" encoding="utf-8"?>
<p:tagLst xmlns:p="http://schemas.openxmlformats.org/presentationml/2006/main">
  <p:tag name="RAINPROBLEM" val="ProblemItem"/>
</p:tagLst>
</file>

<file path=ppt/tags/tag111.xml><?xml version="1.0" encoding="utf-8"?>
<p:tagLst xmlns:p="http://schemas.openxmlformats.org/presentationml/2006/main">
  <p:tag name="RAINPROBLEM" val="ProblemItem"/>
</p:tagLst>
</file>

<file path=ppt/tags/tag112.xml><?xml version="1.0" encoding="utf-8"?>
<p:tagLst xmlns:p="http://schemas.openxmlformats.org/presentationml/2006/main">
  <p:tag name="RAINPROBLEM" val="ProblemItem"/>
</p:tagLst>
</file>

<file path=ppt/tags/tag113.xml><?xml version="1.0" encoding="utf-8"?>
<p:tagLst xmlns:p="http://schemas.openxmlformats.org/presentationml/2006/main">
  <p:tag name="RAINPROBLEM" val="ProblemItem"/>
</p:tagLst>
</file>

<file path=ppt/tags/tag114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115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116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117.xml><?xml version="1.0" encoding="utf-8"?>
<p:tagLst xmlns:p="http://schemas.openxmlformats.org/presentationml/2006/main">
  <p:tag name="RAINPROBLEM" val="ProblemBullet"/>
  <p:tag name="RAINPROBLEMTYPE" val="MultipleChoice"/>
  <p:tag name="RAINBULLET" val="Correct"/>
</p:tagLst>
</file>

<file path=ppt/tags/tag118.xml><?xml version="1.0" encoding="utf-8"?>
<p:tagLst xmlns:p="http://schemas.openxmlformats.org/presentationml/2006/main">
  <p:tag name="RAINPROBLEM" val="ProblemSubmit"/>
  <p:tag name="RAINPROBLEMTYPE" val="MultipleChoice"/>
</p:tagLst>
</file>

<file path=ppt/tags/tag119.xml><?xml version="1.0" encoding="utf-8"?>
<p:tagLst xmlns:p="http://schemas.openxmlformats.org/presentationml/2006/main">
  <p:tag name="RAINPROBLEMTYPE" val="ProblemTypeMarker"/>
</p:tagLst>
</file>

<file path=ppt/tags/tag12.xml><?xml version="1.0" encoding="utf-8"?>
<p:tagLst xmlns:p="http://schemas.openxmlformats.org/presentationml/2006/main">
  <p:tag name="RAINPROBLEMTYPE" val="ProblemTypeMarker"/>
</p:tagLst>
</file>

<file path=ppt/tags/tag120.xml><?xml version="1.0" encoding="utf-8"?>
<p:tagLst xmlns:p="http://schemas.openxmlformats.org/presentationml/2006/main">
  <p:tag name="RAINPROBLEMTYPE" val="ProblemTypeMarker"/>
</p:tagLst>
</file>

<file path=ppt/tags/tag121.xml><?xml version="1.0" encoding="utf-8"?>
<p:tagLst xmlns:p="http://schemas.openxmlformats.org/presentationml/2006/main">
  <p:tag name="RAINPROBLEMTYPE" val="ProblemTypeMarker"/>
</p:tagLst>
</file>

<file path=ppt/tags/tag122.xml><?xml version="1.0" encoding="utf-8"?>
<p:tagLst xmlns:p="http://schemas.openxmlformats.org/presentationml/2006/main">
  <p:tag name="RAINPROBLEMTYPE" val="ProblemTypeMarker"/>
</p:tagLst>
</file>

<file path=ppt/tags/tag123.xml><?xml version="1.0" encoding="utf-8"?>
<p:tagLst xmlns:p="http://schemas.openxmlformats.org/presentationml/2006/main">
  <p:tag name="RAINPROBLEMTYPE" val="ProblemTypeMarker"/>
</p:tagLst>
</file>

<file path=ppt/tags/tag124.xml><?xml version="1.0" encoding="utf-8"?>
<p:tagLst xmlns:p="http://schemas.openxmlformats.org/presentationml/2006/main">
  <p:tag name="RAINPROBLEM" val="ProblemSetting"/>
  <p:tag name="RAINPROBLEMTYPE" val="MultipleChoice"/>
</p:tagLst>
</file>

<file path=ppt/tags/tag125.xml><?xml version="1.0" encoding="utf-8"?>
<p:tagLst xmlns:p="http://schemas.openxmlformats.org/presentationml/2006/main">
  <p:tag name="RAINPROBLEM" val="MultipleChoice"/>
  <p:tag name="PROBLEMSCORE" val="1.0"/>
</p:tagLst>
</file>

<file path=ppt/tags/tag13.xml><?xml version="1.0" encoding="utf-8"?>
<p:tagLst xmlns:p="http://schemas.openxmlformats.org/presentationml/2006/main">
  <p:tag name="RAINPROBLEMTYPE" val="ProblemTypeMarker"/>
</p:tagLst>
</file>

<file path=ppt/tags/tag14.xml><?xml version="1.0" encoding="utf-8"?>
<p:tagLst xmlns:p="http://schemas.openxmlformats.org/presentationml/2006/main">
  <p:tag name="RAINPROBLEMTYPE" val="ProblemTypeMarker"/>
</p:tagLst>
</file>

<file path=ppt/tags/tag15.xml><?xml version="1.0" encoding="utf-8"?>
<p:tagLst xmlns:p="http://schemas.openxmlformats.org/presentationml/2006/main">
  <p:tag name="RAINPROBLEMTYPE" val="ProblemTypeMarker"/>
</p:tagLst>
</file>

<file path=ppt/tags/tag16.xml><?xml version="1.0" encoding="utf-8"?>
<p:tagLst xmlns:p="http://schemas.openxmlformats.org/presentationml/2006/main">
  <p:tag name="RAINPROBLEM" val="ProblemSetting"/>
  <p:tag name="RAINPROBLEMTYPE" val="MultipleChoice"/>
</p:tagLst>
</file>

<file path=ppt/tags/tag17.xml><?xml version="1.0" encoding="utf-8"?>
<p:tagLst xmlns:p="http://schemas.openxmlformats.org/presentationml/2006/main">
  <p:tag name="RAINPROBLEM" val="MultipleChoice"/>
  <p:tag name="PROBLEMSCORE" val="1.0"/>
</p:tagLst>
</file>

<file path=ppt/tags/tag18.xml><?xml version="1.0" encoding="utf-8"?>
<p:tagLst xmlns:p="http://schemas.openxmlformats.org/presentationml/2006/main">
  <p:tag name="RAINPROBLEM" val="ProblemBody"/>
</p:tagLst>
</file>

<file path=ppt/tags/tag19.xml><?xml version="1.0" encoding="utf-8"?>
<p:tagLst xmlns:p="http://schemas.openxmlformats.org/presentationml/2006/main">
  <p:tag name="RAINPROBLEM" val="ProblemSubmit"/>
  <p:tag name="RAINPROBLEMTYPE" val="ShortAnswer"/>
</p:tagLst>
</file>

<file path=ppt/tags/tag2.xml><?xml version="1.0" encoding="utf-8"?>
<p:tagLst xmlns:p="http://schemas.openxmlformats.org/presentationml/2006/main">
  <p:tag name="RAINPROBLEM" val="ProblemItem"/>
</p:tagLst>
</file>

<file path=ppt/tags/tag20.xml><?xml version="1.0" encoding="utf-8"?>
<p:tagLst xmlns:p="http://schemas.openxmlformats.org/presentationml/2006/main">
  <p:tag name="PRODUCTVERSIONTIP" val="PRODUCTVERSIONTIP"/>
</p:tagLst>
</file>

<file path=ppt/tags/tag21.xml><?xml version="1.0" encoding="utf-8"?>
<p:tagLst xmlns:p="http://schemas.openxmlformats.org/presentationml/2006/main">
  <p:tag name="RAINPROBLEMTYPE" val="ProblemTypeMarker"/>
</p:tagLst>
</file>

<file path=ppt/tags/tag22.xml><?xml version="1.0" encoding="utf-8"?>
<p:tagLst xmlns:p="http://schemas.openxmlformats.org/presentationml/2006/main">
  <p:tag name="RAINPROBLEMTYPE" val="ProblemTypeMarker"/>
</p:tagLst>
</file>

<file path=ppt/tags/tag23.xml><?xml version="1.0" encoding="utf-8"?>
<p:tagLst xmlns:p="http://schemas.openxmlformats.org/presentationml/2006/main">
  <p:tag name="RAINPROBLEMTYPE" val="ProblemTypeMarker"/>
</p:tagLst>
</file>

<file path=ppt/tags/tag24.xml><?xml version="1.0" encoding="utf-8"?>
<p:tagLst xmlns:p="http://schemas.openxmlformats.org/presentationml/2006/main">
  <p:tag name="RAINPROBLEMTYPE" val="ProblemTypeMarker"/>
</p:tagLst>
</file>

<file path=ppt/tags/tag25.xml><?xml version="1.0" encoding="utf-8"?>
<p:tagLst xmlns:p="http://schemas.openxmlformats.org/presentationml/2006/main">
  <p:tag name="RAINPROBLEMTYPE" val="ProblemTypeMarker"/>
</p:tagLst>
</file>

<file path=ppt/tags/tag26.xml><?xml version="1.0" encoding="utf-8"?>
<p:tagLst xmlns:p="http://schemas.openxmlformats.org/presentationml/2006/main">
  <p:tag name="RAINPROBLEM" val="ProblemSetting"/>
  <p:tag name="RAINPROBLEMTYPE" val="ShortAnswer"/>
</p:tagLst>
</file>

<file path=ppt/tags/tag27.xml><?xml version="1.0" encoding="utf-8"?>
<p:tagLst xmlns:p="http://schemas.openxmlformats.org/presentationml/2006/main">
  <p:tag name="RAINPROBLEM" val="ShortAnswer"/>
  <p:tag name="PROBLEMSCORE" val="1.0"/>
  <p:tag name="PROBLEMVOICEALLOWED" val="False"/>
</p:tagLst>
</file>

<file path=ppt/tags/tag28.xml><?xml version="1.0" encoding="utf-8"?>
<p:tagLst xmlns:p="http://schemas.openxmlformats.org/presentationml/2006/main">
  <p:tag name="RAINPROBLEM" val="ProblemBody"/>
</p:tagLst>
</file>

<file path=ppt/tags/tag29.xml><?xml version="1.0" encoding="utf-8"?>
<p:tagLst xmlns:p="http://schemas.openxmlformats.org/presentationml/2006/main">
  <p:tag name="RAINPROBLEM" val="ProblemSubmit"/>
  <p:tag name="RAINPROBLEMTYPE" val="FillBlank"/>
</p:tagLst>
</file>

<file path=ppt/tags/tag3.xml><?xml version="1.0" encoding="utf-8"?>
<p:tagLst xmlns:p="http://schemas.openxmlformats.org/presentationml/2006/main">
  <p:tag name="RAINPROBLEM" val="ProblemItem"/>
</p:tagLst>
</file>

<file path=ppt/tags/tag30.xml><?xml version="1.0" encoding="utf-8"?>
<p:tagLst xmlns:p="http://schemas.openxmlformats.org/presentationml/2006/main">
  <p:tag name="PRODUCTVERSIONTIP3" val="PRODUCTVERSIONTIP3"/>
</p:tagLst>
</file>

<file path=ppt/tags/tag31.xml><?xml version="1.0" encoding="utf-8"?>
<p:tagLst xmlns:p="http://schemas.openxmlformats.org/presentationml/2006/main">
  <p:tag name="RAINPROBLEMTYPE" val="ProblemTypeMarker"/>
</p:tagLst>
</file>

<file path=ppt/tags/tag32.xml><?xml version="1.0" encoding="utf-8"?>
<p:tagLst xmlns:p="http://schemas.openxmlformats.org/presentationml/2006/main">
  <p:tag name="RAINPROBLEMTYPE" val="ProblemTypeMarker"/>
</p:tagLst>
</file>

<file path=ppt/tags/tag33.xml><?xml version="1.0" encoding="utf-8"?>
<p:tagLst xmlns:p="http://schemas.openxmlformats.org/presentationml/2006/main">
  <p:tag name="RAINPROBLEMTYPE" val="ProblemTypeMarker"/>
</p:tagLst>
</file>

<file path=ppt/tags/tag34.xml><?xml version="1.0" encoding="utf-8"?>
<p:tagLst xmlns:p="http://schemas.openxmlformats.org/presentationml/2006/main">
  <p:tag name="RAINPROBLEMTYPE" val="ProblemTypeMarker"/>
</p:tagLst>
</file>

<file path=ppt/tags/tag35.xml><?xml version="1.0" encoding="utf-8"?>
<p:tagLst xmlns:p="http://schemas.openxmlformats.org/presentationml/2006/main">
  <p:tag name="RAINPROBLEMTYPE" val="ProblemTypeMarker"/>
</p:tagLst>
</file>

<file path=ppt/tags/tag36.xml><?xml version="1.0" encoding="utf-8"?>
<p:tagLst xmlns:p="http://schemas.openxmlformats.org/presentationml/2006/main">
  <p:tag name="RAINPROBLEM" val="ProblemSetting"/>
  <p:tag name="RAINPROBLEMTYPE" val="FillBlank"/>
</p:tagLst>
</file>

<file path=ppt/tags/tag37.xml><?xml version="1.0" encoding="utf-8"?>
<p:tagLst xmlns:p="http://schemas.openxmlformats.org/presentationml/2006/main">
  <p:tag name="RAINPROBLEM" val="FillBlank"/>
  <p:tag name="PROBLEMBLANKKEYWORD" val="填空"/>
  <p:tag name="PROBLEMBLANKORDER" val="false"/>
  <p:tag name="PROBLEMSCORE" val="7.0"/>
  <p:tag name="PROBLEMBLANK" val="[{&quot;Num&quot;:1,&quot;Score&quot;:1.0,&quot;Answers&quot;:[&quot;F&quot;],&quot;CaseSensitive&quot;:false,&quot;FuzzyMatch&quot;:false},{&quot;Num&quot;:2,&quot;Score&quot;:1.0,&quot;Answers&quot;:[&quot;F-&quot;],&quot;CaseSensitive&quot;:false,&quot;FuzzyMatch&quot;:false},{&quot;Num&quot;:3,&quot;Score&quot;:1.0,&quot;Answers&quot;:[&quot;F--&quot;],&quot;CaseSensitive&quot;:false,&quot;FuzzyMatch&quot;:false},{&quot;Num&quot;:4,&quot;Score&quot;:1.0,&quot;Answers&quot;:[&quot;FF--*&quot;],&quot;CaseSensitive&quot;:false,&quot;FuzzyMatch&quot;:false},{&quot;Num&quot;:5,&quot;Score&quot;:1.0,&quot;Answers&quot;:[&quot;F&quot;],&quot;CaseSensitive&quot;:false,&quot;FuzzyMatch&quot;:false},{&quot;Num&quot;:6,&quot;Score&quot;:1.0,&quot;Answers&quot;:[&quot;F-&quot;],&quot;CaseSensitive&quot;:false,&quot;FuzzyMatch&quot;:false},{&quot;Num&quot;:7,&quot;Score&quot;:1.0,&quot;Answers&quot;:[&quot;F&quot;],&quot;CaseSensitive&quot;:false,&quot;FuzzyMatch&quot;:false}]"/>
</p:tagLst>
</file>

<file path=ppt/tags/tag38.xml><?xml version="1.0" encoding="utf-8"?>
<p:tagLst xmlns:p="http://schemas.openxmlformats.org/presentationml/2006/main">
  <p:tag name="RAINPROBLEM" val="ProblemBody"/>
</p:tagLst>
</file>

<file path=ppt/tags/tag39.xml><?xml version="1.0" encoding="utf-8"?>
<p:tagLst xmlns:p="http://schemas.openxmlformats.org/presentationml/2006/main">
  <p:tag name="RAINPROBLEM" val="ProblemSubmit"/>
  <p:tag name="RAINPROBLEMTYPE" val="ShortAnswer"/>
</p:tagLst>
</file>

<file path=ppt/tags/tag4.xml><?xml version="1.0" encoding="utf-8"?>
<p:tagLst xmlns:p="http://schemas.openxmlformats.org/presentationml/2006/main">
  <p:tag name="RAINPROBLEM" val="ProblemItem"/>
</p:tagLst>
</file>

<file path=ppt/tags/tag40.xml><?xml version="1.0" encoding="utf-8"?>
<p:tagLst xmlns:p="http://schemas.openxmlformats.org/presentationml/2006/main">
  <p:tag name="PRODUCTVERSIONTIP" val="PRODUCTVERSIONTIP"/>
</p:tagLst>
</file>

<file path=ppt/tags/tag41.xml><?xml version="1.0" encoding="utf-8"?>
<p:tagLst xmlns:p="http://schemas.openxmlformats.org/presentationml/2006/main">
  <p:tag name="RAINPROBLEMTYPE" val="ProblemTypeMarker"/>
</p:tagLst>
</file>

<file path=ppt/tags/tag42.xml><?xml version="1.0" encoding="utf-8"?>
<p:tagLst xmlns:p="http://schemas.openxmlformats.org/presentationml/2006/main">
  <p:tag name="RAINPROBLEMTYPE" val="ProblemTypeMarker"/>
</p:tagLst>
</file>

<file path=ppt/tags/tag43.xml><?xml version="1.0" encoding="utf-8"?>
<p:tagLst xmlns:p="http://schemas.openxmlformats.org/presentationml/2006/main">
  <p:tag name="RAINPROBLEMTYPE" val="ProblemTypeMarker"/>
</p:tagLst>
</file>

<file path=ppt/tags/tag44.xml><?xml version="1.0" encoding="utf-8"?>
<p:tagLst xmlns:p="http://schemas.openxmlformats.org/presentationml/2006/main">
  <p:tag name="RAINPROBLEMTYPE" val="ProblemTypeMarker"/>
</p:tagLst>
</file>

<file path=ppt/tags/tag45.xml><?xml version="1.0" encoding="utf-8"?>
<p:tagLst xmlns:p="http://schemas.openxmlformats.org/presentationml/2006/main">
  <p:tag name="RAINPROBLEMTYPE" val="ProblemTypeMarker"/>
</p:tagLst>
</file>

<file path=ppt/tags/tag46.xml><?xml version="1.0" encoding="utf-8"?>
<p:tagLst xmlns:p="http://schemas.openxmlformats.org/presentationml/2006/main">
  <p:tag name="RAINPROBLEM" val="ProblemSetting"/>
  <p:tag name="RAINPROBLEMTYPE" val="ShortAnswer"/>
</p:tagLst>
</file>

<file path=ppt/tags/tag47.xml><?xml version="1.0" encoding="utf-8"?>
<p:tagLst xmlns:p="http://schemas.openxmlformats.org/presentationml/2006/main">
  <p:tag name="RAINPROBLEM" val="ShortAnswer"/>
  <p:tag name="PROBLEMSCORE" val="1.0"/>
  <p:tag name="PROBLEMVOICEALLOWED" val="False"/>
</p:tagLst>
</file>

<file path=ppt/tags/tag48.xml><?xml version="1.0" encoding="utf-8"?>
<p:tagLst xmlns:p="http://schemas.openxmlformats.org/presentationml/2006/main">
  <p:tag name="RAINPROBLEM" val="ProblemBody"/>
</p:tagLst>
</file>

<file path=ppt/tags/tag49.xml><?xml version="1.0" encoding="utf-8"?>
<p:tagLst xmlns:p="http://schemas.openxmlformats.org/presentationml/2006/main">
  <p:tag name="RAINPROBLEM" val="ProblemSubmit"/>
  <p:tag name="RAINPROBLEMTYPE" val="FillBlank"/>
</p:tagLst>
</file>

<file path=ppt/tags/tag5.xml><?xml version="1.0" encoding="utf-8"?>
<p:tagLst xmlns:p="http://schemas.openxmlformats.org/presentationml/2006/main">
  <p:tag name="RAINPROBLEM" val="ProblemItem"/>
</p:tagLst>
</file>

<file path=ppt/tags/tag50.xml><?xml version="1.0" encoding="utf-8"?>
<p:tagLst xmlns:p="http://schemas.openxmlformats.org/presentationml/2006/main">
  <p:tag name="PRODUCTVERSIONTIP3" val="PRODUCTVERSIONTIP3"/>
</p:tagLst>
</file>

<file path=ppt/tags/tag51.xml><?xml version="1.0" encoding="utf-8"?>
<p:tagLst xmlns:p="http://schemas.openxmlformats.org/presentationml/2006/main">
  <p:tag name="RAINPROBLEMTYPE" val="ProblemTypeMarker"/>
</p:tagLst>
</file>

<file path=ppt/tags/tag52.xml><?xml version="1.0" encoding="utf-8"?>
<p:tagLst xmlns:p="http://schemas.openxmlformats.org/presentationml/2006/main">
  <p:tag name="RAINPROBLEMTYPE" val="ProblemTypeMarker"/>
</p:tagLst>
</file>

<file path=ppt/tags/tag53.xml><?xml version="1.0" encoding="utf-8"?>
<p:tagLst xmlns:p="http://schemas.openxmlformats.org/presentationml/2006/main">
  <p:tag name="RAINPROBLEMTYPE" val="ProblemTypeMarker"/>
</p:tagLst>
</file>

<file path=ppt/tags/tag54.xml><?xml version="1.0" encoding="utf-8"?>
<p:tagLst xmlns:p="http://schemas.openxmlformats.org/presentationml/2006/main">
  <p:tag name="RAINPROBLEMTYPE" val="ProblemTypeMarker"/>
</p:tagLst>
</file>

<file path=ppt/tags/tag55.xml><?xml version="1.0" encoding="utf-8"?>
<p:tagLst xmlns:p="http://schemas.openxmlformats.org/presentationml/2006/main">
  <p:tag name="RAINPROBLEMTYPE" val="ProblemTypeMarker"/>
</p:tagLst>
</file>

<file path=ppt/tags/tag56.xml><?xml version="1.0" encoding="utf-8"?>
<p:tagLst xmlns:p="http://schemas.openxmlformats.org/presentationml/2006/main">
  <p:tag name="RAINPROBLEM" val="ProblemSetting"/>
  <p:tag name="RAINPROBLEMTYPE" val="FillBlank"/>
</p:tagLst>
</file>

<file path=ppt/tags/tag57.xml><?xml version="1.0" encoding="utf-8"?>
<p:tagLst xmlns:p="http://schemas.openxmlformats.org/presentationml/2006/main">
  <p:tag name="RAINPROBLEM" val="FillBlank"/>
  <p:tag name="PROBLEMBLANKKEYWORD" val="填空"/>
  <p:tag name="PROBLEMSCORE" val="1.0"/>
  <p:tag name="PROBLEMBLANK" val="[{&quot;Num&quot;:1,&quot;Score&quot;:1.0,&quot;Answers&quot;:[&quot;最右&quot;],&quot;CaseSensitive&quot;:false,&quot;FuzzyMatch&quot;:false}]"/>
</p:tagLst>
</file>

<file path=ppt/tags/tag58.xml><?xml version="1.0" encoding="utf-8"?>
<p:tagLst xmlns:p="http://schemas.openxmlformats.org/presentationml/2006/main">
  <p:tag name="RAINPROBLEM" val="ProblemBody"/>
</p:tagLst>
</file>

<file path=ppt/tags/tag59.xml><?xml version="1.0" encoding="utf-8"?>
<p:tagLst xmlns:p="http://schemas.openxmlformats.org/presentationml/2006/main">
  <p:tag name="RAINPROBLEM" val="ProblemItem"/>
</p:tagLst>
</file>

<file path=ppt/tags/tag6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60.xml><?xml version="1.0" encoding="utf-8"?>
<p:tagLst xmlns:p="http://schemas.openxmlformats.org/presentationml/2006/main">
  <p:tag name="RAINPROBLEM" val="ProblemItem"/>
</p:tagLst>
</file>

<file path=ppt/tags/tag61.xml><?xml version="1.0" encoding="utf-8"?>
<p:tagLst xmlns:p="http://schemas.openxmlformats.org/presentationml/2006/main">
  <p:tag name="RAINPROBLEM" val="ProblemItem"/>
</p:tagLst>
</file>

<file path=ppt/tags/tag62.xml><?xml version="1.0" encoding="utf-8"?>
<p:tagLst xmlns:p="http://schemas.openxmlformats.org/presentationml/2006/main">
  <p:tag name="RAINPROBLEM" val="ProblemItem"/>
</p:tagLst>
</file>

<file path=ppt/tags/tag63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64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65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66.xml><?xml version="1.0" encoding="utf-8"?>
<p:tagLst xmlns:p="http://schemas.openxmlformats.org/presentationml/2006/main">
  <p:tag name="RAINPROBLEM" val="ProblemBullet"/>
  <p:tag name="RAINPROBLEMTYPE" val="MultipleChoice"/>
  <p:tag name="RAINBULLET" val="Correct"/>
</p:tagLst>
</file>

<file path=ppt/tags/tag67.xml><?xml version="1.0" encoding="utf-8"?>
<p:tagLst xmlns:p="http://schemas.openxmlformats.org/presentationml/2006/main">
  <p:tag name="RAINPROBLEM" val="ProblemSubmit"/>
  <p:tag name="RAINPROBLEMTYPE" val="MultipleChoice"/>
</p:tagLst>
</file>

<file path=ppt/tags/tag68.xml><?xml version="1.0" encoding="utf-8"?>
<p:tagLst xmlns:p="http://schemas.openxmlformats.org/presentationml/2006/main">
  <p:tag name="RAINPROBLEMTYPE" val="ProblemTypeMarker"/>
</p:tagLst>
</file>

<file path=ppt/tags/tag69.xml><?xml version="1.0" encoding="utf-8"?>
<p:tagLst xmlns:p="http://schemas.openxmlformats.org/presentationml/2006/main">
  <p:tag name="RAINPROBLEMTYPE" val="ProblemTypeMarker"/>
</p:tagLst>
</file>

<file path=ppt/tags/tag7.xml><?xml version="1.0" encoding="utf-8"?>
<p:tagLst xmlns:p="http://schemas.openxmlformats.org/presentationml/2006/main">
  <p:tag name="RAINPROBLEM" val="ProblemBullet"/>
  <p:tag name="RAINPROBLEMTYPE" val="MultipleChoice"/>
  <p:tag name="RAINBULLET" val="Correct"/>
</p:tagLst>
</file>

<file path=ppt/tags/tag70.xml><?xml version="1.0" encoding="utf-8"?>
<p:tagLst xmlns:p="http://schemas.openxmlformats.org/presentationml/2006/main">
  <p:tag name="RAINPROBLEMTYPE" val="ProblemTypeMarker"/>
</p:tagLst>
</file>

<file path=ppt/tags/tag71.xml><?xml version="1.0" encoding="utf-8"?>
<p:tagLst xmlns:p="http://schemas.openxmlformats.org/presentationml/2006/main">
  <p:tag name="RAINPROBLEMTYPE" val="ProblemTypeMarker"/>
</p:tagLst>
</file>

<file path=ppt/tags/tag72.xml><?xml version="1.0" encoding="utf-8"?>
<p:tagLst xmlns:p="http://schemas.openxmlformats.org/presentationml/2006/main">
  <p:tag name="RAINPROBLEMTYPE" val="ProblemTypeMarker"/>
</p:tagLst>
</file>

<file path=ppt/tags/tag73.xml><?xml version="1.0" encoding="utf-8"?>
<p:tagLst xmlns:p="http://schemas.openxmlformats.org/presentationml/2006/main">
  <p:tag name="RAINPROBLEM" val="ProblemSetting"/>
  <p:tag name="RAINPROBLEMTYPE" val="MultipleChoice"/>
</p:tagLst>
</file>

<file path=ppt/tags/tag74.xml><?xml version="1.0" encoding="utf-8"?>
<p:tagLst xmlns:p="http://schemas.openxmlformats.org/presentationml/2006/main">
  <p:tag name="RAINPROBLEM" val="MultipleChoice"/>
  <p:tag name="PROBLEMSCORE" val="1.0"/>
</p:tagLst>
</file>

<file path=ppt/tags/tag75.xml><?xml version="1.0" encoding="utf-8"?>
<p:tagLst xmlns:p="http://schemas.openxmlformats.org/presentationml/2006/main">
  <p:tag name="RAINPROBLEM" val="ProblemBody"/>
</p:tagLst>
</file>

<file path=ppt/tags/tag76.xml><?xml version="1.0" encoding="utf-8"?>
<p:tagLst xmlns:p="http://schemas.openxmlformats.org/presentationml/2006/main">
  <p:tag name="RAINPROBLEM" val="ProblemItem"/>
</p:tagLst>
</file>

<file path=ppt/tags/tag77.xml><?xml version="1.0" encoding="utf-8"?>
<p:tagLst xmlns:p="http://schemas.openxmlformats.org/presentationml/2006/main">
  <p:tag name="RAINPROBLEM" val="ProblemItem"/>
</p:tagLst>
</file>

<file path=ppt/tags/tag78.xml><?xml version="1.0" encoding="utf-8"?>
<p:tagLst xmlns:p="http://schemas.openxmlformats.org/presentationml/2006/main">
  <p:tag name="RAINPROBLEM" val="ProblemItem"/>
</p:tagLst>
</file>

<file path=ppt/tags/tag79.xml><?xml version="1.0" encoding="utf-8"?>
<p:tagLst xmlns:p="http://schemas.openxmlformats.org/presentationml/2006/main">
  <p:tag name="RAINPROBLEM" val="ProblemItem"/>
</p:tagLst>
</file>

<file path=ppt/tags/tag8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80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81.xml><?xml version="1.0" encoding="utf-8"?>
<p:tagLst xmlns:p="http://schemas.openxmlformats.org/presentationml/2006/main">
  <p:tag name="RAINPROBLEM" val="ProblemBullet"/>
  <p:tag name="RAINPROBLEMTYPE" val="MultipleChoice"/>
  <p:tag name="RAINBULLET" val="Correct"/>
</p:tagLst>
</file>

<file path=ppt/tags/tag82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83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84.xml><?xml version="1.0" encoding="utf-8"?>
<p:tagLst xmlns:p="http://schemas.openxmlformats.org/presentationml/2006/main">
  <p:tag name="RAINPROBLEM" val="ProblemSubmit"/>
  <p:tag name="RAINPROBLEMTYPE" val="MultipleChoice"/>
</p:tagLst>
</file>

<file path=ppt/tags/tag85.xml><?xml version="1.0" encoding="utf-8"?>
<p:tagLst xmlns:p="http://schemas.openxmlformats.org/presentationml/2006/main">
  <p:tag name="RAINPROBLEMTYPE" val="ProblemTypeMarker"/>
</p:tagLst>
</file>

<file path=ppt/tags/tag86.xml><?xml version="1.0" encoding="utf-8"?>
<p:tagLst xmlns:p="http://schemas.openxmlformats.org/presentationml/2006/main">
  <p:tag name="RAINPROBLEMTYPE" val="ProblemTypeMarker"/>
</p:tagLst>
</file>

<file path=ppt/tags/tag87.xml><?xml version="1.0" encoding="utf-8"?>
<p:tagLst xmlns:p="http://schemas.openxmlformats.org/presentationml/2006/main">
  <p:tag name="RAINPROBLEMTYPE" val="ProblemTypeMarker"/>
</p:tagLst>
</file>

<file path=ppt/tags/tag88.xml><?xml version="1.0" encoding="utf-8"?>
<p:tagLst xmlns:p="http://schemas.openxmlformats.org/presentationml/2006/main">
  <p:tag name="RAINPROBLEMTYPE" val="ProblemTypeMarker"/>
</p:tagLst>
</file>

<file path=ppt/tags/tag89.xml><?xml version="1.0" encoding="utf-8"?>
<p:tagLst xmlns:p="http://schemas.openxmlformats.org/presentationml/2006/main">
  <p:tag name="RAINPROBLEMTYPE" val="ProblemTypeMarker"/>
</p:tagLst>
</file>

<file path=ppt/tags/tag9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90.xml><?xml version="1.0" encoding="utf-8"?>
<p:tagLst xmlns:p="http://schemas.openxmlformats.org/presentationml/2006/main">
  <p:tag name="RAINPROBLEM" val="ProblemSetting"/>
  <p:tag name="RAINPROBLEMTYPE" val="MultipleChoice"/>
</p:tagLst>
</file>

<file path=ppt/tags/tag91.xml><?xml version="1.0" encoding="utf-8"?>
<p:tagLst xmlns:p="http://schemas.openxmlformats.org/presentationml/2006/main">
  <p:tag name="RAINPROBLEM" val="MultipleChoice"/>
  <p:tag name="PROBLEMSCORE" val="1.0"/>
</p:tagLst>
</file>

<file path=ppt/tags/tag92.xml><?xml version="1.0" encoding="utf-8"?>
<p:tagLst xmlns:p="http://schemas.openxmlformats.org/presentationml/2006/main">
  <p:tag name="RAINPROBLEM" val="ProblemBody"/>
</p:tagLst>
</file>

<file path=ppt/tags/tag93.xml><?xml version="1.0" encoding="utf-8"?>
<p:tagLst xmlns:p="http://schemas.openxmlformats.org/presentationml/2006/main">
  <p:tag name="RAINPROBLEM" val="ProblemItem"/>
</p:tagLst>
</file>

<file path=ppt/tags/tag94.xml><?xml version="1.0" encoding="utf-8"?>
<p:tagLst xmlns:p="http://schemas.openxmlformats.org/presentationml/2006/main">
  <p:tag name="RAINPROBLEM" val="ProblemItem"/>
</p:tagLst>
</file>

<file path=ppt/tags/tag95.xml><?xml version="1.0" encoding="utf-8"?>
<p:tagLst xmlns:p="http://schemas.openxmlformats.org/presentationml/2006/main">
  <p:tag name="RAINPROBLEM" val="ProblemItem"/>
</p:tagLst>
</file>

<file path=ppt/tags/tag96.xml><?xml version="1.0" encoding="utf-8"?>
<p:tagLst xmlns:p="http://schemas.openxmlformats.org/presentationml/2006/main">
  <p:tag name="RAINPROBLEM" val="ProblemItem"/>
</p:tagLst>
</file>

<file path=ppt/tags/tag97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98.xml><?xml version="1.0" encoding="utf-8"?>
<p:tagLst xmlns:p="http://schemas.openxmlformats.org/presentationml/2006/main">
  <p:tag name="RAINPROBLEM" val="ProblemBullet"/>
  <p:tag name="RAINPROBLEMTYPE" val="MultipleChoice"/>
  <p:tag name="RAINBULLET" val="Correct"/>
</p:tagLst>
</file>

<file path=ppt/tags/tag99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heme/theme1.xml><?xml version="1.0" encoding="utf-8"?>
<a:theme xmlns:a="http://schemas.openxmlformats.org/drawingml/2006/main" name="主题4">
  <a:themeElements>
    <a:clrScheme name="">
      <a:dk1>
        <a:srgbClr val="000000"/>
      </a:dk1>
      <a:lt1>
        <a:srgbClr val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FFFFFF"/>
      </a:accent3>
      <a:accent4>
        <a:srgbClr val="000000"/>
      </a:accent4>
      <a:accent5>
        <a:srgbClr val="D8AFB9"/>
      </a:accent5>
      <a:accent6>
        <a:srgbClr val="9B5CA9"/>
      </a:accent6>
      <a:hlink>
        <a:srgbClr val="FFDE66"/>
      </a:hlink>
      <a:folHlink>
        <a:srgbClr val="D490C5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prstShdw prst="shdw12">
            <a:schemeClr val="bg2">
              <a:alpha val="50000"/>
            </a:schemeClr>
          </a:prst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prstShdw prst="shdw12">
            <a:schemeClr val="bg2">
              <a:alpha val="50000"/>
            </a:schemeClr>
          </a:prst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1_3 1">
        <a:dk1>
          <a:srgbClr val="1D528D"/>
        </a:dk1>
        <a:lt1>
          <a:srgbClr val="FFFFFF"/>
        </a:lt1>
        <a:dk2>
          <a:srgbClr val="000000"/>
        </a:dk2>
        <a:lt2>
          <a:srgbClr val="C0C0C0"/>
        </a:lt2>
        <a:accent1>
          <a:srgbClr val="4EA693"/>
        </a:accent1>
        <a:accent2>
          <a:srgbClr val="ABA755"/>
        </a:accent2>
        <a:accent3>
          <a:srgbClr val="FFFFFF"/>
        </a:accent3>
        <a:accent4>
          <a:srgbClr val="174578"/>
        </a:accent4>
        <a:accent5>
          <a:srgbClr val="B2D0C8"/>
        </a:accent5>
        <a:accent6>
          <a:srgbClr val="9B974C"/>
        </a:accent6>
        <a:hlink>
          <a:srgbClr val="3981B7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3 2">
        <a:dk1>
          <a:srgbClr val="124B98"/>
        </a:dk1>
        <a:lt1>
          <a:srgbClr val="FFFFFF"/>
        </a:lt1>
        <a:dk2>
          <a:srgbClr val="000000"/>
        </a:dk2>
        <a:lt2>
          <a:srgbClr val="DDDDDD"/>
        </a:lt2>
        <a:accent1>
          <a:srgbClr val="4976D1"/>
        </a:accent1>
        <a:accent2>
          <a:srgbClr val="4CB494"/>
        </a:accent2>
        <a:accent3>
          <a:srgbClr val="FFFFFF"/>
        </a:accent3>
        <a:accent4>
          <a:srgbClr val="0E3F81"/>
        </a:accent4>
        <a:accent5>
          <a:srgbClr val="B1BDE5"/>
        </a:accent5>
        <a:accent6>
          <a:srgbClr val="44A386"/>
        </a:accent6>
        <a:hlink>
          <a:srgbClr val="0099CC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3 3">
        <a:dk1>
          <a:srgbClr val="1D528D"/>
        </a:dk1>
        <a:lt1>
          <a:srgbClr val="FFFFFF"/>
        </a:lt1>
        <a:dk2>
          <a:srgbClr val="000000"/>
        </a:dk2>
        <a:lt2>
          <a:srgbClr val="DDDDDD"/>
        </a:lt2>
        <a:accent1>
          <a:srgbClr val="25B1B1"/>
        </a:accent1>
        <a:accent2>
          <a:srgbClr val="5BACE9"/>
        </a:accent2>
        <a:accent3>
          <a:srgbClr val="FFFFFF"/>
        </a:accent3>
        <a:accent4>
          <a:srgbClr val="174578"/>
        </a:accent4>
        <a:accent5>
          <a:srgbClr val="ACD5D5"/>
        </a:accent5>
        <a:accent6>
          <a:srgbClr val="529BD3"/>
        </a:accent6>
        <a:hlink>
          <a:srgbClr val="6E71F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主题4</Template>
  <TotalTime>0</TotalTime>
  <Words>15686</Words>
  <Application>WPS 演示</Application>
  <PresentationFormat>宽屏</PresentationFormat>
  <Paragraphs>4802</Paragraphs>
  <Slides>92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92</vt:i4>
      </vt:variant>
    </vt:vector>
  </HeadingPairs>
  <TitlesOfParts>
    <vt:vector size="107" baseType="lpstr">
      <vt:lpstr>Arial</vt:lpstr>
      <vt:lpstr>宋体</vt:lpstr>
      <vt:lpstr>Wingdings</vt:lpstr>
      <vt:lpstr>黑体</vt:lpstr>
      <vt:lpstr>Verdana</vt:lpstr>
      <vt:lpstr>Times New Roman</vt:lpstr>
      <vt:lpstr>Cambria Math</vt:lpstr>
      <vt:lpstr>微软雅黑</vt:lpstr>
      <vt:lpstr>Arial Unicode MS</vt:lpstr>
      <vt:lpstr>楷体_GB2312</vt:lpstr>
      <vt:lpstr>新宋体</vt:lpstr>
      <vt:lpstr>Symbol</vt:lpstr>
      <vt:lpstr>BatangChe</vt:lpstr>
      <vt:lpstr>Segoe Print</vt:lpstr>
      <vt:lpstr>主题4</vt:lpstr>
      <vt:lpstr>第五章 自底向上的分析</vt:lpstr>
      <vt:lpstr>自底向上的分析方法</vt:lpstr>
      <vt:lpstr>自底向上的分析方法</vt:lpstr>
      <vt:lpstr>自底向上的分析方法</vt:lpstr>
      <vt:lpstr>回忆LL(1)分析过程</vt:lpstr>
      <vt:lpstr>自下而上分析示例</vt:lpstr>
      <vt:lpstr>示例</vt:lpstr>
      <vt:lpstr>PowerPoint 演示文稿</vt:lpstr>
      <vt:lpstr>PowerPoint 演示文稿</vt:lpstr>
      <vt:lpstr>规范归约</vt:lpstr>
      <vt:lpstr>示例</vt:lpstr>
      <vt:lpstr>几个概念</vt:lpstr>
      <vt:lpstr>示例</vt:lpstr>
      <vt:lpstr>示例</vt:lpstr>
      <vt:lpstr>示例</vt:lpstr>
      <vt:lpstr>示例</vt:lpstr>
      <vt:lpstr>PowerPoint 演示文稿</vt:lpstr>
      <vt:lpstr>PowerPoint 演示文稿</vt:lpstr>
      <vt:lpstr>PowerPoint 演示文稿</vt:lpstr>
      <vt:lpstr>PowerPoint 演示文稿</vt:lpstr>
      <vt:lpstr>LR(0)项</vt:lpstr>
      <vt:lpstr>示例</vt:lpstr>
      <vt:lpstr>示例</vt:lpstr>
      <vt:lpstr>LR(0)项分类</vt:lpstr>
      <vt:lpstr>PowerPoint 演示文稿</vt:lpstr>
      <vt:lpstr>PowerPoint 演示文稿</vt:lpstr>
      <vt:lpstr>PowerPoint 演示文稿</vt:lpstr>
      <vt:lpstr>LR(0)项的有限自动机</vt:lpstr>
      <vt:lpstr>LR(0)项的有限自动机</vt:lpstr>
      <vt:lpstr>LR(0)项的有限自动机</vt:lpstr>
      <vt:lpstr>示例</vt:lpstr>
      <vt:lpstr>示例</vt:lpstr>
      <vt:lpstr>示例</vt:lpstr>
      <vt:lpstr>示例</vt:lpstr>
      <vt:lpstr>示例</vt:lpstr>
      <vt:lpstr>示例</vt:lpstr>
      <vt:lpstr>示例</vt:lpstr>
      <vt:lpstr>示例</vt:lpstr>
      <vt:lpstr>示例</vt:lpstr>
      <vt:lpstr>示例</vt:lpstr>
      <vt:lpstr>示例</vt:lpstr>
      <vt:lpstr>示例</vt:lpstr>
      <vt:lpstr>示例</vt:lpstr>
      <vt:lpstr>示例</vt:lpstr>
      <vt:lpstr>示例</vt:lpstr>
      <vt:lpstr>示例</vt:lpstr>
      <vt:lpstr>示例</vt:lpstr>
      <vt:lpstr>示例</vt:lpstr>
      <vt:lpstr>示例</vt:lpstr>
      <vt:lpstr>NFA确定化</vt:lpstr>
      <vt:lpstr>示例</vt:lpstr>
      <vt:lpstr>示例</vt:lpstr>
      <vt:lpstr>示例</vt:lpstr>
      <vt:lpstr>示例</vt:lpstr>
      <vt:lpstr>示例</vt:lpstr>
      <vt:lpstr>示例</vt:lpstr>
      <vt:lpstr>示例</vt:lpstr>
      <vt:lpstr>示例</vt:lpstr>
      <vt:lpstr>示例</vt:lpstr>
      <vt:lpstr>示例</vt:lpstr>
      <vt:lpstr>示例</vt:lpstr>
      <vt:lpstr>练习</vt:lpstr>
      <vt:lpstr>LR(0)分析算法</vt:lpstr>
      <vt:lpstr>LR(0)分析算法</vt:lpstr>
      <vt:lpstr>LR(0)分析算法</vt:lpstr>
      <vt:lpstr>LR(0)分析算法</vt:lpstr>
      <vt:lpstr>示例</vt:lpstr>
      <vt:lpstr>示例</vt:lpstr>
      <vt:lpstr>LR(0)分析表</vt:lpstr>
      <vt:lpstr>示例</vt:lpstr>
      <vt:lpstr>练习</vt:lpstr>
      <vt:lpstr>PowerPoint 演示文稿</vt:lpstr>
      <vt:lpstr>PowerPoint 演示文稿</vt:lpstr>
      <vt:lpstr>练习</vt:lpstr>
      <vt:lpstr>SLR(1)分析算法</vt:lpstr>
      <vt:lpstr>SLR(1)分析算法</vt:lpstr>
      <vt:lpstr>SLR(1)分析算法</vt:lpstr>
      <vt:lpstr>示例</vt:lpstr>
      <vt:lpstr>示例</vt:lpstr>
      <vt:lpstr>PowerPoint 演示文稿</vt:lpstr>
      <vt:lpstr>示例</vt:lpstr>
      <vt:lpstr>PowerPoint 演示文稿</vt:lpstr>
      <vt:lpstr>PowerPoint 演示文稿</vt:lpstr>
      <vt:lpstr>练习</vt:lpstr>
      <vt:lpstr>PowerPoint 演示文稿</vt:lpstr>
      <vt:lpstr>SLR(1)分析算法</vt:lpstr>
      <vt:lpstr>示例</vt:lpstr>
      <vt:lpstr>示例</vt:lpstr>
      <vt:lpstr>示例</vt:lpstr>
      <vt:lpstr>示例</vt:lpstr>
      <vt:lpstr>示例</vt:lpstr>
      <vt:lpstr>综合练习</vt:lpstr>
    </vt:vector>
  </TitlesOfParts>
  <Company>csit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没有幻灯片标题</dc:title>
  <dc:creator>wt</dc:creator>
  <cp:lastModifiedBy>岚山风.</cp:lastModifiedBy>
  <cp:revision>561</cp:revision>
  <dcterms:created xsi:type="dcterms:W3CDTF">1999-05-10T08:46:00Z</dcterms:created>
  <dcterms:modified xsi:type="dcterms:W3CDTF">2025-06-12T12:02:00Z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41CA70DE921C4D068971728B109A6280_12</vt:lpwstr>
  </property>
  <property fmtid="{D5CDD505-2E9C-101B-9397-08002B2CF9AE}" pid="3" name="KSOProductBuildVer">
    <vt:lpwstr>2052-12.1.0.21541</vt:lpwstr>
  </property>
</Properties>
</file>